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510.xml" ContentType="application/vnd.openxmlformats-officedocument.presentationml.slide+xml"/>
  <Override PartName="/ppt/slides/slide120.xml" ContentType="application/vnd.openxmlformats-officedocument.presentationml.slide+xml"/>
  <Override PartName="/ppt/slides/slide170.xml" ContentType="application/vnd.openxmlformats-officedocument.presentationml.slide+xml"/>
  <Override PartName="/ppt/slides/slide190.xml" ContentType="application/vnd.openxmlformats-officedocument.presentationml.slide+xml"/>
  <Override PartName="/ppt/slides/slide240.xml" ContentType="application/vnd.openxmlformats-officedocument.presentationml.slide+xml"/>
  <Override PartName="/ppt/slides/slide260.xml" ContentType="application/vnd.openxmlformats-officedocument.presentationml.slide+xml"/>
  <Override PartName="/ppt/slides/slide150.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5" r:id="rId2"/>
    <p:sldId id="276" r:id="rId3"/>
    <p:sldId id="259" r:id="rId4"/>
    <p:sldId id="260" r:id="rId5"/>
    <p:sldId id="288" r:id="rId6"/>
    <p:sldId id="289" r:id="rId7"/>
    <p:sldId id="290" r:id="rId8"/>
    <p:sldId id="350" r:id="rId9"/>
    <p:sldId id="292" r:id="rId10"/>
    <p:sldId id="291" r:id="rId11"/>
    <p:sldId id="293" r:id="rId12"/>
    <p:sldId id="294" r:id="rId13"/>
    <p:sldId id="295" r:id="rId14"/>
    <p:sldId id="351" r:id="rId15"/>
    <p:sldId id="299" r:id="rId16"/>
    <p:sldId id="300" r:id="rId17"/>
    <p:sldId id="301" r:id="rId18"/>
    <p:sldId id="302" r:id="rId19"/>
    <p:sldId id="352" r:id="rId20"/>
    <p:sldId id="303" r:id="rId21"/>
    <p:sldId id="305" r:id="rId22"/>
    <p:sldId id="304" r:id="rId23"/>
    <p:sldId id="306" r:id="rId24"/>
    <p:sldId id="307" r:id="rId25"/>
    <p:sldId id="353" r:id="rId26"/>
    <p:sldId id="308" r:id="rId27"/>
    <p:sldId id="309" r:id="rId28"/>
    <p:sldId id="311" r:id="rId29"/>
    <p:sldId id="310" r:id="rId30"/>
    <p:sldId id="312" r:id="rId31"/>
    <p:sldId id="313" r:id="rId32"/>
    <p:sldId id="354" r:id="rId33"/>
    <p:sldId id="314" r:id="rId34"/>
    <p:sldId id="315" r:id="rId35"/>
    <p:sldId id="316" r:id="rId36"/>
    <p:sldId id="317" r:id="rId37"/>
    <p:sldId id="318" r:id="rId38"/>
    <p:sldId id="319" r:id="rId39"/>
    <p:sldId id="320" r:id="rId40"/>
    <p:sldId id="321" r:id="rId41"/>
    <p:sldId id="323" r:id="rId42"/>
    <p:sldId id="322" r:id="rId43"/>
    <p:sldId id="324" r:id="rId44"/>
    <p:sldId id="325" r:id="rId45"/>
    <p:sldId id="326" r:id="rId46"/>
    <p:sldId id="327" r:id="rId47"/>
    <p:sldId id="328" r:id="rId48"/>
    <p:sldId id="355" r:id="rId49"/>
    <p:sldId id="329" r:id="rId50"/>
    <p:sldId id="330" r:id="rId51"/>
    <p:sldId id="331" r:id="rId52"/>
    <p:sldId id="332" r:id="rId53"/>
    <p:sldId id="333" r:id="rId54"/>
    <p:sldId id="334" r:id="rId55"/>
    <p:sldId id="335" r:id="rId56"/>
    <p:sldId id="336" r:id="rId57"/>
    <p:sldId id="356" r:id="rId58"/>
    <p:sldId id="337" r:id="rId59"/>
    <p:sldId id="338" r:id="rId60"/>
    <p:sldId id="339" r:id="rId61"/>
    <p:sldId id="340" r:id="rId62"/>
    <p:sldId id="341" r:id="rId63"/>
    <p:sldId id="342" r:id="rId64"/>
    <p:sldId id="343" r:id="rId65"/>
    <p:sldId id="344" r:id="rId66"/>
    <p:sldId id="345" r:id="rId67"/>
    <p:sldId id="346" r:id="rId68"/>
    <p:sldId id="347" r:id="rId69"/>
    <p:sldId id="349" r:id="rId7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Home" id="{D0A780CF-1F03-D44B-9F5F-4A1181565215}">
          <p14:sldIdLst>
            <p14:sldId id="275"/>
            <p14:sldId id="276"/>
          </p14:sldIdLst>
        </p14:section>
        <p14:section name="Introduction" id="{8B834F7A-5469-CE49-B6E4-62D5E81BA47D}">
          <p14:sldIdLst>
            <p14:sldId id="259"/>
            <p14:sldId id="260"/>
            <p14:sldId id="288"/>
            <p14:sldId id="289"/>
            <p14:sldId id="290"/>
          </p14:sldIdLst>
        </p14:section>
        <p14:section name="Data Protection" id="{C58CD7BF-8696-2E41-AB24-5A0C944995B3}">
          <p14:sldIdLst>
            <p14:sldId id="350"/>
            <p14:sldId id="292"/>
            <p14:sldId id="291"/>
            <p14:sldId id="293"/>
            <p14:sldId id="294"/>
            <p14:sldId id="295"/>
          </p14:sldIdLst>
        </p14:section>
        <p14:section name="Your Data" id="{157188CC-D6C8-4E40-8E6E-4FE89790E16E}">
          <p14:sldIdLst>
            <p14:sldId id="351"/>
            <p14:sldId id="299"/>
            <p14:sldId id="300"/>
            <p14:sldId id="301"/>
            <p14:sldId id="302"/>
          </p14:sldIdLst>
        </p14:section>
        <p14:section name="Where is Your Data?" id="{8F728771-AC4A-8241-94CE-8088F70FE6CF}">
          <p14:sldIdLst>
            <p14:sldId id="352"/>
            <p14:sldId id="303"/>
            <p14:sldId id="305"/>
            <p14:sldId id="304"/>
            <p14:sldId id="306"/>
            <p14:sldId id="307"/>
          </p14:sldIdLst>
        </p14:section>
        <p14:section name="There is more ..." id="{89EDAFDA-396A-8641-9E93-0016705F2EDD}">
          <p14:sldIdLst>
            <p14:sldId id="353"/>
            <p14:sldId id="308"/>
            <p14:sldId id="309"/>
            <p14:sldId id="311"/>
            <p14:sldId id="310"/>
            <p14:sldId id="312"/>
            <p14:sldId id="313"/>
          </p14:sldIdLst>
        </p14:section>
        <p14:section name="What Do Hackers Want?" id="{8757D7C9-BE0F-5841-9EC9-F16ADDA5270A}">
          <p14:sldIdLst>
            <p14:sldId id="354"/>
            <p14:sldId id="314"/>
            <p14:sldId id="315"/>
            <p14:sldId id="316"/>
            <p14:sldId id="317"/>
            <p14:sldId id="318"/>
            <p14:sldId id="319"/>
            <p14:sldId id="320"/>
            <p14:sldId id="321"/>
            <p14:sldId id="323"/>
            <p14:sldId id="322"/>
            <p14:sldId id="324"/>
            <p14:sldId id="325"/>
            <p14:sldId id="326"/>
            <p14:sldId id="327"/>
            <p14:sldId id="328"/>
          </p14:sldIdLst>
        </p14:section>
        <p14:section name="The Cube" id="{CFE44C17-8835-9544-BD05-7A8566408F78}">
          <p14:sldIdLst>
            <p14:sldId id="355"/>
            <p14:sldId id="329"/>
            <p14:sldId id="330"/>
            <p14:sldId id="331"/>
            <p14:sldId id="332"/>
            <p14:sldId id="333"/>
            <p14:sldId id="334"/>
            <p14:sldId id="335"/>
            <p14:sldId id="336"/>
          </p14:sldIdLst>
        </p14:section>
        <p14:section name="Data Security Breaches" id="{B5317D9E-FE60-624C-9E72-EAA59EA45B1C}">
          <p14:sldIdLst>
            <p14:sldId id="356"/>
            <p14:sldId id="337"/>
            <p14:sldId id="338"/>
            <p14:sldId id="339"/>
            <p14:sldId id="340"/>
            <p14:sldId id="341"/>
            <p14:sldId id="342"/>
            <p14:sldId id="343"/>
            <p14:sldId id="344"/>
            <p14:sldId id="345"/>
            <p14:sldId id="346"/>
            <p14:sldId id="347"/>
            <p14:sldId id="349"/>
          </p14:sldIdLst>
        </p14:section>
      </p14:sectionLst>
    </p:ext>
    <p:ext uri="{EFAFB233-063F-42B5-8137-9DF3F51BA10A}">
      <p15:sldGuideLst xmlns:p15="http://schemas.microsoft.com/office/powerpoint/2012/main">
        <p15:guide id="1" orient="horz" pos="218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62"/>
    <p:restoredTop sz="94645"/>
  </p:normalViewPr>
  <p:slideViewPr>
    <p:cSldViewPr snapToGrid="0" showGuides="1">
      <p:cViewPr varScale="1">
        <p:scale>
          <a:sx n="62" d="100"/>
          <a:sy n="62" d="100"/>
        </p:scale>
        <p:origin x="234" y="42"/>
      </p:cViewPr>
      <p:guideLst>
        <p:guide orient="horz" pos="2183"/>
        <p:guide pos="3840"/>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18.wdp>
</file>

<file path=ppt/media/hdphoto19.wdp>
</file>

<file path=ppt/media/hdphoto2.wdp>
</file>

<file path=ppt/media/hdphoto20.wdp>
</file>

<file path=ppt/media/hdphoto21.wdp>
</file>

<file path=ppt/media/hdphoto22.wdp>
</file>

<file path=ppt/media/hdphoto23.wdp>
</file>

<file path=ppt/media/hdphoto24.wdp>
</file>

<file path=ppt/media/hdphoto25.wdp>
</file>

<file path=ppt/media/hdphoto26.wdp>
</file>

<file path=ppt/media/hdphoto27.wdp>
</file>

<file path=ppt/media/hdphoto28.wdp>
</file>

<file path=ppt/media/hdphoto29.wdp>
</file>

<file path=ppt/media/hdphoto3.wdp>
</file>

<file path=ppt/media/hdphoto30.wdp>
</file>

<file path=ppt/media/hdphoto31.wdp>
</file>

<file path=ppt/media/hdphoto32.wdp>
</file>

<file path=ppt/media/hdphoto33.wdp>
</file>

<file path=ppt/media/hdphoto34.wdp>
</file>

<file path=ppt/media/hdphoto35.wdp>
</file>

<file path=ppt/media/hdphoto36.wdp>
</file>

<file path=ppt/media/hdphoto37.wdp>
</file>

<file path=ppt/media/hdphoto38.wdp>
</file>

<file path=ppt/media/hdphoto39.wdp>
</file>

<file path=ppt/media/hdphoto4.wdp>
</file>

<file path=ppt/media/hdphoto40.wdp>
</file>

<file path=ppt/media/hdphoto5.wdp>
</file>

<file path=ppt/media/hdphoto6.wdp>
</file>

<file path=ppt/media/hdphoto7.wdp>
</file>

<file path=ppt/media/hdphoto8.wdp>
</file>

<file path=ppt/media/hdphoto9.wdp>
</file>

<file path=ppt/media/image1.png>
</file>

<file path=ppt/media/image10.svg>
</file>

<file path=ppt/media/image11.png>
</file>

<file path=ppt/media/image110.png>
</file>

<file path=ppt/media/image12.svg>
</file>

<file path=ppt/media/image13.png>
</file>

<file path=ppt/media/image130.png>
</file>

<file path=ppt/media/image14.svg>
</file>

<file path=ppt/media/image15.png>
</file>

<file path=ppt/media/image150.png>
</file>

<file path=ppt/media/image16.svg>
</file>

<file path=ppt/media/image17.png>
</file>

<file path=ppt/media/image18.png>
</file>

<file path=ppt/media/image19.png>
</file>

<file path=ppt/media/image190.png>
</file>

<file path=ppt/media/image2.jpg>
</file>

<file path=ppt/media/image20.png>
</file>

<file path=ppt/media/image200.png>
</file>

<file path=ppt/media/image21.png>
</file>

<file path=ppt/media/image210.png>
</file>

<file path=ppt/media/image22.png>
</file>

<file path=ppt/media/image220.png>
</file>

<file path=ppt/media/image23.png>
</file>

<file path=ppt/media/image230.png>
</file>

<file path=ppt/media/image24.png>
</file>

<file path=ppt/media/image240.png>
</file>

<file path=ppt/media/image25.png>
</file>

<file path=ppt/media/image250.png>
</file>

<file path=ppt/media/image26.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gif>
</file>

<file path=ppt/media/image39.png>
</file>

<file path=ppt/media/image4.svg>
</file>

<file path=ppt/media/image40.png>
</file>

<file path=ppt/media/image41.png>
</file>

<file path=ppt/media/image42.png>
</file>

<file path=ppt/media/image43.png>
</file>

<file path=ppt/media/image44.svg>
</file>

<file path=ppt/media/image45.png>
</file>

<file path=ppt/media/image46.svg>
</file>

<file path=ppt/media/image47.png>
</file>

<file path=ppt/media/image48.svg>
</file>

<file path=ppt/media/image49.png>
</file>

<file path=ppt/media/image5.png>
</file>

<file path=ppt/media/image50.png>
</file>

<file path=ppt/media/image50.svg>
</file>

<file path=ppt/media/image51.png>
</file>

<file path=ppt/media/image52.png>
</file>

<file path=ppt/media/image53.png>
</file>

<file path=ppt/media/image54.png>
</file>

<file path=ppt/media/image55.png>
</file>

<file path=ppt/media/image56.svg>
</file>

<file path=ppt/media/image57.png>
</file>

<file path=ppt/media/image58.png>
</file>

<file path=ppt/media/image59.svg>
</file>

<file path=ppt/media/image6.svg>
</file>

<file path=ppt/media/image7.png>
</file>

<file path=ppt/media/image70.png>
</file>

<file path=ppt/media/image8.svg>
</file>

<file path=ppt/media/image9.png>
</file>

<file path=ppt/media/image90.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3B71B-0191-3FF1-1A66-CE2DCEA43C12}"/>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fr-FR"/>
          </a:p>
        </p:txBody>
      </p:sp>
      <p:sp>
        <p:nvSpPr>
          <p:cNvPr id="3" name="Subtitle 2">
            <a:extLst>
              <a:ext uri="{FF2B5EF4-FFF2-40B4-BE49-F238E27FC236}">
                <a16:creationId xmlns:a16="http://schemas.microsoft.com/office/drawing/2014/main" id="{8F0D0CB5-3E7E-01EF-428F-B836F977FF7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fr-FR"/>
          </a:p>
        </p:txBody>
      </p:sp>
      <p:sp>
        <p:nvSpPr>
          <p:cNvPr id="4" name="Date Placeholder 3">
            <a:extLst>
              <a:ext uri="{FF2B5EF4-FFF2-40B4-BE49-F238E27FC236}">
                <a16:creationId xmlns:a16="http://schemas.microsoft.com/office/drawing/2014/main" id="{9B1F5C8F-E6FF-FCC1-456E-B470B752BCEE}"/>
              </a:ext>
            </a:extLst>
          </p:cNvPr>
          <p:cNvSpPr>
            <a:spLocks noGrp="1"/>
          </p:cNvSpPr>
          <p:nvPr>
            <p:ph type="dt" sz="half" idx="10"/>
          </p:nvPr>
        </p:nvSpPr>
        <p:spPr/>
        <p:txBody>
          <a:bodyPr/>
          <a:lstStyle/>
          <a:p>
            <a:fld id="{08A32DBF-9A7B-5743-A073-31E754689D69}" type="datetimeFigureOut">
              <a:rPr lang="fr-FR" smtClean="0"/>
              <a:t>20/11/2024</a:t>
            </a:fld>
            <a:endParaRPr lang="fr-FR"/>
          </a:p>
        </p:txBody>
      </p:sp>
      <p:sp>
        <p:nvSpPr>
          <p:cNvPr id="5" name="Footer Placeholder 4">
            <a:extLst>
              <a:ext uri="{FF2B5EF4-FFF2-40B4-BE49-F238E27FC236}">
                <a16:creationId xmlns:a16="http://schemas.microsoft.com/office/drawing/2014/main" id="{A4B864FD-5760-8F05-8AAA-D1C9E6F0700C}"/>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38213073-8497-EF7C-DE54-2E6596F17E97}"/>
              </a:ext>
            </a:extLst>
          </p:cNvPr>
          <p:cNvSpPr>
            <a:spLocks noGrp="1"/>
          </p:cNvSpPr>
          <p:nvPr>
            <p:ph type="sldNum" sz="quarter" idx="12"/>
          </p:nvPr>
        </p:nvSpPr>
        <p:spPr/>
        <p:txBody>
          <a:bodyPr/>
          <a:lstStyle/>
          <a:p>
            <a:fld id="{396BF14C-6CDB-434B-86ED-4E96D3E27388}" type="slidenum">
              <a:rPr lang="fr-FR" smtClean="0"/>
              <a:t>‹N°›</a:t>
            </a:fld>
            <a:endParaRPr lang="fr-FR"/>
          </a:p>
        </p:txBody>
      </p:sp>
    </p:spTree>
    <p:extLst>
      <p:ext uri="{BB962C8B-B14F-4D97-AF65-F5344CB8AC3E}">
        <p14:creationId xmlns:p14="http://schemas.microsoft.com/office/powerpoint/2010/main" val="22613214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50D14-81BD-9114-A470-DF75A8A4AA27}"/>
              </a:ext>
            </a:extLst>
          </p:cNvPr>
          <p:cNvSpPr>
            <a:spLocks noGrp="1"/>
          </p:cNvSpPr>
          <p:nvPr>
            <p:ph type="title"/>
          </p:nvPr>
        </p:nvSpPr>
        <p:spPr/>
        <p:txBody>
          <a:bodyPr/>
          <a:lstStyle/>
          <a:p>
            <a:r>
              <a:rPr lang="en-GB"/>
              <a:t>Click to edit Master title style</a:t>
            </a:r>
            <a:endParaRPr lang="fr-FR"/>
          </a:p>
        </p:txBody>
      </p:sp>
      <p:sp>
        <p:nvSpPr>
          <p:cNvPr id="3" name="Vertical Text Placeholder 2">
            <a:extLst>
              <a:ext uri="{FF2B5EF4-FFF2-40B4-BE49-F238E27FC236}">
                <a16:creationId xmlns:a16="http://schemas.microsoft.com/office/drawing/2014/main" id="{4E6F8673-02C7-DF3A-3CF5-82056106DF04}"/>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fr-FR"/>
          </a:p>
        </p:txBody>
      </p:sp>
      <p:sp>
        <p:nvSpPr>
          <p:cNvPr id="4" name="Date Placeholder 3">
            <a:extLst>
              <a:ext uri="{FF2B5EF4-FFF2-40B4-BE49-F238E27FC236}">
                <a16:creationId xmlns:a16="http://schemas.microsoft.com/office/drawing/2014/main" id="{513DFDFE-CCBE-A7DD-817E-E3DF86DB7A18}"/>
              </a:ext>
            </a:extLst>
          </p:cNvPr>
          <p:cNvSpPr>
            <a:spLocks noGrp="1"/>
          </p:cNvSpPr>
          <p:nvPr>
            <p:ph type="dt" sz="half" idx="10"/>
          </p:nvPr>
        </p:nvSpPr>
        <p:spPr/>
        <p:txBody>
          <a:bodyPr/>
          <a:lstStyle/>
          <a:p>
            <a:fld id="{08A32DBF-9A7B-5743-A073-31E754689D69}" type="datetimeFigureOut">
              <a:rPr lang="fr-FR" smtClean="0"/>
              <a:t>20/11/2024</a:t>
            </a:fld>
            <a:endParaRPr lang="fr-FR"/>
          </a:p>
        </p:txBody>
      </p:sp>
      <p:sp>
        <p:nvSpPr>
          <p:cNvPr id="5" name="Footer Placeholder 4">
            <a:extLst>
              <a:ext uri="{FF2B5EF4-FFF2-40B4-BE49-F238E27FC236}">
                <a16:creationId xmlns:a16="http://schemas.microsoft.com/office/drawing/2014/main" id="{39DA7520-3BA1-D0F1-3130-9A16C9A9B6E8}"/>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47F164E0-5A4A-8F5D-4F5B-294A353484D7}"/>
              </a:ext>
            </a:extLst>
          </p:cNvPr>
          <p:cNvSpPr>
            <a:spLocks noGrp="1"/>
          </p:cNvSpPr>
          <p:nvPr>
            <p:ph type="sldNum" sz="quarter" idx="12"/>
          </p:nvPr>
        </p:nvSpPr>
        <p:spPr/>
        <p:txBody>
          <a:bodyPr/>
          <a:lstStyle/>
          <a:p>
            <a:fld id="{396BF14C-6CDB-434B-86ED-4E96D3E27388}" type="slidenum">
              <a:rPr lang="fr-FR" smtClean="0"/>
              <a:t>‹N°›</a:t>
            </a:fld>
            <a:endParaRPr lang="fr-FR"/>
          </a:p>
        </p:txBody>
      </p:sp>
    </p:spTree>
    <p:extLst>
      <p:ext uri="{BB962C8B-B14F-4D97-AF65-F5344CB8AC3E}">
        <p14:creationId xmlns:p14="http://schemas.microsoft.com/office/powerpoint/2010/main" val="38778447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31AA8DF-A838-0907-0F5B-5D7603FF9C3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fr-FR"/>
          </a:p>
        </p:txBody>
      </p:sp>
      <p:sp>
        <p:nvSpPr>
          <p:cNvPr id="3" name="Vertical Text Placeholder 2">
            <a:extLst>
              <a:ext uri="{FF2B5EF4-FFF2-40B4-BE49-F238E27FC236}">
                <a16:creationId xmlns:a16="http://schemas.microsoft.com/office/drawing/2014/main" id="{C6FF59BB-E6EB-B85A-01AC-8628D9D0E9E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fr-FR"/>
          </a:p>
        </p:txBody>
      </p:sp>
      <p:sp>
        <p:nvSpPr>
          <p:cNvPr id="4" name="Date Placeholder 3">
            <a:extLst>
              <a:ext uri="{FF2B5EF4-FFF2-40B4-BE49-F238E27FC236}">
                <a16:creationId xmlns:a16="http://schemas.microsoft.com/office/drawing/2014/main" id="{DD98C397-6D8F-684A-6C5D-F5D97B5B0020}"/>
              </a:ext>
            </a:extLst>
          </p:cNvPr>
          <p:cNvSpPr>
            <a:spLocks noGrp="1"/>
          </p:cNvSpPr>
          <p:nvPr>
            <p:ph type="dt" sz="half" idx="10"/>
          </p:nvPr>
        </p:nvSpPr>
        <p:spPr/>
        <p:txBody>
          <a:bodyPr/>
          <a:lstStyle/>
          <a:p>
            <a:fld id="{08A32DBF-9A7B-5743-A073-31E754689D69}" type="datetimeFigureOut">
              <a:rPr lang="fr-FR" smtClean="0"/>
              <a:t>20/11/2024</a:t>
            </a:fld>
            <a:endParaRPr lang="fr-FR"/>
          </a:p>
        </p:txBody>
      </p:sp>
      <p:sp>
        <p:nvSpPr>
          <p:cNvPr id="5" name="Footer Placeholder 4">
            <a:extLst>
              <a:ext uri="{FF2B5EF4-FFF2-40B4-BE49-F238E27FC236}">
                <a16:creationId xmlns:a16="http://schemas.microsoft.com/office/drawing/2014/main" id="{3D8FBB1A-1ED0-A9A1-E9D8-B230D4E1BA23}"/>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E8334281-EBB3-2F20-7758-AA090EBEC4EE}"/>
              </a:ext>
            </a:extLst>
          </p:cNvPr>
          <p:cNvSpPr>
            <a:spLocks noGrp="1"/>
          </p:cNvSpPr>
          <p:nvPr>
            <p:ph type="sldNum" sz="quarter" idx="12"/>
          </p:nvPr>
        </p:nvSpPr>
        <p:spPr/>
        <p:txBody>
          <a:bodyPr/>
          <a:lstStyle/>
          <a:p>
            <a:fld id="{396BF14C-6CDB-434B-86ED-4E96D3E27388}" type="slidenum">
              <a:rPr lang="fr-FR" smtClean="0"/>
              <a:t>‹N°›</a:t>
            </a:fld>
            <a:endParaRPr lang="fr-FR"/>
          </a:p>
        </p:txBody>
      </p:sp>
    </p:spTree>
    <p:extLst>
      <p:ext uri="{BB962C8B-B14F-4D97-AF65-F5344CB8AC3E}">
        <p14:creationId xmlns:p14="http://schemas.microsoft.com/office/powerpoint/2010/main" val="6206497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B471D-C0ED-4991-C39A-9248780F6892}"/>
              </a:ext>
            </a:extLst>
          </p:cNvPr>
          <p:cNvSpPr>
            <a:spLocks noGrp="1"/>
          </p:cNvSpPr>
          <p:nvPr>
            <p:ph type="title"/>
          </p:nvPr>
        </p:nvSpPr>
        <p:spPr/>
        <p:txBody>
          <a:bodyPr/>
          <a:lstStyle/>
          <a:p>
            <a:r>
              <a:rPr lang="en-GB"/>
              <a:t>Click to edit Master title style</a:t>
            </a:r>
            <a:endParaRPr lang="fr-FR"/>
          </a:p>
        </p:txBody>
      </p:sp>
      <p:sp>
        <p:nvSpPr>
          <p:cNvPr id="3" name="Content Placeholder 2">
            <a:extLst>
              <a:ext uri="{FF2B5EF4-FFF2-40B4-BE49-F238E27FC236}">
                <a16:creationId xmlns:a16="http://schemas.microsoft.com/office/drawing/2014/main" id="{CB12783D-8BAC-9AD1-4B75-9CF3E7FB1C2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fr-FR"/>
          </a:p>
        </p:txBody>
      </p:sp>
      <p:sp>
        <p:nvSpPr>
          <p:cNvPr id="4" name="Date Placeholder 3">
            <a:extLst>
              <a:ext uri="{FF2B5EF4-FFF2-40B4-BE49-F238E27FC236}">
                <a16:creationId xmlns:a16="http://schemas.microsoft.com/office/drawing/2014/main" id="{37DD03D0-1270-4B7F-A6BD-B666D33D0F70}"/>
              </a:ext>
            </a:extLst>
          </p:cNvPr>
          <p:cNvSpPr>
            <a:spLocks noGrp="1"/>
          </p:cNvSpPr>
          <p:nvPr>
            <p:ph type="dt" sz="half" idx="10"/>
          </p:nvPr>
        </p:nvSpPr>
        <p:spPr/>
        <p:txBody>
          <a:bodyPr/>
          <a:lstStyle/>
          <a:p>
            <a:fld id="{08A32DBF-9A7B-5743-A073-31E754689D69}" type="datetimeFigureOut">
              <a:rPr lang="fr-FR" smtClean="0"/>
              <a:t>20/11/2024</a:t>
            </a:fld>
            <a:endParaRPr lang="fr-FR"/>
          </a:p>
        </p:txBody>
      </p:sp>
      <p:sp>
        <p:nvSpPr>
          <p:cNvPr id="5" name="Footer Placeholder 4">
            <a:extLst>
              <a:ext uri="{FF2B5EF4-FFF2-40B4-BE49-F238E27FC236}">
                <a16:creationId xmlns:a16="http://schemas.microsoft.com/office/drawing/2014/main" id="{EFD9F496-CC2D-DEEC-00E5-F9DDA50E5B26}"/>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9F2D3C38-421A-73E1-5E53-16DE8ED27669}"/>
              </a:ext>
            </a:extLst>
          </p:cNvPr>
          <p:cNvSpPr>
            <a:spLocks noGrp="1"/>
          </p:cNvSpPr>
          <p:nvPr>
            <p:ph type="sldNum" sz="quarter" idx="12"/>
          </p:nvPr>
        </p:nvSpPr>
        <p:spPr/>
        <p:txBody>
          <a:bodyPr/>
          <a:lstStyle/>
          <a:p>
            <a:fld id="{396BF14C-6CDB-434B-86ED-4E96D3E27388}" type="slidenum">
              <a:rPr lang="fr-FR" smtClean="0"/>
              <a:t>‹N°›</a:t>
            </a:fld>
            <a:endParaRPr lang="fr-FR"/>
          </a:p>
        </p:txBody>
      </p:sp>
    </p:spTree>
    <p:extLst>
      <p:ext uri="{BB962C8B-B14F-4D97-AF65-F5344CB8AC3E}">
        <p14:creationId xmlns:p14="http://schemas.microsoft.com/office/powerpoint/2010/main" val="2379091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ED821-5191-E788-8ABE-7359C58B7F89}"/>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fr-FR"/>
          </a:p>
        </p:txBody>
      </p:sp>
      <p:sp>
        <p:nvSpPr>
          <p:cNvPr id="3" name="Text Placeholder 2">
            <a:extLst>
              <a:ext uri="{FF2B5EF4-FFF2-40B4-BE49-F238E27FC236}">
                <a16:creationId xmlns:a16="http://schemas.microsoft.com/office/drawing/2014/main" id="{637DCE5D-E124-500D-347B-106577BF6C7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4299B76-E35B-F5BC-336E-87E7BE2A9930}"/>
              </a:ext>
            </a:extLst>
          </p:cNvPr>
          <p:cNvSpPr>
            <a:spLocks noGrp="1"/>
          </p:cNvSpPr>
          <p:nvPr>
            <p:ph type="dt" sz="half" idx="10"/>
          </p:nvPr>
        </p:nvSpPr>
        <p:spPr/>
        <p:txBody>
          <a:bodyPr/>
          <a:lstStyle/>
          <a:p>
            <a:fld id="{08A32DBF-9A7B-5743-A073-31E754689D69}" type="datetimeFigureOut">
              <a:rPr lang="fr-FR" smtClean="0"/>
              <a:t>20/11/2024</a:t>
            </a:fld>
            <a:endParaRPr lang="fr-FR"/>
          </a:p>
        </p:txBody>
      </p:sp>
      <p:sp>
        <p:nvSpPr>
          <p:cNvPr id="5" name="Footer Placeholder 4">
            <a:extLst>
              <a:ext uri="{FF2B5EF4-FFF2-40B4-BE49-F238E27FC236}">
                <a16:creationId xmlns:a16="http://schemas.microsoft.com/office/drawing/2014/main" id="{FA3ADDF3-70A8-D37C-A615-467730353E16}"/>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3440D9FE-68D1-5066-3363-4A33DC3E570E}"/>
              </a:ext>
            </a:extLst>
          </p:cNvPr>
          <p:cNvSpPr>
            <a:spLocks noGrp="1"/>
          </p:cNvSpPr>
          <p:nvPr>
            <p:ph type="sldNum" sz="quarter" idx="12"/>
          </p:nvPr>
        </p:nvSpPr>
        <p:spPr/>
        <p:txBody>
          <a:bodyPr/>
          <a:lstStyle/>
          <a:p>
            <a:fld id="{396BF14C-6CDB-434B-86ED-4E96D3E27388}" type="slidenum">
              <a:rPr lang="fr-FR" smtClean="0"/>
              <a:t>‹N°›</a:t>
            </a:fld>
            <a:endParaRPr lang="fr-FR"/>
          </a:p>
        </p:txBody>
      </p:sp>
    </p:spTree>
    <p:extLst>
      <p:ext uri="{BB962C8B-B14F-4D97-AF65-F5344CB8AC3E}">
        <p14:creationId xmlns:p14="http://schemas.microsoft.com/office/powerpoint/2010/main" val="1288934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B129E4-3ED5-03A6-0C79-58BA97A16C7B}"/>
              </a:ext>
            </a:extLst>
          </p:cNvPr>
          <p:cNvSpPr>
            <a:spLocks noGrp="1"/>
          </p:cNvSpPr>
          <p:nvPr>
            <p:ph type="title"/>
          </p:nvPr>
        </p:nvSpPr>
        <p:spPr/>
        <p:txBody>
          <a:bodyPr/>
          <a:lstStyle/>
          <a:p>
            <a:r>
              <a:rPr lang="en-GB"/>
              <a:t>Click to edit Master title style</a:t>
            </a:r>
            <a:endParaRPr lang="fr-FR"/>
          </a:p>
        </p:txBody>
      </p:sp>
      <p:sp>
        <p:nvSpPr>
          <p:cNvPr id="3" name="Content Placeholder 2">
            <a:extLst>
              <a:ext uri="{FF2B5EF4-FFF2-40B4-BE49-F238E27FC236}">
                <a16:creationId xmlns:a16="http://schemas.microsoft.com/office/drawing/2014/main" id="{354DE195-C82D-6C79-6A48-67EAC40F5C53}"/>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fr-FR"/>
          </a:p>
        </p:txBody>
      </p:sp>
      <p:sp>
        <p:nvSpPr>
          <p:cNvPr id="4" name="Content Placeholder 3">
            <a:extLst>
              <a:ext uri="{FF2B5EF4-FFF2-40B4-BE49-F238E27FC236}">
                <a16:creationId xmlns:a16="http://schemas.microsoft.com/office/drawing/2014/main" id="{ECBE5686-A76A-9DA4-1A1C-14D156FDB5E0}"/>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fr-FR"/>
          </a:p>
        </p:txBody>
      </p:sp>
      <p:sp>
        <p:nvSpPr>
          <p:cNvPr id="5" name="Date Placeholder 4">
            <a:extLst>
              <a:ext uri="{FF2B5EF4-FFF2-40B4-BE49-F238E27FC236}">
                <a16:creationId xmlns:a16="http://schemas.microsoft.com/office/drawing/2014/main" id="{D9C532B5-E325-7843-38CC-040EEF5D6EEF}"/>
              </a:ext>
            </a:extLst>
          </p:cNvPr>
          <p:cNvSpPr>
            <a:spLocks noGrp="1"/>
          </p:cNvSpPr>
          <p:nvPr>
            <p:ph type="dt" sz="half" idx="10"/>
          </p:nvPr>
        </p:nvSpPr>
        <p:spPr/>
        <p:txBody>
          <a:bodyPr/>
          <a:lstStyle/>
          <a:p>
            <a:fld id="{08A32DBF-9A7B-5743-A073-31E754689D69}" type="datetimeFigureOut">
              <a:rPr lang="fr-FR" smtClean="0"/>
              <a:t>20/11/2024</a:t>
            </a:fld>
            <a:endParaRPr lang="fr-FR"/>
          </a:p>
        </p:txBody>
      </p:sp>
      <p:sp>
        <p:nvSpPr>
          <p:cNvPr id="6" name="Footer Placeholder 5">
            <a:extLst>
              <a:ext uri="{FF2B5EF4-FFF2-40B4-BE49-F238E27FC236}">
                <a16:creationId xmlns:a16="http://schemas.microsoft.com/office/drawing/2014/main" id="{5F0EACFB-4E97-B92F-78E1-8DCE848BBB12}"/>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9CF0007B-7D2F-E718-65F9-899129BDC86A}"/>
              </a:ext>
            </a:extLst>
          </p:cNvPr>
          <p:cNvSpPr>
            <a:spLocks noGrp="1"/>
          </p:cNvSpPr>
          <p:nvPr>
            <p:ph type="sldNum" sz="quarter" idx="12"/>
          </p:nvPr>
        </p:nvSpPr>
        <p:spPr/>
        <p:txBody>
          <a:bodyPr/>
          <a:lstStyle/>
          <a:p>
            <a:fld id="{396BF14C-6CDB-434B-86ED-4E96D3E27388}" type="slidenum">
              <a:rPr lang="fr-FR" smtClean="0"/>
              <a:t>‹N°›</a:t>
            </a:fld>
            <a:endParaRPr lang="fr-FR"/>
          </a:p>
        </p:txBody>
      </p:sp>
    </p:spTree>
    <p:extLst>
      <p:ext uri="{BB962C8B-B14F-4D97-AF65-F5344CB8AC3E}">
        <p14:creationId xmlns:p14="http://schemas.microsoft.com/office/powerpoint/2010/main" val="507398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7C6D7-232D-8DD5-010D-20CB9F8EF46C}"/>
              </a:ext>
            </a:extLst>
          </p:cNvPr>
          <p:cNvSpPr>
            <a:spLocks noGrp="1"/>
          </p:cNvSpPr>
          <p:nvPr>
            <p:ph type="title"/>
          </p:nvPr>
        </p:nvSpPr>
        <p:spPr>
          <a:xfrm>
            <a:off x="839788" y="365125"/>
            <a:ext cx="10515600" cy="1325563"/>
          </a:xfrm>
        </p:spPr>
        <p:txBody>
          <a:bodyPr/>
          <a:lstStyle/>
          <a:p>
            <a:r>
              <a:rPr lang="en-GB"/>
              <a:t>Click to edit Master title style</a:t>
            </a:r>
            <a:endParaRPr lang="fr-FR"/>
          </a:p>
        </p:txBody>
      </p:sp>
      <p:sp>
        <p:nvSpPr>
          <p:cNvPr id="3" name="Text Placeholder 2">
            <a:extLst>
              <a:ext uri="{FF2B5EF4-FFF2-40B4-BE49-F238E27FC236}">
                <a16:creationId xmlns:a16="http://schemas.microsoft.com/office/drawing/2014/main" id="{A0B783D5-AB4A-3AEF-3B7E-9B4F4124BFC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9CB281D-4F71-1E7B-687B-4E8DA080CE1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fr-FR"/>
          </a:p>
        </p:txBody>
      </p:sp>
      <p:sp>
        <p:nvSpPr>
          <p:cNvPr id="5" name="Text Placeholder 4">
            <a:extLst>
              <a:ext uri="{FF2B5EF4-FFF2-40B4-BE49-F238E27FC236}">
                <a16:creationId xmlns:a16="http://schemas.microsoft.com/office/drawing/2014/main" id="{7AE8B311-5389-DB35-3438-8A8417ADF2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5F214D3-8BB5-60F7-74B5-BFFB65C59F3E}"/>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fr-FR"/>
          </a:p>
        </p:txBody>
      </p:sp>
      <p:sp>
        <p:nvSpPr>
          <p:cNvPr id="7" name="Date Placeholder 6">
            <a:extLst>
              <a:ext uri="{FF2B5EF4-FFF2-40B4-BE49-F238E27FC236}">
                <a16:creationId xmlns:a16="http://schemas.microsoft.com/office/drawing/2014/main" id="{C06DAEAE-E320-B3CD-4780-D02AB9BF91F7}"/>
              </a:ext>
            </a:extLst>
          </p:cNvPr>
          <p:cNvSpPr>
            <a:spLocks noGrp="1"/>
          </p:cNvSpPr>
          <p:nvPr>
            <p:ph type="dt" sz="half" idx="10"/>
          </p:nvPr>
        </p:nvSpPr>
        <p:spPr/>
        <p:txBody>
          <a:bodyPr/>
          <a:lstStyle/>
          <a:p>
            <a:fld id="{08A32DBF-9A7B-5743-A073-31E754689D69}" type="datetimeFigureOut">
              <a:rPr lang="fr-FR" smtClean="0"/>
              <a:t>20/11/2024</a:t>
            </a:fld>
            <a:endParaRPr lang="fr-FR"/>
          </a:p>
        </p:txBody>
      </p:sp>
      <p:sp>
        <p:nvSpPr>
          <p:cNvPr id="8" name="Footer Placeholder 7">
            <a:extLst>
              <a:ext uri="{FF2B5EF4-FFF2-40B4-BE49-F238E27FC236}">
                <a16:creationId xmlns:a16="http://schemas.microsoft.com/office/drawing/2014/main" id="{1489EE14-E296-FC32-18BF-B50E605C4276}"/>
              </a:ext>
            </a:extLst>
          </p:cNvPr>
          <p:cNvSpPr>
            <a:spLocks noGrp="1"/>
          </p:cNvSpPr>
          <p:nvPr>
            <p:ph type="ftr" sz="quarter" idx="11"/>
          </p:nvPr>
        </p:nvSpPr>
        <p:spPr/>
        <p:txBody>
          <a:bodyPr/>
          <a:lstStyle/>
          <a:p>
            <a:endParaRPr lang="fr-FR"/>
          </a:p>
        </p:txBody>
      </p:sp>
      <p:sp>
        <p:nvSpPr>
          <p:cNvPr id="9" name="Slide Number Placeholder 8">
            <a:extLst>
              <a:ext uri="{FF2B5EF4-FFF2-40B4-BE49-F238E27FC236}">
                <a16:creationId xmlns:a16="http://schemas.microsoft.com/office/drawing/2014/main" id="{5F4C5798-616A-32BA-9181-197E41BDD26B}"/>
              </a:ext>
            </a:extLst>
          </p:cNvPr>
          <p:cNvSpPr>
            <a:spLocks noGrp="1"/>
          </p:cNvSpPr>
          <p:nvPr>
            <p:ph type="sldNum" sz="quarter" idx="12"/>
          </p:nvPr>
        </p:nvSpPr>
        <p:spPr/>
        <p:txBody>
          <a:bodyPr/>
          <a:lstStyle/>
          <a:p>
            <a:fld id="{396BF14C-6CDB-434B-86ED-4E96D3E27388}" type="slidenum">
              <a:rPr lang="fr-FR" smtClean="0"/>
              <a:t>‹N°›</a:t>
            </a:fld>
            <a:endParaRPr lang="fr-FR"/>
          </a:p>
        </p:txBody>
      </p:sp>
    </p:spTree>
    <p:extLst>
      <p:ext uri="{BB962C8B-B14F-4D97-AF65-F5344CB8AC3E}">
        <p14:creationId xmlns:p14="http://schemas.microsoft.com/office/powerpoint/2010/main" val="37442271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4A563-54F5-3F6C-6A0F-10F7A4599C39}"/>
              </a:ext>
            </a:extLst>
          </p:cNvPr>
          <p:cNvSpPr>
            <a:spLocks noGrp="1"/>
          </p:cNvSpPr>
          <p:nvPr>
            <p:ph type="title"/>
          </p:nvPr>
        </p:nvSpPr>
        <p:spPr/>
        <p:txBody>
          <a:bodyPr/>
          <a:lstStyle/>
          <a:p>
            <a:r>
              <a:rPr lang="en-GB"/>
              <a:t>Click to edit Master title style</a:t>
            </a:r>
            <a:endParaRPr lang="fr-FR"/>
          </a:p>
        </p:txBody>
      </p:sp>
      <p:sp>
        <p:nvSpPr>
          <p:cNvPr id="3" name="Date Placeholder 2">
            <a:extLst>
              <a:ext uri="{FF2B5EF4-FFF2-40B4-BE49-F238E27FC236}">
                <a16:creationId xmlns:a16="http://schemas.microsoft.com/office/drawing/2014/main" id="{1241AD97-7982-D586-08EC-E9DD273B178E}"/>
              </a:ext>
            </a:extLst>
          </p:cNvPr>
          <p:cNvSpPr>
            <a:spLocks noGrp="1"/>
          </p:cNvSpPr>
          <p:nvPr>
            <p:ph type="dt" sz="half" idx="10"/>
          </p:nvPr>
        </p:nvSpPr>
        <p:spPr/>
        <p:txBody>
          <a:bodyPr/>
          <a:lstStyle/>
          <a:p>
            <a:fld id="{08A32DBF-9A7B-5743-A073-31E754689D69}" type="datetimeFigureOut">
              <a:rPr lang="fr-FR" smtClean="0"/>
              <a:t>20/11/2024</a:t>
            </a:fld>
            <a:endParaRPr lang="fr-FR"/>
          </a:p>
        </p:txBody>
      </p:sp>
      <p:sp>
        <p:nvSpPr>
          <p:cNvPr id="4" name="Footer Placeholder 3">
            <a:extLst>
              <a:ext uri="{FF2B5EF4-FFF2-40B4-BE49-F238E27FC236}">
                <a16:creationId xmlns:a16="http://schemas.microsoft.com/office/drawing/2014/main" id="{01B5B084-A2FD-4E6C-D107-B42287491B17}"/>
              </a:ext>
            </a:extLst>
          </p:cNvPr>
          <p:cNvSpPr>
            <a:spLocks noGrp="1"/>
          </p:cNvSpPr>
          <p:nvPr>
            <p:ph type="ftr" sz="quarter" idx="11"/>
          </p:nvPr>
        </p:nvSpPr>
        <p:spPr/>
        <p:txBody>
          <a:bodyPr/>
          <a:lstStyle/>
          <a:p>
            <a:endParaRPr lang="fr-FR"/>
          </a:p>
        </p:txBody>
      </p:sp>
      <p:sp>
        <p:nvSpPr>
          <p:cNvPr id="5" name="Slide Number Placeholder 4">
            <a:extLst>
              <a:ext uri="{FF2B5EF4-FFF2-40B4-BE49-F238E27FC236}">
                <a16:creationId xmlns:a16="http://schemas.microsoft.com/office/drawing/2014/main" id="{764178F4-6D82-09F7-025F-909C8D490FF2}"/>
              </a:ext>
            </a:extLst>
          </p:cNvPr>
          <p:cNvSpPr>
            <a:spLocks noGrp="1"/>
          </p:cNvSpPr>
          <p:nvPr>
            <p:ph type="sldNum" sz="quarter" idx="12"/>
          </p:nvPr>
        </p:nvSpPr>
        <p:spPr/>
        <p:txBody>
          <a:bodyPr/>
          <a:lstStyle/>
          <a:p>
            <a:fld id="{396BF14C-6CDB-434B-86ED-4E96D3E27388}" type="slidenum">
              <a:rPr lang="fr-FR" smtClean="0"/>
              <a:t>‹N°›</a:t>
            </a:fld>
            <a:endParaRPr lang="fr-FR"/>
          </a:p>
        </p:txBody>
      </p:sp>
    </p:spTree>
    <p:extLst>
      <p:ext uri="{BB962C8B-B14F-4D97-AF65-F5344CB8AC3E}">
        <p14:creationId xmlns:p14="http://schemas.microsoft.com/office/powerpoint/2010/main" val="2723882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7B6DEE-EF28-D583-8451-C3D1C5FB5333}"/>
              </a:ext>
            </a:extLst>
          </p:cNvPr>
          <p:cNvSpPr>
            <a:spLocks noGrp="1"/>
          </p:cNvSpPr>
          <p:nvPr>
            <p:ph type="dt" sz="half" idx="10"/>
          </p:nvPr>
        </p:nvSpPr>
        <p:spPr/>
        <p:txBody>
          <a:bodyPr/>
          <a:lstStyle/>
          <a:p>
            <a:fld id="{08A32DBF-9A7B-5743-A073-31E754689D69}" type="datetimeFigureOut">
              <a:rPr lang="fr-FR" smtClean="0"/>
              <a:t>20/11/2024</a:t>
            </a:fld>
            <a:endParaRPr lang="fr-FR"/>
          </a:p>
        </p:txBody>
      </p:sp>
      <p:sp>
        <p:nvSpPr>
          <p:cNvPr id="3" name="Footer Placeholder 2">
            <a:extLst>
              <a:ext uri="{FF2B5EF4-FFF2-40B4-BE49-F238E27FC236}">
                <a16:creationId xmlns:a16="http://schemas.microsoft.com/office/drawing/2014/main" id="{8062D983-4ED3-F18A-2173-1B7A808173C6}"/>
              </a:ext>
            </a:extLst>
          </p:cNvPr>
          <p:cNvSpPr>
            <a:spLocks noGrp="1"/>
          </p:cNvSpPr>
          <p:nvPr>
            <p:ph type="ftr" sz="quarter" idx="11"/>
          </p:nvPr>
        </p:nvSpPr>
        <p:spPr/>
        <p:txBody>
          <a:bodyPr/>
          <a:lstStyle/>
          <a:p>
            <a:endParaRPr lang="fr-FR"/>
          </a:p>
        </p:txBody>
      </p:sp>
      <p:sp>
        <p:nvSpPr>
          <p:cNvPr id="4" name="Slide Number Placeholder 3">
            <a:extLst>
              <a:ext uri="{FF2B5EF4-FFF2-40B4-BE49-F238E27FC236}">
                <a16:creationId xmlns:a16="http://schemas.microsoft.com/office/drawing/2014/main" id="{2BC9E70C-3FAA-53D0-0484-6EF07EA9F8DF}"/>
              </a:ext>
            </a:extLst>
          </p:cNvPr>
          <p:cNvSpPr>
            <a:spLocks noGrp="1"/>
          </p:cNvSpPr>
          <p:nvPr>
            <p:ph type="sldNum" sz="quarter" idx="12"/>
          </p:nvPr>
        </p:nvSpPr>
        <p:spPr/>
        <p:txBody>
          <a:bodyPr/>
          <a:lstStyle/>
          <a:p>
            <a:fld id="{396BF14C-6CDB-434B-86ED-4E96D3E27388}" type="slidenum">
              <a:rPr lang="fr-FR" smtClean="0"/>
              <a:t>‹N°›</a:t>
            </a:fld>
            <a:endParaRPr lang="fr-FR"/>
          </a:p>
        </p:txBody>
      </p:sp>
    </p:spTree>
    <p:extLst>
      <p:ext uri="{BB962C8B-B14F-4D97-AF65-F5344CB8AC3E}">
        <p14:creationId xmlns:p14="http://schemas.microsoft.com/office/powerpoint/2010/main" val="2527222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5DF50-CFC6-6210-DD57-C369F3AD9B5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fr-FR"/>
          </a:p>
        </p:txBody>
      </p:sp>
      <p:sp>
        <p:nvSpPr>
          <p:cNvPr id="3" name="Content Placeholder 2">
            <a:extLst>
              <a:ext uri="{FF2B5EF4-FFF2-40B4-BE49-F238E27FC236}">
                <a16:creationId xmlns:a16="http://schemas.microsoft.com/office/drawing/2014/main" id="{3F6AD737-43FD-BC6C-163B-5921E2DF6B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fr-FR"/>
          </a:p>
        </p:txBody>
      </p:sp>
      <p:sp>
        <p:nvSpPr>
          <p:cNvPr id="4" name="Text Placeholder 3">
            <a:extLst>
              <a:ext uri="{FF2B5EF4-FFF2-40B4-BE49-F238E27FC236}">
                <a16:creationId xmlns:a16="http://schemas.microsoft.com/office/drawing/2014/main" id="{F2F93E33-C13B-0C81-9D99-8256E8713C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FA379F3-BDEC-C766-4839-B6AB67E5EBE4}"/>
              </a:ext>
            </a:extLst>
          </p:cNvPr>
          <p:cNvSpPr>
            <a:spLocks noGrp="1"/>
          </p:cNvSpPr>
          <p:nvPr>
            <p:ph type="dt" sz="half" idx="10"/>
          </p:nvPr>
        </p:nvSpPr>
        <p:spPr/>
        <p:txBody>
          <a:bodyPr/>
          <a:lstStyle/>
          <a:p>
            <a:fld id="{08A32DBF-9A7B-5743-A073-31E754689D69}" type="datetimeFigureOut">
              <a:rPr lang="fr-FR" smtClean="0"/>
              <a:t>20/11/2024</a:t>
            </a:fld>
            <a:endParaRPr lang="fr-FR"/>
          </a:p>
        </p:txBody>
      </p:sp>
      <p:sp>
        <p:nvSpPr>
          <p:cNvPr id="6" name="Footer Placeholder 5">
            <a:extLst>
              <a:ext uri="{FF2B5EF4-FFF2-40B4-BE49-F238E27FC236}">
                <a16:creationId xmlns:a16="http://schemas.microsoft.com/office/drawing/2014/main" id="{4BC4E2C0-3C37-BD65-EA1D-E97C5634237B}"/>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DDD7BEF5-B831-D96F-45A4-DF50BCC0A236}"/>
              </a:ext>
            </a:extLst>
          </p:cNvPr>
          <p:cNvSpPr>
            <a:spLocks noGrp="1"/>
          </p:cNvSpPr>
          <p:nvPr>
            <p:ph type="sldNum" sz="quarter" idx="12"/>
          </p:nvPr>
        </p:nvSpPr>
        <p:spPr/>
        <p:txBody>
          <a:bodyPr/>
          <a:lstStyle/>
          <a:p>
            <a:fld id="{396BF14C-6CDB-434B-86ED-4E96D3E27388}" type="slidenum">
              <a:rPr lang="fr-FR" smtClean="0"/>
              <a:t>‹N°›</a:t>
            </a:fld>
            <a:endParaRPr lang="fr-FR"/>
          </a:p>
        </p:txBody>
      </p:sp>
    </p:spTree>
    <p:extLst>
      <p:ext uri="{BB962C8B-B14F-4D97-AF65-F5344CB8AC3E}">
        <p14:creationId xmlns:p14="http://schemas.microsoft.com/office/powerpoint/2010/main" val="36818380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C1914-F010-22F5-DA72-76522D4BD8D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fr-FR"/>
          </a:p>
        </p:txBody>
      </p:sp>
      <p:sp>
        <p:nvSpPr>
          <p:cNvPr id="3" name="Picture Placeholder 2">
            <a:extLst>
              <a:ext uri="{FF2B5EF4-FFF2-40B4-BE49-F238E27FC236}">
                <a16:creationId xmlns:a16="http://schemas.microsoft.com/office/drawing/2014/main" id="{90796986-5436-E5C0-D2D2-86CF021ADA8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a:extLst>
              <a:ext uri="{FF2B5EF4-FFF2-40B4-BE49-F238E27FC236}">
                <a16:creationId xmlns:a16="http://schemas.microsoft.com/office/drawing/2014/main" id="{EC486481-DCDF-6C17-19BF-C424CFA95E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E82886C-7EE3-4073-984C-4760C049CEF9}"/>
              </a:ext>
            </a:extLst>
          </p:cNvPr>
          <p:cNvSpPr>
            <a:spLocks noGrp="1"/>
          </p:cNvSpPr>
          <p:nvPr>
            <p:ph type="dt" sz="half" idx="10"/>
          </p:nvPr>
        </p:nvSpPr>
        <p:spPr/>
        <p:txBody>
          <a:bodyPr/>
          <a:lstStyle/>
          <a:p>
            <a:fld id="{08A32DBF-9A7B-5743-A073-31E754689D69}" type="datetimeFigureOut">
              <a:rPr lang="fr-FR" smtClean="0"/>
              <a:t>20/11/2024</a:t>
            </a:fld>
            <a:endParaRPr lang="fr-FR"/>
          </a:p>
        </p:txBody>
      </p:sp>
      <p:sp>
        <p:nvSpPr>
          <p:cNvPr id="6" name="Footer Placeholder 5">
            <a:extLst>
              <a:ext uri="{FF2B5EF4-FFF2-40B4-BE49-F238E27FC236}">
                <a16:creationId xmlns:a16="http://schemas.microsoft.com/office/drawing/2014/main" id="{E566F376-6718-730A-98F7-92B9950924B0}"/>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58758CF6-7600-A5CE-92BB-9BA7D81FE2E4}"/>
              </a:ext>
            </a:extLst>
          </p:cNvPr>
          <p:cNvSpPr>
            <a:spLocks noGrp="1"/>
          </p:cNvSpPr>
          <p:nvPr>
            <p:ph type="sldNum" sz="quarter" idx="12"/>
          </p:nvPr>
        </p:nvSpPr>
        <p:spPr/>
        <p:txBody>
          <a:bodyPr/>
          <a:lstStyle/>
          <a:p>
            <a:fld id="{396BF14C-6CDB-434B-86ED-4E96D3E27388}" type="slidenum">
              <a:rPr lang="fr-FR" smtClean="0"/>
              <a:t>‹N°›</a:t>
            </a:fld>
            <a:endParaRPr lang="fr-FR"/>
          </a:p>
        </p:txBody>
      </p:sp>
    </p:spTree>
    <p:extLst>
      <p:ext uri="{BB962C8B-B14F-4D97-AF65-F5344CB8AC3E}">
        <p14:creationId xmlns:p14="http://schemas.microsoft.com/office/powerpoint/2010/main" val="9023901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E9AFEC-177B-655A-9EAB-A2D3811249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fr-FR"/>
          </a:p>
        </p:txBody>
      </p:sp>
      <p:sp>
        <p:nvSpPr>
          <p:cNvPr id="3" name="Text Placeholder 2">
            <a:extLst>
              <a:ext uri="{FF2B5EF4-FFF2-40B4-BE49-F238E27FC236}">
                <a16:creationId xmlns:a16="http://schemas.microsoft.com/office/drawing/2014/main" id="{D009309C-1ACF-A3F2-B47A-4E1B6AB9420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fr-FR"/>
          </a:p>
        </p:txBody>
      </p:sp>
      <p:sp>
        <p:nvSpPr>
          <p:cNvPr id="4" name="Date Placeholder 3">
            <a:extLst>
              <a:ext uri="{FF2B5EF4-FFF2-40B4-BE49-F238E27FC236}">
                <a16:creationId xmlns:a16="http://schemas.microsoft.com/office/drawing/2014/main" id="{79D37D32-2165-058E-5916-5FD9BE8C715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A32DBF-9A7B-5743-A073-31E754689D69}" type="datetimeFigureOut">
              <a:rPr lang="fr-FR" smtClean="0"/>
              <a:t>20/11/2024</a:t>
            </a:fld>
            <a:endParaRPr lang="fr-FR"/>
          </a:p>
        </p:txBody>
      </p:sp>
      <p:sp>
        <p:nvSpPr>
          <p:cNvPr id="5" name="Footer Placeholder 4">
            <a:extLst>
              <a:ext uri="{FF2B5EF4-FFF2-40B4-BE49-F238E27FC236}">
                <a16:creationId xmlns:a16="http://schemas.microsoft.com/office/drawing/2014/main" id="{2303ECDE-80E0-FABB-DB76-3572248F73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Slide Number Placeholder 5">
            <a:extLst>
              <a:ext uri="{FF2B5EF4-FFF2-40B4-BE49-F238E27FC236}">
                <a16:creationId xmlns:a16="http://schemas.microsoft.com/office/drawing/2014/main" id="{D988210B-1F9A-7DE6-34CA-F44B714BB36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96BF14C-6CDB-434B-86ED-4E96D3E27388}" type="slidenum">
              <a:rPr lang="fr-FR" smtClean="0"/>
              <a:t>‹N°›</a:t>
            </a:fld>
            <a:endParaRPr lang="fr-FR"/>
          </a:p>
        </p:txBody>
      </p:sp>
    </p:spTree>
    <p:extLst>
      <p:ext uri="{BB962C8B-B14F-4D97-AF65-F5344CB8AC3E}">
        <p14:creationId xmlns:p14="http://schemas.microsoft.com/office/powerpoint/2010/main" val="24481889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svg"/><Relationship Id="rId13" Type="http://schemas.openxmlformats.org/officeDocument/2006/relationships/image" Target="../media/image11.png"/><Relationship Id="rId18" Type="http://schemas.openxmlformats.org/officeDocument/2006/relationships/image" Target="../media/image16.svg"/><Relationship Id="rId3" Type="http://schemas.microsoft.com/office/2007/relationships/hdphoto" Target="../media/hdphoto1.wdp"/><Relationship Id="rId7" Type="http://schemas.openxmlformats.org/officeDocument/2006/relationships/image" Target="../media/image5.png"/><Relationship Id="rId12" Type="http://schemas.openxmlformats.org/officeDocument/2006/relationships/image" Target="../media/image10.svg"/><Relationship Id="rId17" Type="http://schemas.openxmlformats.org/officeDocument/2006/relationships/image" Target="../media/image15.png"/><Relationship Id="rId2" Type="http://schemas.openxmlformats.org/officeDocument/2006/relationships/image" Target="../media/image1.png"/><Relationship Id="rId16" Type="http://schemas.openxmlformats.org/officeDocument/2006/relationships/image" Target="../media/image14.svg"/><Relationship Id="rId1" Type="http://schemas.openxmlformats.org/officeDocument/2006/relationships/slideLayout" Target="../slideLayouts/slideLayout7.xml"/><Relationship Id="rId6" Type="http://schemas.openxmlformats.org/officeDocument/2006/relationships/image" Target="../media/image4.sv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svg"/><Relationship Id="rId19" Type="http://schemas.openxmlformats.org/officeDocument/2006/relationships/image" Target="../media/image17.png"/><Relationship Id="rId4" Type="http://schemas.openxmlformats.org/officeDocument/2006/relationships/image" Target="../media/image2.jpg"/><Relationship Id="rId9" Type="http://schemas.openxmlformats.org/officeDocument/2006/relationships/image" Target="../media/image7.png"/><Relationship Id="rId14" Type="http://schemas.openxmlformats.org/officeDocument/2006/relationships/image" Target="../media/image12.svg"/></Relationships>
</file>

<file path=ppt/slides/_rels/slide10.xml.rels><?xml version="1.0" encoding="UTF-8" standalone="yes"?>
<Relationships xmlns="http://schemas.openxmlformats.org/package/2006/relationships"><Relationship Id="rId3" Type="http://schemas.microsoft.com/office/2007/relationships/hdphoto" Target="../media/hdphoto18.wdp"/><Relationship Id="rId2" Type="http://schemas.openxmlformats.org/officeDocument/2006/relationships/image" Target="../media/image30.png"/><Relationship Id="rId1" Type="http://schemas.openxmlformats.org/officeDocument/2006/relationships/slideLayout" Target="../slideLayouts/slideLayout7.xml"/><Relationship Id="rId5" Type="http://schemas.microsoft.com/office/2007/relationships/hdphoto" Target="../media/hdphoto19.wdp"/><Relationship Id="rId4" Type="http://schemas.openxmlformats.org/officeDocument/2006/relationships/image" Target="../media/image29.png"/></Relationships>
</file>

<file path=ppt/slides/_rels/slide11.xml.rels><?xml version="1.0" encoding="UTF-8" standalone="yes"?>
<Relationships xmlns="http://schemas.openxmlformats.org/package/2006/relationships"><Relationship Id="rId3" Type="http://schemas.microsoft.com/office/2007/relationships/hdphoto" Target="../media/hdphoto19.wdp"/><Relationship Id="rId2" Type="http://schemas.openxmlformats.org/officeDocument/2006/relationships/image" Target="../media/image29.png"/><Relationship Id="rId1" Type="http://schemas.openxmlformats.org/officeDocument/2006/relationships/slideLayout" Target="../slideLayouts/slideLayout7.xml"/><Relationship Id="rId5" Type="http://schemas.microsoft.com/office/2007/relationships/hdphoto" Target="../media/hdphoto18.wdp"/><Relationship Id="rId4" Type="http://schemas.openxmlformats.org/officeDocument/2006/relationships/image" Target="../media/image30.png"/></Relationships>
</file>

<file path=ppt/slides/_rels/slide12.xml.rels><?xml version="1.0" encoding="UTF-8" standalone="yes"?>
<Relationships xmlns="http://schemas.openxmlformats.org/package/2006/relationships"><Relationship Id="rId3" Type="http://schemas.microsoft.com/office/2007/relationships/hdphoto" Target="../media/hdphoto19.wdp"/><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12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microsoft.com/office/2007/relationships/hdphoto" Target="../media/hdphoto20.wdp"/><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150.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microsoft.com/office/2007/relationships/hdphoto" Target="../media/hdphoto21.wdp"/><Relationship Id="rId2" Type="http://schemas.openxmlformats.org/officeDocument/2006/relationships/image" Target="../media/image31.png"/><Relationship Id="rId1" Type="http://schemas.openxmlformats.org/officeDocument/2006/relationships/slideLayout" Target="../slideLayouts/slideLayout7.xml"/><Relationship Id="rId5" Type="http://schemas.microsoft.com/office/2007/relationships/hdphoto" Target="../media/hdphoto22.wdp"/><Relationship Id="rId4" Type="http://schemas.openxmlformats.org/officeDocument/2006/relationships/image" Target="../media/image32.png"/></Relationships>
</file>

<file path=ppt/slides/_rels/slide17.xml.rels><?xml version="1.0" encoding="UTF-8" standalone="yes"?>
<Relationships xmlns="http://schemas.openxmlformats.org/package/2006/relationships"><Relationship Id="rId3" Type="http://schemas.microsoft.com/office/2007/relationships/hdphoto" Target="../media/hdphoto23.wdp"/><Relationship Id="rId7" Type="http://schemas.microsoft.com/office/2007/relationships/hdphoto" Target="../media/hdphoto25.wdp"/><Relationship Id="rId2" Type="http://schemas.openxmlformats.org/officeDocument/2006/relationships/image" Target="../media/image32.png"/><Relationship Id="rId1" Type="http://schemas.openxmlformats.org/officeDocument/2006/relationships/slideLayout" Target="../slideLayouts/slideLayout7.xml"/><Relationship Id="rId6" Type="http://schemas.openxmlformats.org/officeDocument/2006/relationships/image" Target="../media/image33.png"/><Relationship Id="rId5" Type="http://schemas.microsoft.com/office/2007/relationships/hdphoto" Target="../media/hdphoto24.wdp"/><Relationship Id="rId4" Type="http://schemas.openxmlformats.org/officeDocument/2006/relationships/image" Target="../media/image31.png"/></Relationships>
</file>

<file path=ppt/slides/_rels/slide17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microsoft.com/office/2007/relationships/hdphoto" Target="../media/hdphoto26.wdp"/><Relationship Id="rId2" Type="http://schemas.openxmlformats.org/officeDocument/2006/relationships/image" Target="../media/image32.png"/><Relationship Id="rId1" Type="http://schemas.openxmlformats.org/officeDocument/2006/relationships/slideLayout" Target="../slideLayouts/slideLayout7.xml"/><Relationship Id="rId5" Type="http://schemas.microsoft.com/office/2007/relationships/hdphoto" Target="../media/hdphoto27.wdp"/><Relationship Id="rId4" Type="http://schemas.openxmlformats.org/officeDocument/2006/relationships/image" Target="../media/image3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0.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3" Type="http://schemas.openxmlformats.org/officeDocument/2006/relationships/image" Target="../media/image200.png"/><Relationship Id="rId18" Type="http://schemas.openxmlformats.org/officeDocument/2006/relationships/slide" Target="slide190.xml"/><Relationship Id="rId26" Type="http://schemas.openxmlformats.org/officeDocument/2006/relationships/image" Target="../media/image25.png"/><Relationship Id="rId39" Type="http://schemas.openxmlformats.org/officeDocument/2006/relationships/image" Target="../media/image13.png"/><Relationship Id="rId21" Type="http://schemas.openxmlformats.org/officeDocument/2006/relationships/slide" Target="slide240.xml"/><Relationship Id="rId34" Type="http://schemas.openxmlformats.org/officeDocument/2006/relationships/image" Target="../media/image8.svg"/><Relationship Id="rId42" Type="http://schemas.openxmlformats.org/officeDocument/2006/relationships/image" Target="../media/image16.svg"/><Relationship Id="rId7" Type="http://schemas.openxmlformats.org/officeDocument/2006/relationships/image" Target="../media/image18.png"/><Relationship Id="rId2" Type="http://schemas.openxmlformats.org/officeDocument/2006/relationships/image" Target="../media/image1.png"/><Relationship Id="rId16" Type="http://schemas.openxmlformats.org/officeDocument/2006/relationships/image" Target="../media/image210.png"/><Relationship Id="rId20" Type="http://schemas.openxmlformats.org/officeDocument/2006/relationships/image" Target="../media/image23.png"/><Relationship Id="rId29" Type="http://schemas.openxmlformats.org/officeDocument/2006/relationships/image" Target="../media/image3.png"/><Relationship Id="rId41"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slide" Target="slide3.xml"/><Relationship Id="rId11" Type="http://schemas.openxmlformats.org/officeDocument/2006/relationships/image" Target="../media/image20.png"/><Relationship Id="rId24" Type="http://schemas.openxmlformats.org/officeDocument/2006/relationships/slide" Target="slide260.xml"/><Relationship Id="rId32" Type="http://schemas.openxmlformats.org/officeDocument/2006/relationships/image" Target="../media/image6.svg"/><Relationship Id="rId37" Type="http://schemas.openxmlformats.org/officeDocument/2006/relationships/image" Target="../media/image11.png"/><Relationship Id="rId40" Type="http://schemas.openxmlformats.org/officeDocument/2006/relationships/image" Target="../media/image14.svg"/><Relationship Id="rId5" Type="http://schemas.openxmlformats.org/officeDocument/2006/relationships/image" Target="../media/image18.png"/><Relationship Id="rId15" Type="http://schemas.openxmlformats.org/officeDocument/2006/relationships/slide" Target="slide170.xml"/><Relationship Id="rId23" Type="http://schemas.openxmlformats.org/officeDocument/2006/relationships/image" Target="../media/image24.png"/><Relationship Id="rId28" Type="http://schemas.openxmlformats.org/officeDocument/2006/relationships/image" Target="../media/image250.png"/><Relationship Id="rId36" Type="http://schemas.openxmlformats.org/officeDocument/2006/relationships/image" Target="../media/image10.svg"/><Relationship Id="rId10" Type="http://schemas.openxmlformats.org/officeDocument/2006/relationships/image" Target="../media/image190.png"/><Relationship Id="rId19" Type="http://schemas.openxmlformats.org/officeDocument/2006/relationships/image" Target="../media/image220.png"/><Relationship Id="rId31" Type="http://schemas.openxmlformats.org/officeDocument/2006/relationships/image" Target="../media/image5.png"/><Relationship Id="rId4" Type="http://schemas.openxmlformats.org/officeDocument/2006/relationships/image" Target="../media/image2.jpg"/><Relationship Id="rId9" Type="http://schemas.openxmlformats.org/officeDocument/2006/relationships/slide" Target="slide510.xml"/><Relationship Id="rId14" Type="http://schemas.openxmlformats.org/officeDocument/2006/relationships/image" Target="../media/image21.png"/><Relationship Id="rId22" Type="http://schemas.openxmlformats.org/officeDocument/2006/relationships/image" Target="../media/image230.png"/><Relationship Id="rId27" Type="http://schemas.openxmlformats.org/officeDocument/2006/relationships/slide" Target="slide150.xml"/><Relationship Id="rId30" Type="http://schemas.openxmlformats.org/officeDocument/2006/relationships/image" Target="../media/image4.svg"/><Relationship Id="rId35" Type="http://schemas.openxmlformats.org/officeDocument/2006/relationships/image" Target="../media/image9.png"/><Relationship Id="rId8" Type="http://schemas.openxmlformats.org/officeDocument/2006/relationships/image" Target="../media/image19.png"/><Relationship Id="rId3" Type="http://schemas.microsoft.com/office/2007/relationships/hdphoto" Target="../media/hdphoto2.wdp"/><Relationship Id="rId12" Type="http://schemas.openxmlformats.org/officeDocument/2006/relationships/slide" Target="slide120.xml"/><Relationship Id="rId17" Type="http://schemas.openxmlformats.org/officeDocument/2006/relationships/image" Target="../media/image22.png"/><Relationship Id="rId25" Type="http://schemas.openxmlformats.org/officeDocument/2006/relationships/image" Target="../media/image240.png"/><Relationship Id="rId33" Type="http://schemas.openxmlformats.org/officeDocument/2006/relationships/image" Target="../media/image7.png"/><Relationship Id="rId38" Type="http://schemas.openxmlformats.org/officeDocument/2006/relationships/image" Target="../media/image12.svg"/></Relationships>
</file>

<file path=ppt/slides/_rels/slide20.xml.rels><?xml version="1.0" encoding="UTF-8" standalone="yes"?>
<Relationships xmlns="http://schemas.openxmlformats.org/package/2006/relationships"><Relationship Id="rId3" Type="http://schemas.microsoft.com/office/2007/relationships/hdphoto" Target="../media/hdphoto28.wdp"/><Relationship Id="rId2" Type="http://schemas.openxmlformats.org/officeDocument/2006/relationships/image" Target="../media/image33.png"/><Relationship Id="rId1" Type="http://schemas.openxmlformats.org/officeDocument/2006/relationships/slideLayout" Target="../slideLayouts/slideLayout7.xml"/><Relationship Id="rId5" Type="http://schemas.microsoft.com/office/2007/relationships/hdphoto" Target="../media/hdphoto29.wdp"/><Relationship Id="rId4" Type="http://schemas.openxmlformats.org/officeDocument/2006/relationships/image" Target="../media/image34.png"/></Relationships>
</file>

<file path=ppt/slides/_rels/slide21.xml.rels><?xml version="1.0" encoding="UTF-8" standalone="yes"?>
<Relationships xmlns="http://schemas.openxmlformats.org/package/2006/relationships"><Relationship Id="rId3" Type="http://schemas.microsoft.com/office/2007/relationships/hdphoto" Target="../media/hdphoto30.wdp"/><Relationship Id="rId2" Type="http://schemas.openxmlformats.org/officeDocument/2006/relationships/image" Target="../media/image34.png"/><Relationship Id="rId1" Type="http://schemas.openxmlformats.org/officeDocument/2006/relationships/slideLayout" Target="../slideLayouts/slideLayout7.xml"/><Relationship Id="rId5" Type="http://schemas.microsoft.com/office/2007/relationships/hdphoto" Target="../media/hdphoto31.wdp"/><Relationship Id="rId4" Type="http://schemas.openxmlformats.org/officeDocument/2006/relationships/image" Target="../media/image35.png"/></Relationships>
</file>

<file path=ppt/slides/_rels/slide22.xml.rels><?xml version="1.0" encoding="UTF-8" standalone="yes"?>
<Relationships xmlns="http://schemas.openxmlformats.org/package/2006/relationships"><Relationship Id="rId3" Type="http://schemas.microsoft.com/office/2007/relationships/hdphoto" Target="../media/hdphoto32.wdp"/><Relationship Id="rId7" Type="http://schemas.microsoft.com/office/2007/relationships/hdphoto" Target="../media/hdphoto34.wdp"/><Relationship Id="rId2" Type="http://schemas.openxmlformats.org/officeDocument/2006/relationships/image" Target="../media/image34.png"/><Relationship Id="rId1" Type="http://schemas.openxmlformats.org/officeDocument/2006/relationships/slideLayout" Target="../slideLayouts/slideLayout7.xml"/><Relationship Id="rId6" Type="http://schemas.openxmlformats.org/officeDocument/2006/relationships/image" Target="../media/image36.png"/><Relationship Id="rId5" Type="http://schemas.microsoft.com/office/2007/relationships/hdphoto" Target="../media/hdphoto33.wdp"/><Relationship Id="rId4" Type="http://schemas.openxmlformats.org/officeDocument/2006/relationships/image" Target="../media/image35.png"/></Relationships>
</file>

<file path=ppt/slides/_rels/slide23.xml.rels><?xml version="1.0" encoding="UTF-8" standalone="yes"?>
<Relationships xmlns="http://schemas.openxmlformats.org/package/2006/relationships"><Relationship Id="rId3" Type="http://schemas.microsoft.com/office/2007/relationships/hdphoto" Target="../media/hdphoto35.wdp"/><Relationship Id="rId7" Type="http://schemas.microsoft.com/office/2007/relationships/hdphoto" Target="../media/hdphoto37.wdp"/><Relationship Id="rId2" Type="http://schemas.openxmlformats.org/officeDocument/2006/relationships/image" Target="../media/image35.png"/><Relationship Id="rId1" Type="http://schemas.openxmlformats.org/officeDocument/2006/relationships/slideLayout" Target="../slideLayouts/slideLayout7.xml"/><Relationship Id="rId6" Type="http://schemas.openxmlformats.org/officeDocument/2006/relationships/image" Target="../media/image37.png"/><Relationship Id="rId5" Type="http://schemas.microsoft.com/office/2007/relationships/hdphoto" Target="../media/hdphoto36.wdp"/><Relationship Id="rId4" Type="http://schemas.openxmlformats.org/officeDocument/2006/relationships/image" Target="../media/image36.png"/></Relationships>
</file>

<file path=ppt/slides/_rels/slide24.xml.rels><?xml version="1.0" encoding="UTF-8" standalone="yes"?>
<Relationships xmlns="http://schemas.openxmlformats.org/package/2006/relationships"><Relationship Id="rId3" Type="http://schemas.microsoft.com/office/2007/relationships/hdphoto" Target="../media/hdphoto38.wdp"/><Relationship Id="rId2" Type="http://schemas.openxmlformats.org/officeDocument/2006/relationships/image" Target="../media/image36.png"/><Relationship Id="rId1" Type="http://schemas.openxmlformats.org/officeDocument/2006/relationships/slideLayout" Target="../slideLayouts/slideLayout7.xml"/><Relationship Id="rId5" Type="http://schemas.microsoft.com/office/2007/relationships/hdphoto" Target="../media/hdphoto39.wdp"/><Relationship Id="rId4" Type="http://schemas.openxmlformats.org/officeDocument/2006/relationships/image" Target="../media/image37.png"/></Relationships>
</file>

<file path=ppt/slides/_rels/slide240.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0.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microsoft.com/office/2007/relationships/hdphoto" Target="../media/hdphoto40.wdp"/><Relationship Id="rId2" Type="http://schemas.openxmlformats.org/officeDocument/2006/relationships/image" Target="../media/image37.png"/><Relationship Id="rId1" Type="http://schemas.openxmlformats.org/officeDocument/2006/relationships/slideLayout" Target="../slideLayouts/slideLayout7.xml"/><Relationship Id="rId4" Type="http://schemas.openxmlformats.org/officeDocument/2006/relationships/image" Target="../media/image38.png"/></Relationships>
</file>

<file path=ppt/slides/_rels/slide260.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0.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9.gif"/><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9.gif"/><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9.gif"/><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26.png"/><Relationship Id="rId1" Type="http://schemas.openxmlformats.org/officeDocument/2006/relationships/slideLayout" Target="../slideLayouts/slideLayout7.xml"/><Relationship Id="rId5" Type="http://schemas.microsoft.com/office/2007/relationships/hdphoto" Target="../media/hdphoto5.wdp"/><Relationship Id="rId4" Type="http://schemas.openxmlformats.org/officeDocument/2006/relationships/image" Target="../media/image27.png"/></Relationships>
</file>

<file path=ppt/slides/_rels/slide5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7.xml"/><Relationship Id="rId4" Type="http://schemas.openxmlformats.org/officeDocument/2006/relationships/image" Target="../media/image44.svg"/></Relationships>
</file>

<file path=ppt/slides/_rels/slide51.xml.rels><?xml version="1.0" encoding="UTF-8" standalone="yes"?>
<Relationships xmlns="http://schemas.openxmlformats.org/package/2006/relationships"><Relationship Id="rId3" Type="http://schemas.openxmlformats.org/officeDocument/2006/relationships/image" Target="../media/image44.svg"/><Relationship Id="rId2" Type="http://schemas.openxmlformats.org/officeDocument/2006/relationships/image" Target="../media/image43.png"/><Relationship Id="rId1" Type="http://schemas.openxmlformats.org/officeDocument/2006/relationships/slideLayout" Target="../slideLayouts/slideLayout7.xml"/><Relationship Id="rId5" Type="http://schemas.openxmlformats.org/officeDocument/2006/relationships/image" Target="../media/image46.svg"/><Relationship Id="rId4" Type="http://schemas.openxmlformats.org/officeDocument/2006/relationships/image" Target="../media/image45.png"/></Relationships>
</file>

<file path=ppt/slides/_rels/slide510.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0.png"/><Relationship Id="rId1" Type="http://schemas.openxmlformats.org/officeDocument/2006/relationships/slideLayout" Target="../slideLayouts/slideLayout7.xml"/><Relationship Id="rId4" Type="http://schemas.openxmlformats.org/officeDocument/2006/relationships/image" Target="../media/image26.jpeg"/></Relationships>
</file>

<file path=ppt/slides/_rels/slide52.xml.rels><?xml version="1.0" encoding="UTF-8" standalone="yes"?>
<Relationships xmlns="http://schemas.openxmlformats.org/package/2006/relationships"><Relationship Id="rId3" Type="http://schemas.openxmlformats.org/officeDocument/2006/relationships/image" Target="../media/image48.svg"/><Relationship Id="rId7" Type="http://schemas.openxmlformats.org/officeDocument/2006/relationships/image" Target="../media/image44.svg"/><Relationship Id="rId2" Type="http://schemas.openxmlformats.org/officeDocument/2006/relationships/image" Target="../media/image47.png"/><Relationship Id="rId1" Type="http://schemas.openxmlformats.org/officeDocument/2006/relationships/slideLayout" Target="../slideLayouts/slideLayout7.xml"/><Relationship Id="rId6" Type="http://schemas.openxmlformats.org/officeDocument/2006/relationships/image" Target="../media/image43.png"/><Relationship Id="rId5" Type="http://schemas.openxmlformats.org/officeDocument/2006/relationships/image" Target="../media/image46.svg"/><Relationship Id="rId4" Type="http://schemas.openxmlformats.org/officeDocument/2006/relationships/image" Target="../media/image45.png"/></Relationships>
</file>

<file path=ppt/slides/_rels/slide53.xml.rels><?xml version="1.0" encoding="UTF-8" standalone="yes"?>
<Relationships xmlns="http://schemas.openxmlformats.org/package/2006/relationships"><Relationship Id="rId3" Type="http://schemas.openxmlformats.org/officeDocument/2006/relationships/image" Target="../media/image44.svg"/><Relationship Id="rId7" Type="http://schemas.openxmlformats.org/officeDocument/2006/relationships/image" Target="../media/image46.svg"/><Relationship Id="rId2" Type="http://schemas.openxmlformats.org/officeDocument/2006/relationships/image" Target="../media/image43.png"/><Relationship Id="rId1" Type="http://schemas.openxmlformats.org/officeDocument/2006/relationships/slideLayout" Target="../slideLayouts/slideLayout7.xml"/><Relationship Id="rId6" Type="http://schemas.openxmlformats.org/officeDocument/2006/relationships/image" Target="../media/image45.png"/><Relationship Id="rId5" Type="http://schemas.openxmlformats.org/officeDocument/2006/relationships/image" Target="../media/image48.svg"/><Relationship Id="rId4" Type="http://schemas.openxmlformats.org/officeDocument/2006/relationships/image" Target="../media/image47.png"/></Relationships>
</file>

<file path=ppt/slides/_rels/slide54.xml.rels><?xml version="1.0" encoding="UTF-8" standalone="yes"?>
<Relationships xmlns="http://schemas.openxmlformats.org/package/2006/relationships"><Relationship Id="rId3" Type="http://schemas.openxmlformats.org/officeDocument/2006/relationships/image" Target="../media/image48.svg"/><Relationship Id="rId2" Type="http://schemas.openxmlformats.org/officeDocument/2006/relationships/image" Target="../media/image47.png"/><Relationship Id="rId1" Type="http://schemas.openxmlformats.org/officeDocument/2006/relationships/slideLayout" Target="../slideLayouts/slideLayout7.xml"/><Relationship Id="rId5" Type="http://schemas.openxmlformats.org/officeDocument/2006/relationships/image" Target="../media/image50.svg"/><Relationship Id="rId4" Type="http://schemas.openxmlformats.org/officeDocument/2006/relationships/image" Target="../media/image49.png"/></Relationships>
</file>

<file path=ppt/slides/_rels/slide55.xml.rels><?xml version="1.0" encoding="UTF-8" standalone="yes"?>
<Relationships xmlns="http://schemas.openxmlformats.org/package/2006/relationships"><Relationship Id="rId3" Type="http://schemas.openxmlformats.org/officeDocument/2006/relationships/image" Target="../media/image50.svg"/><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50.svg"/><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50.svg"/><Relationship Id="rId2" Type="http://schemas.openxmlformats.org/officeDocument/2006/relationships/image" Target="../media/image49.png"/><Relationship Id="rId1" Type="http://schemas.openxmlformats.org/officeDocument/2006/relationships/slideLayout" Target="../slideLayouts/slideLayout7.xml"/><Relationship Id="rId5" Type="http://schemas.openxmlformats.org/officeDocument/2006/relationships/image" Target="../media/image52.png"/><Relationship Id="rId4" Type="http://schemas.openxmlformats.org/officeDocument/2006/relationships/image" Target="../media/image51.png"/></Relationships>
</file>

<file path=ppt/slides/_rels/slide5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microsoft.com/office/2007/relationships/hdphoto" Target="../media/hdphoto6.wdp"/><Relationship Id="rId7" Type="http://schemas.microsoft.com/office/2007/relationships/hdphoto" Target="../media/hdphoto8.wdp"/><Relationship Id="rId2" Type="http://schemas.openxmlformats.org/officeDocument/2006/relationships/image" Target="../media/image27.png"/><Relationship Id="rId1" Type="http://schemas.openxmlformats.org/officeDocument/2006/relationships/slideLayout" Target="../slideLayouts/slideLayout7.xml"/><Relationship Id="rId6" Type="http://schemas.openxmlformats.org/officeDocument/2006/relationships/image" Target="../media/image28.png"/><Relationship Id="rId5" Type="http://schemas.microsoft.com/office/2007/relationships/hdphoto" Target="../media/hdphoto7.wdp"/><Relationship Id="rId4" Type="http://schemas.openxmlformats.org/officeDocument/2006/relationships/image" Target="../media/image26.png"/></Relationships>
</file>

<file path=ppt/slides/_rels/slide6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7.xml"/><Relationship Id="rId5" Type="http://schemas.openxmlformats.org/officeDocument/2006/relationships/image" Target="../media/image56.svg"/><Relationship Id="rId4" Type="http://schemas.openxmlformats.org/officeDocument/2006/relationships/image" Target="../media/image55.png"/></Relationships>
</file>

<file path=ppt/slides/_rels/slide6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7.xml"/><Relationship Id="rId5" Type="http://schemas.openxmlformats.org/officeDocument/2006/relationships/image" Target="../media/image57.png"/><Relationship Id="rId4" Type="http://schemas.openxmlformats.org/officeDocument/2006/relationships/image" Target="../media/image56.svg"/></Relationships>
</file>

<file path=ppt/slides/_rels/slide66.xml.rels><?xml version="1.0" encoding="UTF-8" standalone="yes"?>
<Relationships xmlns="http://schemas.openxmlformats.org/package/2006/relationships"><Relationship Id="rId3" Type="http://schemas.openxmlformats.org/officeDocument/2006/relationships/image" Target="../media/image56.svg"/><Relationship Id="rId2" Type="http://schemas.openxmlformats.org/officeDocument/2006/relationships/image" Target="../media/image55.png"/><Relationship Id="rId1" Type="http://schemas.openxmlformats.org/officeDocument/2006/relationships/slideLayout" Target="../slideLayouts/slideLayout7.xml"/><Relationship Id="rId6" Type="http://schemas.openxmlformats.org/officeDocument/2006/relationships/image" Target="../media/image59.svg"/><Relationship Id="rId5" Type="http://schemas.openxmlformats.org/officeDocument/2006/relationships/image" Target="../media/image58.png"/><Relationship Id="rId4" Type="http://schemas.openxmlformats.org/officeDocument/2006/relationships/image" Target="../media/image57.png"/></Relationships>
</file>

<file path=ppt/slides/_rels/slide67.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7.xml"/><Relationship Id="rId4" Type="http://schemas.openxmlformats.org/officeDocument/2006/relationships/image" Target="../media/image59.svg"/></Relationships>
</file>

<file path=ppt/slides/_rels/slide68.xml.rels><?xml version="1.0" encoding="UTF-8" standalone="yes"?>
<Relationships xmlns="http://schemas.openxmlformats.org/package/2006/relationships"><Relationship Id="rId3" Type="http://schemas.openxmlformats.org/officeDocument/2006/relationships/image" Target="../media/image59.svg"/><Relationship Id="rId2" Type="http://schemas.openxmlformats.org/officeDocument/2006/relationships/image" Target="../media/image58.png"/><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30.png"/><Relationship Id="rId3" Type="http://schemas.microsoft.com/office/2007/relationships/hdphoto" Target="../media/hdphoto9.wdp"/><Relationship Id="rId7" Type="http://schemas.microsoft.com/office/2007/relationships/hdphoto" Target="../media/hdphoto11.wdp"/><Relationship Id="rId2" Type="http://schemas.openxmlformats.org/officeDocument/2006/relationships/image" Target="../media/image28.png"/><Relationship Id="rId1" Type="http://schemas.openxmlformats.org/officeDocument/2006/relationships/slideLayout" Target="../slideLayouts/slideLayout7.xml"/><Relationship Id="rId6" Type="http://schemas.openxmlformats.org/officeDocument/2006/relationships/image" Target="../media/image29.png"/><Relationship Id="rId5" Type="http://schemas.microsoft.com/office/2007/relationships/hdphoto" Target="../media/hdphoto10.wdp"/><Relationship Id="rId4" Type="http://schemas.openxmlformats.org/officeDocument/2006/relationships/image" Target="../media/image27.png"/><Relationship Id="rId9" Type="http://schemas.microsoft.com/office/2007/relationships/hdphoto" Target="../media/hdphoto12.wdp"/></Relationships>
</file>

<file path=ppt/slides/_rels/slide8.xml.rels><?xml version="1.0" encoding="UTF-8" standalone="yes"?>
<Relationships xmlns="http://schemas.openxmlformats.org/package/2006/relationships"><Relationship Id="rId3" Type="http://schemas.microsoft.com/office/2007/relationships/hdphoto" Target="../media/hdphoto13.wdp"/><Relationship Id="rId2" Type="http://schemas.openxmlformats.org/officeDocument/2006/relationships/image" Target="../media/image29.png"/><Relationship Id="rId1" Type="http://schemas.openxmlformats.org/officeDocument/2006/relationships/slideLayout" Target="../slideLayouts/slideLayout7.xml"/><Relationship Id="rId5" Type="http://schemas.microsoft.com/office/2007/relationships/hdphoto" Target="../media/hdphoto14.wdp"/><Relationship Id="rId4" Type="http://schemas.openxmlformats.org/officeDocument/2006/relationships/image" Target="../media/image30.png"/></Relationships>
</file>

<file path=ppt/slides/_rels/slide9.xml.rels><?xml version="1.0" encoding="UTF-8" standalone="yes"?>
<Relationships xmlns="http://schemas.openxmlformats.org/package/2006/relationships"><Relationship Id="rId3" Type="http://schemas.microsoft.com/office/2007/relationships/hdphoto" Target="../media/hdphoto15.wdp"/><Relationship Id="rId7" Type="http://schemas.microsoft.com/office/2007/relationships/hdphoto" Target="../media/hdphoto17.wdp"/><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28.png"/><Relationship Id="rId5" Type="http://schemas.microsoft.com/office/2007/relationships/hdphoto" Target="../media/hdphoto16.wdp"/><Relationship Id="rId4"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artisticBlur radius="50"/>
                    </a14:imgEffect>
                  </a14:imgLayer>
                </a14:imgProps>
              </a:ext>
            </a:extLst>
          </a:blip>
          <a:srcRect/>
          <a:stretch>
            <a:fillRect t="-5000" b="-5000"/>
          </a:stretch>
        </a:blipFill>
        <a:effectLst/>
      </p:bgPr>
    </p:bg>
    <p:spTree>
      <p:nvGrpSpPr>
        <p:cNvPr id="1" name="">
          <a:extLst>
            <a:ext uri="{FF2B5EF4-FFF2-40B4-BE49-F238E27FC236}">
              <a16:creationId xmlns:a16="http://schemas.microsoft.com/office/drawing/2014/main" id="{29681248-C06C-836D-C95A-DFBA04D6FD0B}"/>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E2C2585A-958A-06ED-D842-C64B783F26D6}"/>
              </a:ext>
            </a:extLst>
          </p:cNvPr>
          <p:cNvPicPr>
            <a:picLocks noChangeAspect="1" noChangeArrowheads="1"/>
          </p:cNvPicPr>
          <p:nvPr/>
        </p:nvPicPr>
        <p:blipFill>
          <a:blip r:embed="rId4">
            <a:alphaModFix amt="50000"/>
          </a:blip>
          <a:srcRect/>
          <a:stretch/>
        </p:blipFill>
        <p:spPr bwMode="auto">
          <a:xfrm>
            <a:off x="0" y="14280"/>
            <a:ext cx="12192000" cy="6858000"/>
          </a:xfrm>
          <a:prstGeom prst="rect">
            <a:avLst/>
          </a:prstGeom>
          <a:noFill/>
          <a:extLst>
            <a:ext uri="{909E8E84-426E-40DD-AFC4-6F175D3DCCD1}">
              <a14:hiddenFill xmlns:a14="http://schemas.microsoft.com/office/drawing/2010/main">
                <a:solidFill>
                  <a:srgbClr val="FFFFFF"/>
                </a:solidFill>
              </a14:hiddenFill>
            </a:ext>
          </a:extLst>
        </p:spPr>
      </p:pic>
      <p:sp useBgFill="1">
        <p:nvSpPr>
          <p:cNvPr id="32" name="Oval 31">
            <a:extLst>
              <a:ext uri="{FF2B5EF4-FFF2-40B4-BE49-F238E27FC236}">
                <a16:creationId xmlns:a16="http://schemas.microsoft.com/office/drawing/2014/main" id="{47B1533D-5DFE-0ADA-7A77-6B3ECF5AB786}"/>
              </a:ext>
            </a:extLst>
          </p:cNvPr>
          <p:cNvSpPr/>
          <p:nvPr/>
        </p:nvSpPr>
        <p:spPr>
          <a:xfrm>
            <a:off x="8432047" y="1435585"/>
            <a:ext cx="2160000" cy="2160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31" name="Oval 30">
            <a:extLst>
              <a:ext uri="{FF2B5EF4-FFF2-40B4-BE49-F238E27FC236}">
                <a16:creationId xmlns:a16="http://schemas.microsoft.com/office/drawing/2014/main" id="{8024C54F-6381-B835-E100-FA723811602A}"/>
              </a:ext>
            </a:extLst>
          </p:cNvPr>
          <p:cNvSpPr/>
          <p:nvPr/>
        </p:nvSpPr>
        <p:spPr>
          <a:xfrm>
            <a:off x="8430881" y="1436173"/>
            <a:ext cx="2160000" cy="2160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8" name="Oval 7">
            <a:extLst>
              <a:ext uri="{FF2B5EF4-FFF2-40B4-BE49-F238E27FC236}">
                <a16:creationId xmlns:a16="http://schemas.microsoft.com/office/drawing/2014/main" id="{E1D3D149-F923-D031-E439-4EEDD93F1FC4}"/>
              </a:ext>
            </a:extLst>
          </p:cNvPr>
          <p:cNvSpPr/>
          <p:nvPr/>
        </p:nvSpPr>
        <p:spPr>
          <a:xfrm>
            <a:off x="8433271" y="1436761"/>
            <a:ext cx="2160000" cy="2160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7" name="Oval 6">
            <a:extLst>
              <a:ext uri="{FF2B5EF4-FFF2-40B4-BE49-F238E27FC236}">
                <a16:creationId xmlns:a16="http://schemas.microsoft.com/office/drawing/2014/main" id="{39168E72-9247-9193-16AE-FA6E1E5621DA}"/>
              </a:ext>
            </a:extLst>
          </p:cNvPr>
          <p:cNvSpPr/>
          <p:nvPr/>
        </p:nvSpPr>
        <p:spPr>
          <a:xfrm>
            <a:off x="8431257" y="1430200"/>
            <a:ext cx="2160000" cy="2160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6" name="Oval 5">
            <a:extLst>
              <a:ext uri="{FF2B5EF4-FFF2-40B4-BE49-F238E27FC236}">
                <a16:creationId xmlns:a16="http://schemas.microsoft.com/office/drawing/2014/main" id="{3BFC004E-69FB-744C-5E7E-53212388E4BB}"/>
              </a:ext>
            </a:extLst>
          </p:cNvPr>
          <p:cNvSpPr/>
          <p:nvPr/>
        </p:nvSpPr>
        <p:spPr>
          <a:xfrm>
            <a:off x="8430881" y="1422503"/>
            <a:ext cx="2160000" cy="2160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5" name="Oval 4">
            <a:extLst>
              <a:ext uri="{FF2B5EF4-FFF2-40B4-BE49-F238E27FC236}">
                <a16:creationId xmlns:a16="http://schemas.microsoft.com/office/drawing/2014/main" id="{309E9C07-70A8-D5D8-6614-427DB05E65B9}"/>
              </a:ext>
            </a:extLst>
          </p:cNvPr>
          <p:cNvSpPr/>
          <p:nvPr/>
        </p:nvSpPr>
        <p:spPr>
          <a:xfrm>
            <a:off x="8430881" y="1436761"/>
            <a:ext cx="2160000" cy="2160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4" name="Oval 3">
            <a:extLst>
              <a:ext uri="{FF2B5EF4-FFF2-40B4-BE49-F238E27FC236}">
                <a16:creationId xmlns:a16="http://schemas.microsoft.com/office/drawing/2014/main" id="{FBD243A4-F2DE-436A-2E67-64A18E4E414E}"/>
              </a:ext>
            </a:extLst>
          </p:cNvPr>
          <p:cNvSpPr/>
          <p:nvPr/>
        </p:nvSpPr>
        <p:spPr>
          <a:xfrm>
            <a:off x="8430881" y="1430200"/>
            <a:ext cx="2160000" cy="2160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3" name="Oval 2">
            <a:extLst>
              <a:ext uri="{FF2B5EF4-FFF2-40B4-BE49-F238E27FC236}">
                <a16:creationId xmlns:a16="http://schemas.microsoft.com/office/drawing/2014/main" id="{9CB0A13F-25EB-4CB1-B7B2-C898D1BB5DE6}"/>
              </a:ext>
            </a:extLst>
          </p:cNvPr>
          <p:cNvSpPr/>
          <p:nvPr/>
        </p:nvSpPr>
        <p:spPr>
          <a:xfrm>
            <a:off x="8430881" y="1426630"/>
            <a:ext cx="2160000" cy="2160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12" name="Oval 11">
            <a:extLst>
              <a:ext uri="{FF2B5EF4-FFF2-40B4-BE49-F238E27FC236}">
                <a16:creationId xmlns:a16="http://schemas.microsoft.com/office/drawing/2014/main" id="{2F90F2E0-2635-8C54-9B6C-B9E0FE8E4786}"/>
              </a:ext>
            </a:extLst>
          </p:cNvPr>
          <p:cNvSpPr/>
          <p:nvPr/>
        </p:nvSpPr>
        <p:spPr>
          <a:xfrm>
            <a:off x="9256758" y="118417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13" name="Oval 12">
            <a:extLst>
              <a:ext uri="{FF2B5EF4-FFF2-40B4-BE49-F238E27FC236}">
                <a16:creationId xmlns:a16="http://schemas.microsoft.com/office/drawing/2014/main" id="{07372AFD-BA15-6032-C358-5986F6DE3F27}"/>
              </a:ext>
            </a:extLst>
          </p:cNvPr>
          <p:cNvSpPr/>
          <p:nvPr/>
        </p:nvSpPr>
        <p:spPr>
          <a:xfrm>
            <a:off x="10247010" y="2491045"/>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14" name="Oval 13">
            <a:extLst>
              <a:ext uri="{FF2B5EF4-FFF2-40B4-BE49-F238E27FC236}">
                <a16:creationId xmlns:a16="http://schemas.microsoft.com/office/drawing/2014/main" id="{700ADCD1-EA5C-F162-6B5F-E63357D9A537}"/>
              </a:ext>
            </a:extLst>
          </p:cNvPr>
          <p:cNvSpPr/>
          <p:nvPr/>
        </p:nvSpPr>
        <p:spPr>
          <a:xfrm>
            <a:off x="8820156" y="3249966"/>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15" name="Oval 14">
            <a:extLst>
              <a:ext uri="{FF2B5EF4-FFF2-40B4-BE49-F238E27FC236}">
                <a16:creationId xmlns:a16="http://schemas.microsoft.com/office/drawing/2014/main" id="{B8657010-9989-9230-890E-E199AF47A5D8}"/>
              </a:ext>
            </a:extLst>
          </p:cNvPr>
          <p:cNvSpPr/>
          <p:nvPr/>
        </p:nvSpPr>
        <p:spPr>
          <a:xfrm>
            <a:off x="10135314" y="171190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16" name="Oval 15">
            <a:extLst>
              <a:ext uri="{FF2B5EF4-FFF2-40B4-BE49-F238E27FC236}">
                <a16:creationId xmlns:a16="http://schemas.microsoft.com/office/drawing/2014/main" id="{EB374E51-A534-C1F8-EE70-A8DF7CD23FD1}"/>
              </a:ext>
            </a:extLst>
          </p:cNvPr>
          <p:cNvSpPr/>
          <p:nvPr/>
        </p:nvSpPr>
        <p:spPr>
          <a:xfrm>
            <a:off x="9714984" y="3249966"/>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17" name="Oval 16">
            <a:extLst>
              <a:ext uri="{FF2B5EF4-FFF2-40B4-BE49-F238E27FC236}">
                <a16:creationId xmlns:a16="http://schemas.microsoft.com/office/drawing/2014/main" id="{9D8BB2CF-F447-F723-14D0-3220463766AA}"/>
              </a:ext>
            </a:extLst>
          </p:cNvPr>
          <p:cNvSpPr/>
          <p:nvPr/>
        </p:nvSpPr>
        <p:spPr>
          <a:xfrm>
            <a:off x="8265710" y="2490976"/>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33" name="Oval 32">
            <a:extLst>
              <a:ext uri="{FF2B5EF4-FFF2-40B4-BE49-F238E27FC236}">
                <a16:creationId xmlns:a16="http://schemas.microsoft.com/office/drawing/2014/main" id="{ADCCAADF-226D-B960-D95B-C34BD1C2E938}"/>
              </a:ext>
            </a:extLst>
          </p:cNvPr>
          <p:cNvSpPr/>
          <p:nvPr/>
        </p:nvSpPr>
        <p:spPr>
          <a:xfrm>
            <a:off x="8406762" y="171190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34" name="Oval 33">
            <a:extLst>
              <a:ext uri="{FF2B5EF4-FFF2-40B4-BE49-F238E27FC236}">
                <a16:creationId xmlns:a16="http://schemas.microsoft.com/office/drawing/2014/main" id="{A7AED1A0-8FE1-827F-E270-DFA1CD0744B3}"/>
              </a:ext>
            </a:extLst>
          </p:cNvPr>
          <p:cNvSpPr/>
          <p:nvPr/>
        </p:nvSpPr>
        <p:spPr>
          <a:xfrm>
            <a:off x="9256758" y="2283328"/>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43" name="Graphic 42" descr="Social network with solid fill">
            <a:extLst>
              <a:ext uri="{FF2B5EF4-FFF2-40B4-BE49-F238E27FC236}">
                <a16:creationId xmlns:a16="http://schemas.microsoft.com/office/drawing/2014/main" id="{3F51C120-1A0C-F57A-6746-5A23DE5D859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294770" y="1205829"/>
            <a:ext cx="432172" cy="432172"/>
          </a:xfrm>
          <a:prstGeom prst="rect">
            <a:avLst/>
          </a:prstGeom>
        </p:spPr>
      </p:pic>
      <p:pic>
        <p:nvPicPr>
          <p:cNvPr id="45" name="Graphic 44" descr="Computer with solid fill">
            <a:extLst>
              <a:ext uri="{FF2B5EF4-FFF2-40B4-BE49-F238E27FC236}">
                <a16:creationId xmlns:a16="http://schemas.microsoft.com/office/drawing/2014/main" id="{848D9B74-5B6D-253B-EE14-F2F04FC473E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481438" y="1797209"/>
            <a:ext cx="344551" cy="344551"/>
          </a:xfrm>
          <a:prstGeom prst="rect">
            <a:avLst/>
          </a:prstGeom>
        </p:spPr>
      </p:pic>
      <p:pic>
        <p:nvPicPr>
          <p:cNvPr id="47" name="Graphic 46" descr="Database with solid fill">
            <a:extLst>
              <a:ext uri="{FF2B5EF4-FFF2-40B4-BE49-F238E27FC236}">
                <a16:creationId xmlns:a16="http://schemas.microsoft.com/office/drawing/2014/main" id="{9BDC71CE-7575-D8B5-5A7A-CEF33B27CEA3}"/>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8845219" y="3283885"/>
            <a:ext cx="460509" cy="460509"/>
          </a:xfrm>
          <a:prstGeom prst="rect">
            <a:avLst/>
          </a:prstGeom>
        </p:spPr>
      </p:pic>
      <p:pic>
        <p:nvPicPr>
          <p:cNvPr id="49" name="Graphic 48" descr="Books with solid fill">
            <a:extLst>
              <a:ext uri="{FF2B5EF4-FFF2-40B4-BE49-F238E27FC236}">
                <a16:creationId xmlns:a16="http://schemas.microsoft.com/office/drawing/2014/main" id="{5A8795FF-CB27-2539-9E25-012EDD7D7926}"/>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8314214" y="2532456"/>
            <a:ext cx="406991" cy="406991"/>
          </a:xfrm>
          <a:prstGeom prst="rect">
            <a:avLst/>
          </a:prstGeom>
        </p:spPr>
      </p:pic>
      <p:pic>
        <p:nvPicPr>
          <p:cNvPr id="51" name="Graphic 50" descr="Bullseye with solid fill">
            <a:extLst>
              <a:ext uri="{FF2B5EF4-FFF2-40B4-BE49-F238E27FC236}">
                <a16:creationId xmlns:a16="http://schemas.microsoft.com/office/drawing/2014/main" id="{F0DA00CF-78D0-47FA-BFEF-F97FBCB61871}"/>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9807462" y="3329217"/>
            <a:ext cx="344444" cy="344444"/>
          </a:xfrm>
          <a:prstGeom prst="rect">
            <a:avLst/>
          </a:prstGeom>
        </p:spPr>
      </p:pic>
      <p:pic>
        <p:nvPicPr>
          <p:cNvPr id="53" name="Graphic 52" descr="Business Growth with solid fill">
            <a:extLst>
              <a:ext uri="{FF2B5EF4-FFF2-40B4-BE49-F238E27FC236}">
                <a16:creationId xmlns:a16="http://schemas.microsoft.com/office/drawing/2014/main" id="{FD615FCA-0301-7D83-180B-C3E78FA3E337}"/>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346154" y="2572992"/>
            <a:ext cx="366455" cy="366455"/>
          </a:xfrm>
          <a:prstGeom prst="rect">
            <a:avLst/>
          </a:prstGeom>
        </p:spPr>
      </p:pic>
      <p:pic>
        <p:nvPicPr>
          <p:cNvPr id="55" name="Graphic 54" descr="Classroom with solid fill">
            <a:extLst>
              <a:ext uri="{FF2B5EF4-FFF2-40B4-BE49-F238E27FC236}">
                <a16:creationId xmlns:a16="http://schemas.microsoft.com/office/drawing/2014/main" id="{1F76870D-3AB7-D55D-2814-DF8877DA41A1}"/>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10230142" y="1787609"/>
            <a:ext cx="344444" cy="344444"/>
          </a:xfrm>
          <a:prstGeom prst="rect">
            <a:avLst/>
          </a:prstGeom>
        </p:spPr>
      </p:pic>
      <p:sp>
        <p:nvSpPr>
          <p:cNvPr id="20" name="Graphic 18" descr="Tick with solid fill">
            <a:extLst>
              <a:ext uri="{FF2B5EF4-FFF2-40B4-BE49-F238E27FC236}">
                <a16:creationId xmlns:a16="http://schemas.microsoft.com/office/drawing/2014/main" id="{8836602B-E58B-7EEA-3E6B-2E6967382065}"/>
              </a:ext>
            </a:extLst>
          </p:cNvPr>
          <p:cNvSpPr/>
          <p:nvPr/>
        </p:nvSpPr>
        <p:spPr>
          <a:xfrm>
            <a:off x="9354707" y="2432502"/>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9" name="Rounded Rectangle 8">
            <a:extLst>
              <a:ext uri="{FF2B5EF4-FFF2-40B4-BE49-F238E27FC236}">
                <a16:creationId xmlns:a16="http://schemas.microsoft.com/office/drawing/2014/main" id="{ADF67B89-561A-66B0-9BF1-0C8343EA0D59}"/>
              </a:ext>
            </a:extLst>
          </p:cNvPr>
          <p:cNvSpPr/>
          <p:nvPr/>
        </p:nvSpPr>
        <p:spPr>
          <a:xfrm>
            <a:off x="254000" y="6184900"/>
            <a:ext cx="3341816" cy="482600"/>
          </a:xfrm>
          <a:prstGeom prst="roundRect">
            <a:avLst>
              <a:gd name="adj" fmla="val 50000"/>
            </a:avLst>
          </a:prstGeom>
          <a:blipFill dpi="0" rotWithShape="0">
            <a:blip r:embed="rId19">
              <a:lum/>
            </a:blip>
            <a:srcRect/>
            <a:stretch>
              <a:fillRect l="-41981" t="-1191640" r="-535352" b="-69074"/>
            </a:stretch>
          </a:blipFill>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latin typeface="Andale Mono" panose="020B0509000000000004" pitchFamily="49" charset="0"/>
                <a:cs typeface="Apple Chancery" panose="03020702040506060504" pitchFamily="66" charset="-79"/>
              </a:rPr>
              <a:t>Pr. Mouaad MOHY-EDDINE</a:t>
            </a:r>
          </a:p>
        </p:txBody>
      </p:sp>
      <p:sp>
        <p:nvSpPr>
          <p:cNvPr id="10" name="Rounded Rectangle 9">
            <a:extLst>
              <a:ext uri="{FF2B5EF4-FFF2-40B4-BE49-F238E27FC236}">
                <a16:creationId xmlns:a16="http://schemas.microsoft.com/office/drawing/2014/main" id="{E44CC172-EA80-E776-4CBF-BEC34470CE8C}"/>
              </a:ext>
            </a:extLst>
          </p:cNvPr>
          <p:cNvSpPr/>
          <p:nvPr/>
        </p:nvSpPr>
        <p:spPr>
          <a:xfrm>
            <a:off x="7191632" y="6197600"/>
            <a:ext cx="4720968" cy="482600"/>
          </a:xfrm>
          <a:prstGeom prst="roundRect">
            <a:avLst>
              <a:gd name="adj" fmla="val 50000"/>
            </a:avLst>
          </a:prstGeom>
          <a:blipFill dpi="0" rotWithShape="0">
            <a:blip r:embed="rId19">
              <a:lum/>
            </a:blip>
            <a:srcRect/>
            <a:stretch>
              <a:fillRect l="-41981" t="-1191640" r="-535352" b="-69074"/>
            </a:stretch>
          </a:blipFill>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err="1">
                <a:latin typeface="Andale Mono" panose="020B0509000000000004" pitchFamily="49" charset="0"/>
              </a:rPr>
              <a:t>mohy-eddine.mouaad@ensam-casa.ma</a:t>
            </a:r>
            <a:endParaRPr lang="fr-FR" dirty="0">
              <a:latin typeface="Andale Mono" panose="020B0509000000000004" pitchFamily="49" charset="0"/>
            </a:endParaRPr>
          </a:p>
        </p:txBody>
      </p:sp>
      <p:sp>
        <p:nvSpPr>
          <p:cNvPr id="18" name="Rounded Rectangle 17">
            <a:extLst>
              <a:ext uri="{FF2B5EF4-FFF2-40B4-BE49-F238E27FC236}">
                <a16:creationId xmlns:a16="http://schemas.microsoft.com/office/drawing/2014/main" id="{F5295FCC-12A8-6010-CDBB-CA9A70EC9E31}"/>
              </a:ext>
            </a:extLst>
          </p:cNvPr>
          <p:cNvSpPr/>
          <p:nvPr/>
        </p:nvSpPr>
        <p:spPr>
          <a:xfrm>
            <a:off x="254000" y="203200"/>
            <a:ext cx="1866556" cy="482600"/>
          </a:xfrm>
          <a:prstGeom prst="roundRect">
            <a:avLst>
              <a:gd name="adj" fmla="val 50000"/>
            </a:avLst>
          </a:prstGeom>
          <a:blipFill dpi="0" rotWithShape="0">
            <a:blip r:embed="rId19">
              <a:lum/>
            </a:blip>
            <a:srcRect/>
            <a:stretch>
              <a:fillRect l="-41981" t="-1191640" r="-535352" b="-69074"/>
            </a:stretch>
          </a:blipFill>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latin typeface="Andale Mono" panose="020B0509000000000004" pitchFamily="49" charset="0"/>
                <a:cs typeface="Apple Chancery" panose="03020702040506060504" pitchFamily="66" charset="-79"/>
              </a:rPr>
              <a:t>2024 - 2025</a:t>
            </a:r>
          </a:p>
        </p:txBody>
      </p:sp>
      <p:sp>
        <p:nvSpPr>
          <p:cNvPr id="19" name="Rounded Rectangle 18">
            <a:extLst>
              <a:ext uri="{FF2B5EF4-FFF2-40B4-BE49-F238E27FC236}">
                <a16:creationId xmlns:a16="http://schemas.microsoft.com/office/drawing/2014/main" id="{011BDE64-4958-D530-B435-EA36921A1CF6}"/>
              </a:ext>
            </a:extLst>
          </p:cNvPr>
          <p:cNvSpPr/>
          <p:nvPr/>
        </p:nvSpPr>
        <p:spPr>
          <a:xfrm>
            <a:off x="10046043" y="203200"/>
            <a:ext cx="1866557" cy="482600"/>
          </a:xfrm>
          <a:prstGeom prst="roundRect">
            <a:avLst>
              <a:gd name="adj" fmla="val 50000"/>
            </a:avLst>
          </a:prstGeom>
          <a:blipFill dpi="0" rotWithShape="0">
            <a:blip r:embed="rId19">
              <a:lum/>
            </a:blip>
            <a:srcRect/>
            <a:stretch>
              <a:fillRect l="-41981" t="-1191640" r="-535352" b="-69074"/>
            </a:stretch>
          </a:blipFill>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latin typeface="Andale Mono" panose="020B0509000000000004" pitchFamily="49" charset="0"/>
              </a:rPr>
              <a:t>CS2C - 1</a:t>
            </a:r>
          </a:p>
        </p:txBody>
      </p:sp>
      <p:sp>
        <p:nvSpPr>
          <p:cNvPr id="23" name="TextBox 22">
            <a:extLst>
              <a:ext uri="{FF2B5EF4-FFF2-40B4-BE49-F238E27FC236}">
                <a16:creationId xmlns:a16="http://schemas.microsoft.com/office/drawing/2014/main" id="{55569369-D1B8-0476-2E4D-645CF140CCAB}"/>
              </a:ext>
            </a:extLst>
          </p:cNvPr>
          <p:cNvSpPr txBox="1"/>
          <p:nvPr/>
        </p:nvSpPr>
        <p:spPr>
          <a:xfrm>
            <a:off x="5319271" y="-914116"/>
            <a:ext cx="1588241" cy="523220"/>
          </a:xfrm>
          <a:prstGeom prst="rect">
            <a:avLst/>
          </a:prstGeom>
          <a:noFill/>
        </p:spPr>
        <p:txBody>
          <a:bodyPr wrap="square" rtlCol="0">
            <a:spAutoFit/>
          </a:bodyPr>
          <a:lstStyle/>
          <a:p>
            <a:pPr algn="ctr"/>
            <a:r>
              <a:rPr lang="fr-FR" sz="2800" b="1" dirty="0">
                <a:solidFill>
                  <a:schemeClr val="bg1"/>
                </a:solidFill>
                <a:latin typeface="Al Nile" pitchFamily="2" charset="-78"/>
                <a:cs typeface="Al Nile" pitchFamily="2" charset="-78"/>
              </a:rPr>
              <a:t>Table de</a:t>
            </a:r>
          </a:p>
        </p:txBody>
      </p:sp>
      <p:sp>
        <p:nvSpPr>
          <p:cNvPr id="25" name="TextBox 24">
            <a:extLst>
              <a:ext uri="{FF2B5EF4-FFF2-40B4-BE49-F238E27FC236}">
                <a16:creationId xmlns:a16="http://schemas.microsoft.com/office/drawing/2014/main" id="{F1F597E0-F4A4-235C-EFE2-66341974F5AC}"/>
              </a:ext>
            </a:extLst>
          </p:cNvPr>
          <p:cNvSpPr txBox="1"/>
          <p:nvPr/>
        </p:nvSpPr>
        <p:spPr>
          <a:xfrm>
            <a:off x="5488301" y="-703440"/>
            <a:ext cx="1215397" cy="584775"/>
          </a:xfrm>
          <a:prstGeom prst="rect">
            <a:avLst/>
          </a:prstGeom>
          <a:noFill/>
        </p:spPr>
        <p:txBody>
          <a:bodyPr wrap="none" rtlCol="0">
            <a:spAutoFit/>
          </a:bodyPr>
          <a:lstStyle/>
          <a:p>
            <a:r>
              <a:rPr lang="fr-FR" sz="3200" b="1" dirty="0">
                <a:solidFill>
                  <a:schemeClr val="bg1"/>
                </a:solidFill>
                <a:latin typeface="SignPainter-HouseScript" panose="02000006070000020004" pitchFamily="2" charset="0"/>
              </a:rPr>
              <a:t>Contenu</a:t>
            </a:r>
            <a:endParaRPr lang="fr-FR" b="1" dirty="0">
              <a:solidFill>
                <a:schemeClr val="bg1"/>
              </a:solidFill>
              <a:latin typeface="SignPainter-HouseScript" panose="02000006070000020004" pitchFamily="2" charset="0"/>
            </a:endParaRPr>
          </a:p>
        </p:txBody>
      </p:sp>
      <p:sp>
        <p:nvSpPr>
          <p:cNvPr id="27" name="TextBox 26">
            <a:extLst>
              <a:ext uri="{FF2B5EF4-FFF2-40B4-BE49-F238E27FC236}">
                <a16:creationId xmlns:a16="http://schemas.microsoft.com/office/drawing/2014/main" id="{7AF0391B-70D6-8D02-3B42-56C245927903}"/>
              </a:ext>
            </a:extLst>
          </p:cNvPr>
          <p:cNvSpPr txBox="1"/>
          <p:nvPr/>
        </p:nvSpPr>
        <p:spPr>
          <a:xfrm>
            <a:off x="0" y="1885741"/>
            <a:ext cx="8152794" cy="1200329"/>
          </a:xfrm>
          <a:prstGeom prst="rect">
            <a:avLst/>
          </a:prstGeom>
          <a:noFill/>
        </p:spPr>
        <p:txBody>
          <a:bodyPr wrap="square" rtlCol="0">
            <a:spAutoFit/>
          </a:bodyPr>
          <a:lstStyle/>
          <a:p>
            <a:pPr algn="ctr"/>
            <a:r>
              <a:rPr lang="en-GB" sz="7200" b="1" dirty="0">
                <a:solidFill>
                  <a:schemeClr val="bg1"/>
                </a:solidFill>
                <a:latin typeface="Al Nile" pitchFamily="2" charset="-78"/>
                <a:cs typeface="Al Nile" pitchFamily="2" charset="-78"/>
              </a:rPr>
              <a:t>Cybersecurity</a:t>
            </a:r>
          </a:p>
        </p:txBody>
      </p:sp>
      <p:sp>
        <p:nvSpPr>
          <p:cNvPr id="29" name="TextBox 28">
            <a:extLst>
              <a:ext uri="{FF2B5EF4-FFF2-40B4-BE49-F238E27FC236}">
                <a16:creationId xmlns:a16="http://schemas.microsoft.com/office/drawing/2014/main" id="{D562B4A3-0FCC-759D-8CA6-DA0E2805621B}"/>
              </a:ext>
            </a:extLst>
          </p:cNvPr>
          <p:cNvSpPr txBox="1"/>
          <p:nvPr/>
        </p:nvSpPr>
        <p:spPr>
          <a:xfrm>
            <a:off x="1805053" y="2196242"/>
            <a:ext cx="4859538" cy="1569660"/>
          </a:xfrm>
          <a:prstGeom prst="rect">
            <a:avLst/>
          </a:prstGeom>
          <a:noFill/>
        </p:spPr>
        <p:txBody>
          <a:bodyPr wrap="square" rtlCol="0">
            <a:spAutoFit/>
          </a:bodyPr>
          <a:lstStyle/>
          <a:p>
            <a:r>
              <a:rPr lang="fr-FR" sz="9600" b="1" dirty="0">
                <a:solidFill>
                  <a:schemeClr val="bg1">
                    <a:lumMod val="75000"/>
                  </a:schemeClr>
                </a:solidFill>
                <a:latin typeface="SignPainter-HouseScript" panose="02000006070000020004" pitchFamily="2" charset="0"/>
              </a:rPr>
              <a:t>Introduction</a:t>
            </a:r>
            <a:endParaRPr lang="fr-FR" sz="6600" b="1" dirty="0">
              <a:solidFill>
                <a:schemeClr val="bg1">
                  <a:lumMod val="75000"/>
                </a:schemeClr>
              </a:solidFill>
              <a:latin typeface="SignPainter-HouseScript" panose="02000006070000020004" pitchFamily="2" charset="0"/>
            </a:endParaRPr>
          </a:p>
        </p:txBody>
      </p:sp>
    </p:spTree>
    <p:extLst>
      <p:ext uri="{BB962C8B-B14F-4D97-AF65-F5344CB8AC3E}">
        <p14:creationId xmlns:p14="http://schemas.microsoft.com/office/powerpoint/2010/main" val="2104852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3"/>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1"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grpId="1"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 presetClass="entr" presetSubtype="0" fill="hold" grpId="1"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grpId="1" nodeType="with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par>
                                <p:cTn id="31" presetID="1" presetClass="entr" presetSubtype="0" fill="hold" grpId="1" nodeType="with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par>
                                <p:cTn id="33" presetID="1" presetClass="entr" presetSubtype="0" fill="hold" grpId="1" nodeType="withEffect">
                                  <p:stCondLst>
                                    <p:cond delay="0"/>
                                  </p:stCondLst>
                                  <p:childTnLst>
                                    <p:set>
                                      <p:cBhvr>
                                        <p:cTn id="34" dur="1" fill="hold">
                                          <p:stCondLst>
                                            <p:cond delay="0"/>
                                          </p:stCondLst>
                                        </p:cTn>
                                        <p:tgtEl>
                                          <p:spTgt spid="33"/>
                                        </p:tgtEl>
                                        <p:attrNameLst>
                                          <p:attrName>style.visibility</p:attrName>
                                        </p:attrNameLst>
                                      </p:cBhvr>
                                      <p:to>
                                        <p:strVal val="visible"/>
                                      </p:to>
                                    </p:set>
                                  </p:childTnLst>
                                </p:cTn>
                              </p:par>
                              <p:par>
                                <p:cTn id="35" presetID="1" presetClass="entr" presetSubtype="0" fill="hold" grpId="1" nodeType="withEffect">
                                  <p:stCondLst>
                                    <p:cond delay="0"/>
                                  </p:stCondLst>
                                  <p:childTnLst>
                                    <p:set>
                                      <p:cBhvr>
                                        <p:cTn id="36" dur="1" fill="hold">
                                          <p:stCondLst>
                                            <p:cond delay="0"/>
                                          </p:stCondLst>
                                        </p:cTn>
                                        <p:tgtEl>
                                          <p:spTgt spid="34"/>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5"/>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7"/>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9"/>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51"/>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53"/>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55"/>
                                        </p:tgtEl>
                                        <p:attrNameLst>
                                          <p:attrName>style.visibility</p:attrName>
                                        </p:attrNameLst>
                                      </p:cBhvr>
                                      <p:to>
                                        <p:strVal val="visible"/>
                                      </p:to>
                                    </p:set>
                                  </p:childTnLst>
                                </p:cTn>
                              </p:par>
                              <p:par>
                                <p:cTn id="51" presetID="1" presetClass="entr" presetSubtype="0" fill="hold" grpId="1" nodeType="withEffect">
                                  <p:stCondLst>
                                    <p:cond delay="0"/>
                                  </p:stCondLst>
                                  <p:childTnLst>
                                    <p:set>
                                      <p:cBhvr>
                                        <p:cTn id="52" dur="1" fill="hold">
                                          <p:stCondLst>
                                            <p:cond delay="0"/>
                                          </p:stCondLst>
                                        </p:cTn>
                                        <p:tgtEl>
                                          <p:spTgt spid="20"/>
                                        </p:tgtEl>
                                        <p:attrNameLst>
                                          <p:attrName>style.visibility</p:attrName>
                                        </p:attrNameLst>
                                      </p:cBhvr>
                                      <p:to>
                                        <p:strVal val="visible"/>
                                      </p:to>
                                    </p:set>
                                  </p:childTnLst>
                                </p:cTn>
                              </p:par>
                              <p:par>
                                <p:cTn id="53" presetID="12" presetClass="entr" presetSubtype="4" fill="hold" grpId="0" nodeType="withEffect">
                                  <p:stCondLst>
                                    <p:cond delay="0"/>
                                  </p:stCondLst>
                                  <p:childTnLst>
                                    <p:set>
                                      <p:cBhvr>
                                        <p:cTn id="54" dur="1" fill="hold">
                                          <p:stCondLst>
                                            <p:cond delay="0"/>
                                          </p:stCondLst>
                                        </p:cTn>
                                        <p:tgtEl>
                                          <p:spTgt spid="9"/>
                                        </p:tgtEl>
                                        <p:attrNameLst>
                                          <p:attrName>style.visibility</p:attrName>
                                        </p:attrNameLst>
                                      </p:cBhvr>
                                      <p:to>
                                        <p:strVal val="visible"/>
                                      </p:to>
                                    </p:set>
                                    <p:anim calcmode="lin" valueType="num">
                                      <p:cBhvr additive="base">
                                        <p:cTn id="55" dur="1000"/>
                                        <p:tgtEl>
                                          <p:spTgt spid="9"/>
                                        </p:tgtEl>
                                        <p:attrNameLst>
                                          <p:attrName>ppt_y</p:attrName>
                                        </p:attrNameLst>
                                      </p:cBhvr>
                                      <p:tavLst>
                                        <p:tav tm="0">
                                          <p:val>
                                            <p:strVal val="#ppt_y+#ppt_h*1.125000"/>
                                          </p:val>
                                        </p:tav>
                                        <p:tav tm="100000">
                                          <p:val>
                                            <p:strVal val="#ppt_y"/>
                                          </p:val>
                                        </p:tav>
                                      </p:tavLst>
                                    </p:anim>
                                    <p:animEffect transition="in" filter="wipe(up)">
                                      <p:cBhvr>
                                        <p:cTn id="56" dur="1000"/>
                                        <p:tgtEl>
                                          <p:spTgt spid="9"/>
                                        </p:tgtEl>
                                      </p:cBhvr>
                                    </p:animEffect>
                                  </p:childTnLst>
                                </p:cTn>
                              </p:par>
                              <p:par>
                                <p:cTn id="57" presetID="12" presetClass="entr" presetSubtype="4" fill="hold" grpId="0" nodeType="withEffect">
                                  <p:stCondLst>
                                    <p:cond delay="0"/>
                                  </p:stCondLst>
                                  <p:childTnLst>
                                    <p:set>
                                      <p:cBhvr>
                                        <p:cTn id="58" dur="1" fill="hold">
                                          <p:stCondLst>
                                            <p:cond delay="0"/>
                                          </p:stCondLst>
                                        </p:cTn>
                                        <p:tgtEl>
                                          <p:spTgt spid="18"/>
                                        </p:tgtEl>
                                        <p:attrNameLst>
                                          <p:attrName>style.visibility</p:attrName>
                                        </p:attrNameLst>
                                      </p:cBhvr>
                                      <p:to>
                                        <p:strVal val="visible"/>
                                      </p:to>
                                    </p:set>
                                    <p:anim calcmode="lin" valueType="num">
                                      <p:cBhvr additive="base">
                                        <p:cTn id="59" dur="1000"/>
                                        <p:tgtEl>
                                          <p:spTgt spid="18"/>
                                        </p:tgtEl>
                                        <p:attrNameLst>
                                          <p:attrName>ppt_y</p:attrName>
                                        </p:attrNameLst>
                                      </p:cBhvr>
                                      <p:tavLst>
                                        <p:tav tm="0">
                                          <p:val>
                                            <p:strVal val="#ppt_y+#ppt_h*1.125000"/>
                                          </p:val>
                                        </p:tav>
                                        <p:tav tm="100000">
                                          <p:val>
                                            <p:strVal val="#ppt_y"/>
                                          </p:val>
                                        </p:tav>
                                      </p:tavLst>
                                    </p:anim>
                                    <p:animEffect transition="in" filter="wipe(up)">
                                      <p:cBhvr>
                                        <p:cTn id="60" dur="1000"/>
                                        <p:tgtEl>
                                          <p:spTgt spid="18"/>
                                        </p:tgtEl>
                                      </p:cBhvr>
                                    </p:animEffect>
                                  </p:childTnLst>
                                </p:cTn>
                              </p:par>
                              <p:par>
                                <p:cTn id="61" presetID="12" presetClass="entr" presetSubtype="4" fill="hold" grpId="0" nodeType="withEffect">
                                  <p:stCondLst>
                                    <p:cond delay="0"/>
                                  </p:stCondLst>
                                  <p:childTnLst>
                                    <p:set>
                                      <p:cBhvr>
                                        <p:cTn id="62" dur="1" fill="hold">
                                          <p:stCondLst>
                                            <p:cond delay="0"/>
                                          </p:stCondLst>
                                        </p:cTn>
                                        <p:tgtEl>
                                          <p:spTgt spid="19"/>
                                        </p:tgtEl>
                                        <p:attrNameLst>
                                          <p:attrName>style.visibility</p:attrName>
                                        </p:attrNameLst>
                                      </p:cBhvr>
                                      <p:to>
                                        <p:strVal val="visible"/>
                                      </p:to>
                                    </p:set>
                                    <p:anim calcmode="lin" valueType="num">
                                      <p:cBhvr additive="base">
                                        <p:cTn id="63" dur="1000"/>
                                        <p:tgtEl>
                                          <p:spTgt spid="19"/>
                                        </p:tgtEl>
                                        <p:attrNameLst>
                                          <p:attrName>ppt_y</p:attrName>
                                        </p:attrNameLst>
                                      </p:cBhvr>
                                      <p:tavLst>
                                        <p:tav tm="0">
                                          <p:val>
                                            <p:strVal val="#ppt_y+#ppt_h*1.125000"/>
                                          </p:val>
                                        </p:tav>
                                        <p:tav tm="100000">
                                          <p:val>
                                            <p:strVal val="#ppt_y"/>
                                          </p:val>
                                        </p:tav>
                                      </p:tavLst>
                                    </p:anim>
                                    <p:animEffect transition="in" filter="wipe(up)">
                                      <p:cBhvr>
                                        <p:cTn id="64" dur="1000"/>
                                        <p:tgtEl>
                                          <p:spTgt spid="19"/>
                                        </p:tgtEl>
                                      </p:cBhvr>
                                    </p:animEffect>
                                  </p:childTnLst>
                                </p:cTn>
                              </p:par>
                              <p:par>
                                <p:cTn id="65" presetID="12" presetClass="entr" presetSubtype="4" fill="hold" grpId="0" nodeType="withEffect">
                                  <p:stCondLst>
                                    <p:cond delay="0"/>
                                  </p:stCondLst>
                                  <p:childTnLst>
                                    <p:set>
                                      <p:cBhvr>
                                        <p:cTn id="66" dur="1" fill="hold">
                                          <p:stCondLst>
                                            <p:cond delay="0"/>
                                          </p:stCondLst>
                                        </p:cTn>
                                        <p:tgtEl>
                                          <p:spTgt spid="10"/>
                                        </p:tgtEl>
                                        <p:attrNameLst>
                                          <p:attrName>style.visibility</p:attrName>
                                        </p:attrNameLst>
                                      </p:cBhvr>
                                      <p:to>
                                        <p:strVal val="visible"/>
                                      </p:to>
                                    </p:set>
                                    <p:anim calcmode="lin" valueType="num">
                                      <p:cBhvr additive="base">
                                        <p:cTn id="67" dur="1000"/>
                                        <p:tgtEl>
                                          <p:spTgt spid="10"/>
                                        </p:tgtEl>
                                        <p:attrNameLst>
                                          <p:attrName>ppt_y</p:attrName>
                                        </p:attrNameLst>
                                      </p:cBhvr>
                                      <p:tavLst>
                                        <p:tav tm="0">
                                          <p:val>
                                            <p:strVal val="#ppt_y+#ppt_h*1.125000"/>
                                          </p:val>
                                        </p:tav>
                                        <p:tav tm="100000">
                                          <p:val>
                                            <p:strVal val="#ppt_y"/>
                                          </p:val>
                                        </p:tav>
                                      </p:tavLst>
                                    </p:anim>
                                    <p:animEffect transition="in" filter="wipe(up)">
                                      <p:cBhvr>
                                        <p:cTn id="68" dur="1000"/>
                                        <p:tgtEl>
                                          <p:spTgt spid="10"/>
                                        </p:tgtEl>
                                      </p:cBhvr>
                                    </p:animEffect>
                                  </p:childTnLst>
                                </p:cTn>
                              </p:par>
                              <p:par>
                                <p:cTn id="69" presetID="8" presetClass="emph" presetSubtype="0" accel="50000" decel="50000" fill="hold" grpId="0" nodeType="withEffect">
                                  <p:stCondLst>
                                    <p:cond delay="0"/>
                                  </p:stCondLst>
                                  <p:childTnLst>
                                    <p:animRot by="43200000">
                                      <p:cBhvr>
                                        <p:cTn id="70" dur="1000" fill="hold"/>
                                        <p:tgtEl>
                                          <p:spTgt spid="3"/>
                                        </p:tgtEl>
                                        <p:attrNameLst>
                                          <p:attrName>r</p:attrName>
                                        </p:attrNameLst>
                                      </p:cBhvr>
                                    </p:animRot>
                                  </p:childTnLst>
                                </p:cTn>
                              </p:par>
                              <p:par>
                                <p:cTn id="71" presetID="8" presetClass="emph" presetSubtype="0" accel="50000" decel="50000" fill="hold" grpId="0" nodeType="withEffect">
                                  <p:stCondLst>
                                    <p:cond delay="0"/>
                                  </p:stCondLst>
                                  <p:childTnLst>
                                    <p:animRot by="43200000">
                                      <p:cBhvr>
                                        <p:cTn id="72" dur="1000" fill="hold"/>
                                        <p:tgtEl>
                                          <p:spTgt spid="12"/>
                                        </p:tgtEl>
                                        <p:attrNameLst>
                                          <p:attrName>r</p:attrName>
                                        </p:attrNameLst>
                                      </p:cBhvr>
                                    </p:animRot>
                                  </p:childTnLst>
                                </p:cTn>
                              </p:par>
                              <p:par>
                                <p:cTn id="73" presetID="8" presetClass="emph" presetSubtype="0" accel="50000" decel="50000" fill="hold" grpId="0" nodeType="withEffect">
                                  <p:stCondLst>
                                    <p:cond delay="0"/>
                                  </p:stCondLst>
                                  <p:childTnLst>
                                    <p:animRot by="43200000">
                                      <p:cBhvr>
                                        <p:cTn id="74" dur="1000" fill="hold"/>
                                        <p:tgtEl>
                                          <p:spTgt spid="13"/>
                                        </p:tgtEl>
                                        <p:attrNameLst>
                                          <p:attrName>r</p:attrName>
                                        </p:attrNameLst>
                                      </p:cBhvr>
                                    </p:animRot>
                                  </p:childTnLst>
                                </p:cTn>
                              </p:par>
                              <p:par>
                                <p:cTn id="75" presetID="8" presetClass="emph" presetSubtype="0" accel="50000" decel="50000" fill="hold" grpId="0" nodeType="withEffect">
                                  <p:stCondLst>
                                    <p:cond delay="0"/>
                                  </p:stCondLst>
                                  <p:childTnLst>
                                    <p:animRot by="43200000">
                                      <p:cBhvr>
                                        <p:cTn id="76" dur="1000" fill="hold"/>
                                        <p:tgtEl>
                                          <p:spTgt spid="15"/>
                                        </p:tgtEl>
                                        <p:attrNameLst>
                                          <p:attrName>r</p:attrName>
                                        </p:attrNameLst>
                                      </p:cBhvr>
                                    </p:animRot>
                                  </p:childTnLst>
                                </p:cTn>
                              </p:par>
                              <p:par>
                                <p:cTn id="77" presetID="8" presetClass="emph" presetSubtype="0" accel="50000" decel="50000" fill="hold" grpId="0" nodeType="withEffect">
                                  <p:stCondLst>
                                    <p:cond delay="0"/>
                                  </p:stCondLst>
                                  <p:childTnLst>
                                    <p:animRot by="43200000">
                                      <p:cBhvr>
                                        <p:cTn id="78" dur="1000" fill="hold"/>
                                        <p:tgtEl>
                                          <p:spTgt spid="16"/>
                                        </p:tgtEl>
                                        <p:attrNameLst>
                                          <p:attrName>r</p:attrName>
                                        </p:attrNameLst>
                                      </p:cBhvr>
                                    </p:animRot>
                                  </p:childTnLst>
                                </p:cTn>
                              </p:par>
                              <p:par>
                                <p:cTn id="79" presetID="8" presetClass="emph" presetSubtype="0" accel="50000" decel="50000" fill="hold" grpId="0" nodeType="withEffect">
                                  <p:stCondLst>
                                    <p:cond delay="0"/>
                                  </p:stCondLst>
                                  <p:childTnLst>
                                    <p:animRot by="43200000">
                                      <p:cBhvr>
                                        <p:cTn id="80" dur="1000" fill="hold"/>
                                        <p:tgtEl>
                                          <p:spTgt spid="20"/>
                                        </p:tgtEl>
                                        <p:attrNameLst>
                                          <p:attrName>r</p:attrName>
                                        </p:attrNameLst>
                                      </p:cBhvr>
                                    </p:animRot>
                                  </p:childTnLst>
                                </p:cTn>
                              </p:par>
                              <p:par>
                                <p:cTn id="81" presetID="8" presetClass="emph" presetSubtype="0" accel="50000" decel="50000" fill="hold" grpId="0" nodeType="withEffect">
                                  <p:stCondLst>
                                    <p:cond delay="0"/>
                                  </p:stCondLst>
                                  <p:childTnLst>
                                    <p:animRot by="43200000">
                                      <p:cBhvr>
                                        <p:cTn id="82" dur="1000" fill="hold"/>
                                        <p:tgtEl>
                                          <p:spTgt spid="34"/>
                                        </p:tgtEl>
                                        <p:attrNameLst>
                                          <p:attrName>r</p:attrName>
                                        </p:attrNameLst>
                                      </p:cBhvr>
                                    </p:animRot>
                                  </p:childTnLst>
                                </p:cTn>
                              </p:par>
                              <p:par>
                                <p:cTn id="83" presetID="8" presetClass="emph" presetSubtype="0" accel="50000" decel="50000" fill="hold" nodeType="withEffect">
                                  <p:stCondLst>
                                    <p:cond delay="0"/>
                                  </p:stCondLst>
                                  <p:childTnLst>
                                    <p:animRot by="43200000">
                                      <p:cBhvr>
                                        <p:cTn id="84" dur="1000" fill="hold"/>
                                        <p:tgtEl>
                                          <p:spTgt spid="43"/>
                                        </p:tgtEl>
                                        <p:attrNameLst>
                                          <p:attrName>r</p:attrName>
                                        </p:attrNameLst>
                                      </p:cBhvr>
                                    </p:animRot>
                                  </p:childTnLst>
                                </p:cTn>
                              </p:par>
                              <p:par>
                                <p:cTn id="85" presetID="8" presetClass="emph" presetSubtype="0" accel="50000" decel="50000" fill="hold" nodeType="withEffect">
                                  <p:stCondLst>
                                    <p:cond delay="0"/>
                                  </p:stCondLst>
                                  <p:childTnLst>
                                    <p:animRot by="43200000">
                                      <p:cBhvr>
                                        <p:cTn id="86" dur="1000" fill="hold"/>
                                        <p:tgtEl>
                                          <p:spTgt spid="47"/>
                                        </p:tgtEl>
                                        <p:attrNameLst>
                                          <p:attrName>r</p:attrName>
                                        </p:attrNameLst>
                                      </p:cBhvr>
                                    </p:animRot>
                                  </p:childTnLst>
                                </p:cTn>
                              </p:par>
                              <p:par>
                                <p:cTn id="87" presetID="8" presetClass="emph" presetSubtype="0" accel="50000" decel="50000" fill="hold" nodeType="withEffect">
                                  <p:stCondLst>
                                    <p:cond delay="0"/>
                                  </p:stCondLst>
                                  <p:childTnLst>
                                    <p:animRot by="43200000">
                                      <p:cBhvr>
                                        <p:cTn id="88" dur="1000" fill="hold"/>
                                        <p:tgtEl>
                                          <p:spTgt spid="49"/>
                                        </p:tgtEl>
                                        <p:attrNameLst>
                                          <p:attrName>r</p:attrName>
                                        </p:attrNameLst>
                                      </p:cBhvr>
                                    </p:animRot>
                                  </p:childTnLst>
                                </p:cTn>
                              </p:par>
                              <p:par>
                                <p:cTn id="89" presetID="8" presetClass="emph" presetSubtype="0" accel="50000" decel="50000" fill="hold" nodeType="withEffect">
                                  <p:stCondLst>
                                    <p:cond delay="0"/>
                                  </p:stCondLst>
                                  <p:childTnLst>
                                    <p:animRot by="43200000">
                                      <p:cBhvr>
                                        <p:cTn id="90" dur="1000" fill="hold"/>
                                        <p:tgtEl>
                                          <p:spTgt spid="53"/>
                                        </p:tgtEl>
                                        <p:attrNameLst>
                                          <p:attrName>r</p:attrName>
                                        </p:attrNameLst>
                                      </p:cBhvr>
                                    </p:animRot>
                                  </p:childTnLst>
                                </p:cTn>
                              </p:par>
                              <p:par>
                                <p:cTn id="91" presetID="8" presetClass="emph" presetSubtype="0" accel="50000" decel="50000" fill="hold" grpId="0" nodeType="withEffect">
                                  <p:stCondLst>
                                    <p:cond delay="0"/>
                                  </p:stCondLst>
                                  <p:childTnLst>
                                    <p:animRot by="43200000">
                                      <p:cBhvr>
                                        <p:cTn id="92" dur="1000" fill="hold"/>
                                        <p:tgtEl>
                                          <p:spTgt spid="14"/>
                                        </p:tgtEl>
                                        <p:attrNameLst>
                                          <p:attrName>r</p:attrName>
                                        </p:attrNameLst>
                                      </p:cBhvr>
                                    </p:animRot>
                                  </p:childTnLst>
                                </p:cTn>
                              </p:par>
                              <p:par>
                                <p:cTn id="93" presetID="8" presetClass="emph" presetSubtype="0" accel="50000" decel="50000" fill="hold" grpId="0" nodeType="withEffect">
                                  <p:stCondLst>
                                    <p:cond delay="0"/>
                                  </p:stCondLst>
                                  <p:childTnLst>
                                    <p:animRot by="43200000">
                                      <p:cBhvr>
                                        <p:cTn id="94" dur="1000" fill="hold"/>
                                        <p:tgtEl>
                                          <p:spTgt spid="17"/>
                                        </p:tgtEl>
                                        <p:attrNameLst>
                                          <p:attrName>r</p:attrName>
                                        </p:attrNameLst>
                                      </p:cBhvr>
                                    </p:animRot>
                                  </p:childTnLst>
                                </p:cTn>
                              </p:par>
                              <p:par>
                                <p:cTn id="95" presetID="8" presetClass="emph" presetSubtype="0" accel="50000" decel="50000" fill="hold" grpId="0" nodeType="withEffect">
                                  <p:stCondLst>
                                    <p:cond delay="0"/>
                                  </p:stCondLst>
                                  <p:childTnLst>
                                    <p:animRot by="43200000">
                                      <p:cBhvr>
                                        <p:cTn id="96" dur="1000" fill="hold"/>
                                        <p:tgtEl>
                                          <p:spTgt spid="33"/>
                                        </p:tgtEl>
                                        <p:attrNameLst>
                                          <p:attrName>r</p:attrName>
                                        </p:attrNameLst>
                                      </p:cBhvr>
                                    </p:animRot>
                                  </p:childTnLst>
                                </p:cTn>
                              </p:par>
                              <p:par>
                                <p:cTn id="97" presetID="8" presetClass="emph" presetSubtype="0" accel="50000" decel="50000" fill="hold" nodeType="withEffect">
                                  <p:stCondLst>
                                    <p:cond delay="0"/>
                                  </p:stCondLst>
                                  <p:childTnLst>
                                    <p:animRot by="43200000">
                                      <p:cBhvr>
                                        <p:cTn id="98" dur="1000" fill="hold"/>
                                        <p:tgtEl>
                                          <p:spTgt spid="45"/>
                                        </p:tgtEl>
                                        <p:attrNameLst>
                                          <p:attrName>r</p:attrName>
                                        </p:attrNameLst>
                                      </p:cBhvr>
                                    </p:animRot>
                                  </p:childTnLst>
                                </p:cTn>
                              </p:par>
                              <p:par>
                                <p:cTn id="99" presetID="8" presetClass="emph" presetSubtype="0" accel="50000" decel="50000" fill="hold" nodeType="withEffect">
                                  <p:stCondLst>
                                    <p:cond delay="0"/>
                                  </p:stCondLst>
                                  <p:childTnLst>
                                    <p:animRot by="43200000">
                                      <p:cBhvr>
                                        <p:cTn id="100" dur="1000" fill="hold"/>
                                        <p:tgtEl>
                                          <p:spTgt spid="51"/>
                                        </p:tgtEl>
                                        <p:attrNameLst>
                                          <p:attrName>r</p:attrName>
                                        </p:attrNameLst>
                                      </p:cBhvr>
                                    </p:animRot>
                                  </p:childTnLst>
                                </p:cTn>
                              </p:par>
                              <p:par>
                                <p:cTn id="101" presetID="8" presetClass="emph" presetSubtype="0" accel="50000" decel="50000" fill="hold" nodeType="withEffect">
                                  <p:stCondLst>
                                    <p:cond delay="0"/>
                                  </p:stCondLst>
                                  <p:childTnLst>
                                    <p:animRot by="43200000">
                                      <p:cBhvr>
                                        <p:cTn id="102" dur="1000" fill="hold"/>
                                        <p:tgtEl>
                                          <p:spTgt spid="55"/>
                                        </p:tgtEl>
                                        <p:attrNameLst>
                                          <p:attrName>r</p:attrName>
                                        </p:attrNameLst>
                                      </p:cBhvr>
                                    </p:animRot>
                                  </p:childTnLst>
                                </p:cTn>
                              </p:par>
                              <p:par>
                                <p:cTn id="103" presetID="12" presetClass="entr" presetSubtype="4" fill="hold" grpId="0" nodeType="withEffect">
                                  <p:stCondLst>
                                    <p:cond delay="0"/>
                                  </p:stCondLst>
                                  <p:childTnLst>
                                    <p:set>
                                      <p:cBhvr>
                                        <p:cTn id="104" dur="1" fill="hold">
                                          <p:stCondLst>
                                            <p:cond delay="0"/>
                                          </p:stCondLst>
                                        </p:cTn>
                                        <p:tgtEl>
                                          <p:spTgt spid="27"/>
                                        </p:tgtEl>
                                        <p:attrNameLst>
                                          <p:attrName>style.visibility</p:attrName>
                                        </p:attrNameLst>
                                      </p:cBhvr>
                                      <p:to>
                                        <p:strVal val="visible"/>
                                      </p:to>
                                    </p:set>
                                    <p:anim calcmode="lin" valueType="num">
                                      <p:cBhvr additive="base">
                                        <p:cTn id="105" dur="1000"/>
                                        <p:tgtEl>
                                          <p:spTgt spid="27"/>
                                        </p:tgtEl>
                                        <p:attrNameLst>
                                          <p:attrName>ppt_y</p:attrName>
                                        </p:attrNameLst>
                                      </p:cBhvr>
                                      <p:tavLst>
                                        <p:tav tm="0">
                                          <p:val>
                                            <p:strVal val="#ppt_y+#ppt_h*1.125000"/>
                                          </p:val>
                                        </p:tav>
                                        <p:tav tm="100000">
                                          <p:val>
                                            <p:strVal val="#ppt_y"/>
                                          </p:val>
                                        </p:tav>
                                      </p:tavLst>
                                    </p:anim>
                                    <p:animEffect transition="in" filter="wipe(up)">
                                      <p:cBhvr>
                                        <p:cTn id="106" dur="1000"/>
                                        <p:tgtEl>
                                          <p:spTgt spid="27"/>
                                        </p:tgtEl>
                                      </p:cBhvr>
                                    </p:animEffect>
                                  </p:childTnLst>
                                </p:cTn>
                              </p:par>
                              <p:par>
                                <p:cTn id="107" presetID="12" presetClass="entr" presetSubtype="4" fill="hold" grpId="0" nodeType="withEffect">
                                  <p:stCondLst>
                                    <p:cond delay="0"/>
                                  </p:stCondLst>
                                  <p:childTnLst>
                                    <p:set>
                                      <p:cBhvr>
                                        <p:cTn id="108" dur="1" fill="hold">
                                          <p:stCondLst>
                                            <p:cond delay="0"/>
                                          </p:stCondLst>
                                        </p:cTn>
                                        <p:tgtEl>
                                          <p:spTgt spid="29"/>
                                        </p:tgtEl>
                                        <p:attrNameLst>
                                          <p:attrName>style.visibility</p:attrName>
                                        </p:attrNameLst>
                                      </p:cBhvr>
                                      <p:to>
                                        <p:strVal val="visible"/>
                                      </p:to>
                                    </p:set>
                                    <p:anim calcmode="lin" valueType="num">
                                      <p:cBhvr additive="base">
                                        <p:cTn id="109" dur="1000"/>
                                        <p:tgtEl>
                                          <p:spTgt spid="29"/>
                                        </p:tgtEl>
                                        <p:attrNameLst>
                                          <p:attrName>ppt_y</p:attrName>
                                        </p:attrNameLst>
                                      </p:cBhvr>
                                      <p:tavLst>
                                        <p:tav tm="0">
                                          <p:val>
                                            <p:strVal val="#ppt_y+#ppt_h*1.125000"/>
                                          </p:val>
                                        </p:tav>
                                        <p:tav tm="100000">
                                          <p:val>
                                            <p:strVal val="#ppt_y"/>
                                          </p:val>
                                        </p:tav>
                                      </p:tavLst>
                                    </p:anim>
                                    <p:animEffect transition="in" filter="wipe(up)">
                                      <p:cBhvr>
                                        <p:cTn id="110"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1" grpId="0" animBg="1"/>
      <p:bldP spid="8" grpId="0" animBg="1"/>
      <p:bldP spid="7" grpId="0" animBg="1"/>
      <p:bldP spid="6" grpId="0" animBg="1"/>
      <p:bldP spid="5" grpId="0" animBg="1"/>
      <p:bldP spid="4" grpId="0" animBg="1"/>
      <p:bldP spid="3" grpId="0" animBg="1"/>
      <p:bldP spid="3" grpId="1" animBg="1"/>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33" grpId="0" animBg="1"/>
      <p:bldP spid="33" grpId="1" animBg="1"/>
      <p:bldP spid="34" grpId="0" animBg="1"/>
      <p:bldP spid="34" grpId="1" animBg="1"/>
      <p:bldP spid="20" grpId="0" animBg="1"/>
      <p:bldP spid="20" grpId="1" animBg="1"/>
      <p:bldP spid="9" grpId="0" animBg="1"/>
      <p:bldP spid="10" grpId="0" animBg="1"/>
      <p:bldP spid="18" grpId="0" animBg="1"/>
      <p:bldP spid="19" grpId="0" animBg="1"/>
      <p:bldP spid="27" grpId="0"/>
      <p:bldP spid="2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99AB8F-49C1-AF32-3481-ED7C69C0FE3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2E35860-3825-F1BD-4805-7EF5F8F0518E}"/>
              </a:ext>
            </a:extLst>
          </p:cNvPr>
          <p:cNvSpPr txBox="1"/>
          <p:nvPr/>
        </p:nvSpPr>
        <p:spPr>
          <a:xfrm>
            <a:off x="310208" y="430636"/>
            <a:ext cx="3147015" cy="338554"/>
          </a:xfrm>
          <a:prstGeom prst="rect">
            <a:avLst/>
          </a:prstGeom>
          <a:noFill/>
        </p:spPr>
        <p:txBody>
          <a:bodyPr wrap="none" rtlCol="0">
            <a:spAutoFit/>
          </a:bodyPr>
          <a:lstStyle/>
          <a:p>
            <a:r>
              <a:rPr lang="en-GB" sz="1600" dirty="0">
                <a:solidFill>
                  <a:schemeClr val="bg1"/>
                </a:solidFill>
                <a:latin typeface="Andale Mono" panose="020B0509000000000004" pitchFamily="49" charset="0"/>
              </a:rPr>
              <a:t>Personal Data Protection</a:t>
            </a:r>
          </a:p>
        </p:txBody>
      </p:sp>
      <p:cxnSp>
        <p:nvCxnSpPr>
          <p:cNvPr id="4" name="Straight Connector 3">
            <a:extLst>
              <a:ext uri="{FF2B5EF4-FFF2-40B4-BE49-F238E27FC236}">
                <a16:creationId xmlns:a16="http://schemas.microsoft.com/office/drawing/2014/main" id="{E8ACD399-A5AE-7A86-E3FC-A6B4B334C163}"/>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B83F94EC-47F2-5922-D077-325C13E7A0CE}"/>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Graphic 18" descr="Tick with solid fill">
            <a:extLst>
              <a:ext uri="{FF2B5EF4-FFF2-40B4-BE49-F238E27FC236}">
                <a16:creationId xmlns:a16="http://schemas.microsoft.com/office/drawing/2014/main" id="{7987B492-6B0A-2E69-39CB-651E0A5DBEC5}"/>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en-GB" dirty="0"/>
          </a:p>
        </p:txBody>
      </p:sp>
      <p:sp>
        <p:nvSpPr>
          <p:cNvPr id="3" name="TextBox 2">
            <a:extLst>
              <a:ext uri="{FF2B5EF4-FFF2-40B4-BE49-F238E27FC236}">
                <a16:creationId xmlns:a16="http://schemas.microsoft.com/office/drawing/2014/main" id="{5F00526C-C9F8-9DD7-3200-794BD18D7D52}"/>
              </a:ext>
            </a:extLst>
          </p:cNvPr>
          <p:cNvSpPr txBox="1"/>
          <p:nvPr/>
        </p:nvSpPr>
        <p:spPr>
          <a:xfrm>
            <a:off x="410818" y="1126643"/>
            <a:ext cx="9138592" cy="1015663"/>
          </a:xfrm>
          <a:prstGeom prst="rect">
            <a:avLst/>
          </a:prstGeom>
          <a:noFill/>
        </p:spPr>
        <p:txBody>
          <a:bodyPr wrap="square" rtlCol="0">
            <a:spAutoFit/>
          </a:bodyPr>
          <a:lstStyle/>
          <a:p>
            <a:pPr algn="just" rtl="0"/>
            <a:r>
              <a:rPr lang="en-GB" sz="2000" b="0" i="0" dirty="0">
                <a:solidFill>
                  <a:srgbClr val="FFFFFF"/>
                </a:solidFill>
                <a:effectLst/>
                <a:latin typeface="CiscoSansTT"/>
              </a:rPr>
              <a:t>Personal data is any information that can be used to identify you, and it can exist both</a:t>
            </a:r>
            <a:r>
              <a:rPr lang="en-GB" sz="2000" b="1" i="0" dirty="0">
                <a:solidFill>
                  <a:srgbClr val="FFFFFF"/>
                </a:solidFill>
                <a:effectLst/>
                <a:latin typeface="CiscoSansTT"/>
              </a:rPr>
              <a:t> offline</a:t>
            </a:r>
            <a:r>
              <a:rPr lang="en-GB" sz="2000" b="0" i="0" dirty="0">
                <a:solidFill>
                  <a:srgbClr val="FFFFFF"/>
                </a:solidFill>
                <a:effectLst/>
                <a:latin typeface="CiscoSansTT"/>
              </a:rPr>
              <a:t> and</a:t>
            </a:r>
            <a:r>
              <a:rPr lang="en-GB" sz="2000" b="1" i="0" dirty="0">
                <a:solidFill>
                  <a:srgbClr val="FFFFFF"/>
                </a:solidFill>
                <a:effectLst/>
                <a:latin typeface="CiscoSansTT"/>
              </a:rPr>
              <a:t> online</a:t>
            </a:r>
            <a:r>
              <a:rPr lang="en-GB" sz="2000" b="0" i="0" dirty="0">
                <a:solidFill>
                  <a:srgbClr val="FFFFFF"/>
                </a:solidFill>
                <a:effectLst/>
                <a:latin typeface="CiscoSansTT"/>
              </a:rPr>
              <a:t>.</a:t>
            </a:r>
          </a:p>
          <a:p>
            <a:pPr algn="just" rtl="0"/>
            <a:r>
              <a:rPr lang="en-GB" sz="2000" b="1" i="0" dirty="0">
                <a:solidFill>
                  <a:srgbClr val="FFFFFF"/>
                </a:solidFill>
                <a:effectLst/>
                <a:latin typeface="CiscoSansTT"/>
              </a:rPr>
              <a:t>What is the difference between your offline and online identity.</a:t>
            </a:r>
            <a:endParaRPr lang="en-GB" sz="2000" b="0" i="0" dirty="0">
              <a:solidFill>
                <a:srgbClr val="FFFFFF"/>
              </a:solidFill>
              <a:effectLst/>
              <a:latin typeface="CiscoSansTT"/>
            </a:endParaRPr>
          </a:p>
        </p:txBody>
      </p:sp>
      <p:sp>
        <p:nvSpPr>
          <p:cNvPr id="25" name="TextBox 24">
            <a:extLst>
              <a:ext uri="{FF2B5EF4-FFF2-40B4-BE49-F238E27FC236}">
                <a16:creationId xmlns:a16="http://schemas.microsoft.com/office/drawing/2014/main" id="{43E08BB8-02FD-C8DB-7286-BAB67E7479C3}"/>
              </a:ext>
            </a:extLst>
          </p:cNvPr>
          <p:cNvSpPr txBox="1"/>
          <p:nvPr/>
        </p:nvSpPr>
        <p:spPr>
          <a:xfrm>
            <a:off x="3809994" y="3546804"/>
            <a:ext cx="8229600" cy="1938992"/>
          </a:xfrm>
          <a:prstGeom prst="rect">
            <a:avLst/>
          </a:prstGeom>
          <a:noFill/>
        </p:spPr>
        <p:txBody>
          <a:bodyPr wrap="square" rtlCol="0">
            <a:spAutoFit/>
          </a:bodyPr>
          <a:lstStyle/>
          <a:p>
            <a:pPr algn="just"/>
            <a:r>
              <a:rPr lang="en-GB" sz="2000" dirty="0">
                <a:solidFill>
                  <a:schemeClr val="bg1"/>
                </a:solidFill>
              </a:rPr>
              <a:t>Your offline identity is the real-life person that you present in daily basis at home, at school or at work. As a result, family and friends know details about your personal life, including your full name, your age and address.</a:t>
            </a:r>
          </a:p>
          <a:p>
            <a:pPr algn="just"/>
            <a:r>
              <a:rPr lang="en-GB" sz="2000" dirty="0">
                <a:solidFill>
                  <a:schemeClr val="bg1"/>
                </a:solidFill>
              </a:rPr>
              <a:t>It’s important to overlook the importance of securing your offline identity. Identity thieves can easily steal your data from right under your nose when you are not looking.</a:t>
            </a:r>
          </a:p>
        </p:txBody>
      </p:sp>
      <p:pic>
        <p:nvPicPr>
          <p:cNvPr id="27" name="Picture 26">
            <a:extLst>
              <a:ext uri="{FF2B5EF4-FFF2-40B4-BE49-F238E27FC236}">
                <a16:creationId xmlns:a16="http://schemas.microsoft.com/office/drawing/2014/main" id="{10AEC32B-EBFD-3B2F-1A68-561C21AF3C69}"/>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2222" l="53333" r="94722">
                        <a14:foregroundMark x1="74583" y1="10000" x2="74583" y2="10000"/>
                        <a14:foregroundMark x1="94722" y1="50000" x2="94722" y2="50000"/>
                        <a14:foregroundMark x1="53472" y1="50556" x2="53472" y2="50556"/>
                        <a14:foregroundMark x1="74583" y1="92222" x2="74583" y2="92222"/>
                      </a14:backgroundRemoval>
                    </a14:imgEffect>
                  </a14:imgLayer>
                </a14:imgProps>
              </a:ext>
            </a:extLst>
          </a:blip>
          <a:srcRect l="49931"/>
          <a:stretch/>
        </p:blipFill>
        <p:spPr>
          <a:xfrm>
            <a:off x="350108" y="2820057"/>
            <a:ext cx="3397147" cy="3392467"/>
          </a:xfrm>
          <a:prstGeom prst="rect">
            <a:avLst/>
          </a:prstGeom>
        </p:spPr>
      </p:pic>
      <p:pic>
        <p:nvPicPr>
          <p:cNvPr id="28" name="Picture 27">
            <a:extLst>
              <a:ext uri="{FF2B5EF4-FFF2-40B4-BE49-F238E27FC236}">
                <a16:creationId xmlns:a16="http://schemas.microsoft.com/office/drawing/2014/main" id="{E26E64EE-98E7-6B67-BF0D-AB0508B49C38}"/>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9444" b="91667" l="3333" r="45000">
                        <a14:foregroundMark x1="25417" y1="10278" x2="25417" y2="10278"/>
                        <a14:foregroundMark x1="25139" y1="10000" x2="25139" y2="10000"/>
                        <a14:foregroundMark x1="44444" y1="51111" x2="44444" y2="51111"/>
                        <a14:foregroundMark x1="44444" y1="51111" x2="44444" y2="51111"/>
                        <a14:foregroundMark x1="44722" y1="46389" x2="44722" y2="46389"/>
                        <a14:foregroundMark x1="44722" y1="52500" x2="44722" y2="52500"/>
                        <a14:foregroundMark x1="24444" y1="91667" x2="24444" y2="91667"/>
                        <a14:foregroundMark x1="3333" y1="49444" x2="3333" y2="49444"/>
                        <a14:foregroundMark x1="24167" y1="9444" x2="24167" y2="9444"/>
                      </a14:backgroundRemoval>
                    </a14:imgEffect>
                  </a14:imgLayer>
                </a14:imgProps>
              </a:ext>
            </a:extLst>
          </a:blip>
          <a:srcRect t="-1" r="50000" b="137"/>
          <a:stretch/>
        </p:blipFill>
        <p:spPr>
          <a:xfrm>
            <a:off x="-5010061" y="3429000"/>
            <a:ext cx="3397146" cy="3392487"/>
          </a:xfrm>
          <a:prstGeom prst="rect">
            <a:avLst/>
          </a:prstGeom>
        </p:spPr>
      </p:pic>
      <p:sp>
        <p:nvSpPr>
          <p:cNvPr id="29" name="TextBox 28">
            <a:extLst>
              <a:ext uri="{FF2B5EF4-FFF2-40B4-BE49-F238E27FC236}">
                <a16:creationId xmlns:a16="http://schemas.microsoft.com/office/drawing/2014/main" id="{3A9CFE5B-4ED5-B11F-8429-D7222DCCF697}"/>
              </a:ext>
            </a:extLst>
          </p:cNvPr>
          <p:cNvSpPr txBox="1"/>
          <p:nvPr/>
        </p:nvSpPr>
        <p:spPr>
          <a:xfrm>
            <a:off x="15666714" y="3699204"/>
            <a:ext cx="8229600" cy="1938992"/>
          </a:xfrm>
          <a:prstGeom prst="rect">
            <a:avLst/>
          </a:prstGeom>
          <a:noFill/>
        </p:spPr>
        <p:txBody>
          <a:bodyPr wrap="square" rtlCol="0">
            <a:spAutoFit/>
          </a:bodyPr>
          <a:lstStyle/>
          <a:p>
            <a:pPr algn="just"/>
            <a:r>
              <a:rPr lang="en-GB" sz="2000" dirty="0">
                <a:solidFill>
                  <a:schemeClr val="bg1"/>
                </a:solidFill>
              </a:rPr>
              <a:t>Your online identity is not just a name. It’s who you are and how you present yourself to others online. It includes the username or alias you use for your online accounts, as well as the social identity you establish and portray on online communities and websites.</a:t>
            </a:r>
          </a:p>
          <a:p>
            <a:pPr algn="just"/>
            <a:r>
              <a:rPr lang="en-GB" sz="2000" dirty="0">
                <a:solidFill>
                  <a:schemeClr val="bg1"/>
                </a:solidFill>
              </a:rPr>
              <a:t>You should take care to limit the amount of personal information you reveal through your online identity.</a:t>
            </a:r>
          </a:p>
        </p:txBody>
      </p:sp>
    </p:spTree>
    <p:extLst>
      <p:ext uri="{BB962C8B-B14F-4D97-AF65-F5344CB8AC3E}">
        <p14:creationId xmlns:p14="http://schemas.microsoft.com/office/powerpoint/2010/main" val="303333838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0C1BF9-C3CC-C78C-7E96-A3E5CCC3467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EDD470D1-C358-3DC4-2A12-3B794A224283}"/>
              </a:ext>
            </a:extLst>
          </p:cNvPr>
          <p:cNvSpPr txBox="1"/>
          <p:nvPr/>
        </p:nvSpPr>
        <p:spPr>
          <a:xfrm>
            <a:off x="310208" y="430636"/>
            <a:ext cx="3147015" cy="338554"/>
          </a:xfrm>
          <a:prstGeom prst="rect">
            <a:avLst/>
          </a:prstGeom>
          <a:noFill/>
        </p:spPr>
        <p:txBody>
          <a:bodyPr wrap="none" rtlCol="0">
            <a:spAutoFit/>
          </a:bodyPr>
          <a:lstStyle/>
          <a:p>
            <a:r>
              <a:rPr lang="en-GB" sz="1600" dirty="0">
                <a:solidFill>
                  <a:schemeClr val="bg1"/>
                </a:solidFill>
                <a:latin typeface="Andale Mono" panose="020B0509000000000004" pitchFamily="49" charset="0"/>
              </a:rPr>
              <a:t>Personal Data Protection</a:t>
            </a:r>
          </a:p>
        </p:txBody>
      </p:sp>
      <p:cxnSp>
        <p:nvCxnSpPr>
          <p:cNvPr id="4" name="Straight Connector 3">
            <a:extLst>
              <a:ext uri="{FF2B5EF4-FFF2-40B4-BE49-F238E27FC236}">
                <a16:creationId xmlns:a16="http://schemas.microsoft.com/office/drawing/2014/main" id="{889023AD-DD2F-B985-A04D-B404FB07152B}"/>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8CE7AB45-5345-EF18-81DA-08A1DB8F8C00}"/>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Graphic 18" descr="Tick with solid fill">
            <a:extLst>
              <a:ext uri="{FF2B5EF4-FFF2-40B4-BE49-F238E27FC236}">
                <a16:creationId xmlns:a16="http://schemas.microsoft.com/office/drawing/2014/main" id="{230E2542-406C-9DC2-0FCF-168291976CED}"/>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en-GB" dirty="0"/>
          </a:p>
        </p:txBody>
      </p:sp>
      <p:sp>
        <p:nvSpPr>
          <p:cNvPr id="3" name="TextBox 2">
            <a:extLst>
              <a:ext uri="{FF2B5EF4-FFF2-40B4-BE49-F238E27FC236}">
                <a16:creationId xmlns:a16="http://schemas.microsoft.com/office/drawing/2014/main" id="{314BE111-C70D-E3AB-3C3A-1E75D7AB6C38}"/>
              </a:ext>
            </a:extLst>
          </p:cNvPr>
          <p:cNvSpPr txBox="1"/>
          <p:nvPr/>
        </p:nvSpPr>
        <p:spPr>
          <a:xfrm>
            <a:off x="410818" y="1126643"/>
            <a:ext cx="9138592" cy="1015663"/>
          </a:xfrm>
          <a:prstGeom prst="rect">
            <a:avLst/>
          </a:prstGeom>
          <a:noFill/>
        </p:spPr>
        <p:txBody>
          <a:bodyPr wrap="square" rtlCol="0">
            <a:spAutoFit/>
          </a:bodyPr>
          <a:lstStyle/>
          <a:p>
            <a:pPr algn="just" rtl="0"/>
            <a:r>
              <a:rPr lang="en-GB" sz="2000" b="0" i="0" dirty="0">
                <a:solidFill>
                  <a:srgbClr val="FFFFFF"/>
                </a:solidFill>
                <a:effectLst/>
                <a:latin typeface="CiscoSansTT"/>
              </a:rPr>
              <a:t>Personal data is any information that can be used to identify you, and it can exist both</a:t>
            </a:r>
            <a:r>
              <a:rPr lang="en-GB" sz="2000" b="1" i="0" dirty="0">
                <a:solidFill>
                  <a:srgbClr val="FFFFFF"/>
                </a:solidFill>
                <a:effectLst/>
                <a:latin typeface="CiscoSansTT"/>
              </a:rPr>
              <a:t> offline</a:t>
            </a:r>
            <a:r>
              <a:rPr lang="en-GB" sz="2000" b="0" i="0" dirty="0">
                <a:solidFill>
                  <a:srgbClr val="FFFFFF"/>
                </a:solidFill>
                <a:effectLst/>
                <a:latin typeface="CiscoSansTT"/>
              </a:rPr>
              <a:t> and</a:t>
            </a:r>
            <a:r>
              <a:rPr lang="en-GB" sz="2000" b="1" i="0" dirty="0">
                <a:solidFill>
                  <a:srgbClr val="FFFFFF"/>
                </a:solidFill>
                <a:effectLst/>
                <a:latin typeface="CiscoSansTT"/>
              </a:rPr>
              <a:t> online</a:t>
            </a:r>
            <a:r>
              <a:rPr lang="en-GB" sz="2000" b="0" i="0" dirty="0">
                <a:solidFill>
                  <a:srgbClr val="FFFFFF"/>
                </a:solidFill>
                <a:effectLst/>
                <a:latin typeface="CiscoSansTT"/>
              </a:rPr>
              <a:t>.</a:t>
            </a:r>
          </a:p>
          <a:p>
            <a:pPr algn="just" rtl="0"/>
            <a:r>
              <a:rPr lang="en-GB" sz="2000" b="1" i="0" dirty="0">
                <a:solidFill>
                  <a:srgbClr val="FFFFFF"/>
                </a:solidFill>
                <a:effectLst/>
                <a:latin typeface="CiscoSansTT"/>
              </a:rPr>
              <a:t>What is the difference between your offline and online identity.</a:t>
            </a:r>
            <a:endParaRPr lang="en-GB" sz="2000" b="0" i="0" dirty="0">
              <a:solidFill>
                <a:srgbClr val="FFFFFF"/>
              </a:solidFill>
              <a:effectLst/>
              <a:latin typeface="CiscoSansTT"/>
            </a:endParaRPr>
          </a:p>
        </p:txBody>
      </p:sp>
      <p:pic>
        <p:nvPicPr>
          <p:cNvPr id="17" name="Picture 16">
            <a:extLst>
              <a:ext uri="{FF2B5EF4-FFF2-40B4-BE49-F238E27FC236}">
                <a16:creationId xmlns:a16="http://schemas.microsoft.com/office/drawing/2014/main" id="{91F12F56-FA12-BBC5-E98C-36B608A184DF}"/>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444" b="91667" l="3333" r="45000">
                        <a14:foregroundMark x1="25417" y1="10278" x2="25417" y2="10278"/>
                        <a14:foregroundMark x1="25139" y1="10000" x2="25139" y2="10000"/>
                        <a14:foregroundMark x1="44444" y1="51111" x2="44444" y2="51111"/>
                        <a14:foregroundMark x1="44444" y1="51111" x2="44444" y2="51111"/>
                        <a14:foregroundMark x1="44722" y1="46389" x2="44722" y2="46389"/>
                        <a14:foregroundMark x1="44722" y1="52500" x2="44722" y2="52500"/>
                        <a14:foregroundMark x1="24444" y1="91667" x2="24444" y2="91667"/>
                        <a14:foregroundMark x1="3333" y1="49444" x2="3333" y2="49444"/>
                        <a14:foregroundMark x1="24167" y1="9444" x2="24167" y2="9444"/>
                      </a14:backgroundRemoval>
                    </a14:imgEffect>
                  </a14:imgLayer>
                </a14:imgProps>
              </a:ext>
            </a:extLst>
          </a:blip>
          <a:srcRect t="-1" r="50000" b="137"/>
          <a:stretch/>
        </p:blipFill>
        <p:spPr>
          <a:xfrm>
            <a:off x="296321" y="2811095"/>
            <a:ext cx="3397146" cy="3392487"/>
          </a:xfrm>
          <a:prstGeom prst="rect">
            <a:avLst/>
          </a:prstGeom>
        </p:spPr>
      </p:pic>
      <p:sp>
        <p:nvSpPr>
          <p:cNvPr id="25" name="TextBox 24">
            <a:extLst>
              <a:ext uri="{FF2B5EF4-FFF2-40B4-BE49-F238E27FC236}">
                <a16:creationId xmlns:a16="http://schemas.microsoft.com/office/drawing/2014/main" id="{C484BDE5-86EC-3105-E640-5FF6EE609658}"/>
              </a:ext>
            </a:extLst>
          </p:cNvPr>
          <p:cNvSpPr txBox="1"/>
          <p:nvPr/>
        </p:nvSpPr>
        <p:spPr>
          <a:xfrm>
            <a:off x="3809994" y="3546804"/>
            <a:ext cx="8229600" cy="1938992"/>
          </a:xfrm>
          <a:prstGeom prst="rect">
            <a:avLst/>
          </a:prstGeom>
          <a:noFill/>
        </p:spPr>
        <p:txBody>
          <a:bodyPr wrap="square" rtlCol="0">
            <a:spAutoFit/>
          </a:bodyPr>
          <a:lstStyle/>
          <a:p>
            <a:pPr algn="just"/>
            <a:r>
              <a:rPr lang="en-GB" sz="2000" dirty="0">
                <a:solidFill>
                  <a:schemeClr val="bg1"/>
                </a:solidFill>
              </a:rPr>
              <a:t>Your online identity is not just a name. It’s who you are and how you present yourself to others online. It includes the username or alias you use for your online accounts, as well as the social identity you establish and portray on online communities and websites.</a:t>
            </a:r>
          </a:p>
          <a:p>
            <a:pPr algn="just"/>
            <a:r>
              <a:rPr lang="en-GB" sz="2000" dirty="0">
                <a:solidFill>
                  <a:schemeClr val="bg1"/>
                </a:solidFill>
              </a:rPr>
              <a:t>You should take care to limit the amount of personal information you reveal through your online identity.</a:t>
            </a:r>
          </a:p>
        </p:txBody>
      </p:sp>
      <p:sp>
        <p:nvSpPr>
          <p:cNvPr id="6" name="TextBox 5">
            <a:extLst>
              <a:ext uri="{FF2B5EF4-FFF2-40B4-BE49-F238E27FC236}">
                <a16:creationId xmlns:a16="http://schemas.microsoft.com/office/drawing/2014/main" id="{54A11C49-0AEE-0294-AEA5-AD72ADB30DD9}"/>
              </a:ext>
            </a:extLst>
          </p:cNvPr>
          <p:cNvSpPr txBox="1"/>
          <p:nvPr/>
        </p:nvSpPr>
        <p:spPr>
          <a:xfrm>
            <a:off x="-10470772" y="3537843"/>
            <a:ext cx="8229600" cy="1938992"/>
          </a:xfrm>
          <a:prstGeom prst="rect">
            <a:avLst/>
          </a:prstGeom>
          <a:noFill/>
        </p:spPr>
        <p:txBody>
          <a:bodyPr wrap="square" rtlCol="0">
            <a:spAutoFit/>
          </a:bodyPr>
          <a:lstStyle/>
          <a:p>
            <a:pPr algn="just"/>
            <a:r>
              <a:rPr lang="en-GB" sz="2000" dirty="0">
                <a:solidFill>
                  <a:schemeClr val="bg1"/>
                </a:solidFill>
              </a:rPr>
              <a:t>Your offline identity is the real-life person that you present in daily basis at home, at school or at work. As a result, family and friends know details about your personal life, including your full name, your age and address.</a:t>
            </a:r>
          </a:p>
          <a:p>
            <a:pPr algn="just"/>
            <a:r>
              <a:rPr lang="en-GB" sz="2000" dirty="0">
                <a:solidFill>
                  <a:schemeClr val="bg1"/>
                </a:solidFill>
              </a:rPr>
              <a:t>It’s important to overlook the importance of securing your offline identity. Identity thieves can easily steal your data from right under your nose when you are not looking.</a:t>
            </a:r>
          </a:p>
        </p:txBody>
      </p:sp>
      <p:pic>
        <p:nvPicPr>
          <p:cNvPr id="7" name="Picture 6">
            <a:extLst>
              <a:ext uri="{FF2B5EF4-FFF2-40B4-BE49-F238E27FC236}">
                <a16:creationId xmlns:a16="http://schemas.microsoft.com/office/drawing/2014/main" id="{A4EAD5C8-6BB7-F48B-28C5-6C858D5A1B94}"/>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2222" l="53333" r="94722">
                        <a14:foregroundMark x1="74583" y1="10000" x2="74583" y2="10000"/>
                        <a14:foregroundMark x1="94722" y1="50000" x2="94722" y2="50000"/>
                        <a14:foregroundMark x1="53472" y1="50556" x2="53472" y2="50556"/>
                        <a14:foregroundMark x1="74583" y1="92222" x2="74583" y2="92222"/>
                      </a14:backgroundRemoval>
                    </a14:imgEffect>
                  </a14:imgLayer>
                </a14:imgProps>
              </a:ext>
            </a:extLst>
          </a:blip>
          <a:srcRect l="49931"/>
          <a:stretch/>
        </p:blipFill>
        <p:spPr>
          <a:xfrm>
            <a:off x="14801204" y="2820057"/>
            <a:ext cx="3397147" cy="3392467"/>
          </a:xfrm>
          <a:prstGeom prst="rect">
            <a:avLst/>
          </a:prstGeom>
        </p:spPr>
      </p:pic>
      <p:sp>
        <p:nvSpPr>
          <p:cNvPr id="8" name="TextBox 7">
            <a:extLst>
              <a:ext uri="{FF2B5EF4-FFF2-40B4-BE49-F238E27FC236}">
                <a16:creationId xmlns:a16="http://schemas.microsoft.com/office/drawing/2014/main" id="{75DB70FC-8DD1-1EB8-DAED-5D874B39C713}"/>
              </a:ext>
            </a:extLst>
          </p:cNvPr>
          <p:cNvSpPr txBox="1"/>
          <p:nvPr/>
        </p:nvSpPr>
        <p:spPr>
          <a:xfrm>
            <a:off x="1546582" y="7700614"/>
            <a:ext cx="9138592" cy="1015663"/>
          </a:xfrm>
          <a:prstGeom prst="rect">
            <a:avLst/>
          </a:prstGeom>
          <a:noFill/>
        </p:spPr>
        <p:txBody>
          <a:bodyPr wrap="square" rtlCol="0">
            <a:spAutoFit/>
          </a:bodyPr>
          <a:lstStyle/>
          <a:p>
            <a:pPr algn="just" rtl="0"/>
            <a:r>
              <a:rPr lang="en-GB" sz="2000" b="0" i="0" dirty="0">
                <a:solidFill>
                  <a:srgbClr val="FFFFFF"/>
                </a:solidFill>
                <a:effectLst/>
                <a:latin typeface="CiscoSansTT"/>
              </a:rPr>
              <a:t>Many people think that if they don’t have any social media or online accounts set up, then they don’t have an online identity. This is not the case. If you use the web, you have an online identity.</a:t>
            </a:r>
          </a:p>
        </p:txBody>
      </p:sp>
    </p:spTree>
    <p:extLst>
      <p:ext uri="{BB962C8B-B14F-4D97-AF65-F5344CB8AC3E}">
        <p14:creationId xmlns:p14="http://schemas.microsoft.com/office/powerpoint/2010/main" val="408165751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775C17-22F2-2B9E-69A0-40D51BA3D39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8B47F67-46FD-0A99-AB4C-AD83760B8DD0}"/>
              </a:ext>
            </a:extLst>
          </p:cNvPr>
          <p:cNvSpPr txBox="1"/>
          <p:nvPr/>
        </p:nvSpPr>
        <p:spPr>
          <a:xfrm>
            <a:off x="310208" y="430636"/>
            <a:ext cx="3147015" cy="338554"/>
          </a:xfrm>
          <a:prstGeom prst="rect">
            <a:avLst/>
          </a:prstGeom>
          <a:noFill/>
        </p:spPr>
        <p:txBody>
          <a:bodyPr wrap="none" rtlCol="0">
            <a:spAutoFit/>
          </a:bodyPr>
          <a:lstStyle/>
          <a:p>
            <a:r>
              <a:rPr lang="en-GB" sz="1600" dirty="0">
                <a:solidFill>
                  <a:schemeClr val="bg1"/>
                </a:solidFill>
                <a:latin typeface="Andale Mono" panose="020B0509000000000004" pitchFamily="49" charset="0"/>
              </a:rPr>
              <a:t>Personal Data Protection</a:t>
            </a:r>
          </a:p>
        </p:txBody>
      </p:sp>
      <p:cxnSp>
        <p:nvCxnSpPr>
          <p:cNvPr id="4" name="Straight Connector 3">
            <a:extLst>
              <a:ext uri="{FF2B5EF4-FFF2-40B4-BE49-F238E27FC236}">
                <a16:creationId xmlns:a16="http://schemas.microsoft.com/office/drawing/2014/main" id="{0B759A69-10A6-D93A-CA69-EF5A9E9656C9}"/>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EC5694C7-A89C-D102-C345-A35989192090}"/>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Graphic 18" descr="Tick with solid fill">
            <a:extLst>
              <a:ext uri="{FF2B5EF4-FFF2-40B4-BE49-F238E27FC236}">
                <a16:creationId xmlns:a16="http://schemas.microsoft.com/office/drawing/2014/main" id="{594FC104-4C0D-4AA4-76B3-3871C0B01906}"/>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en-GB" dirty="0"/>
          </a:p>
        </p:txBody>
      </p:sp>
      <p:sp>
        <p:nvSpPr>
          <p:cNvPr id="3" name="TextBox 2">
            <a:extLst>
              <a:ext uri="{FF2B5EF4-FFF2-40B4-BE49-F238E27FC236}">
                <a16:creationId xmlns:a16="http://schemas.microsoft.com/office/drawing/2014/main" id="{60849261-CFBF-0F78-40E7-92158782B21E}"/>
              </a:ext>
            </a:extLst>
          </p:cNvPr>
          <p:cNvSpPr txBox="1"/>
          <p:nvPr/>
        </p:nvSpPr>
        <p:spPr>
          <a:xfrm>
            <a:off x="1546582" y="3038972"/>
            <a:ext cx="9138592" cy="1015663"/>
          </a:xfrm>
          <a:prstGeom prst="rect">
            <a:avLst/>
          </a:prstGeom>
          <a:noFill/>
        </p:spPr>
        <p:txBody>
          <a:bodyPr wrap="square" rtlCol="0">
            <a:spAutoFit/>
          </a:bodyPr>
          <a:lstStyle/>
          <a:p>
            <a:pPr algn="just" rtl="0"/>
            <a:r>
              <a:rPr lang="en-GB" sz="2000" b="0" i="0" dirty="0">
                <a:solidFill>
                  <a:srgbClr val="FFFFFF"/>
                </a:solidFill>
                <a:effectLst/>
                <a:latin typeface="CiscoSansTT"/>
              </a:rPr>
              <a:t>Many people think that if they don’t have any social media or online accounts set up, then they don’t have an online identity. This is not the case. If you use the web, you have an online identity.</a:t>
            </a:r>
          </a:p>
        </p:txBody>
      </p:sp>
      <p:sp>
        <p:nvSpPr>
          <p:cNvPr id="25" name="TextBox 24">
            <a:extLst>
              <a:ext uri="{FF2B5EF4-FFF2-40B4-BE49-F238E27FC236}">
                <a16:creationId xmlns:a16="http://schemas.microsoft.com/office/drawing/2014/main" id="{5FFB5AAC-B49F-B0AF-17B1-F843EB4D7DB8}"/>
              </a:ext>
            </a:extLst>
          </p:cNvPr>
          <p:cNvSpPr txBox="1"/>
          <p:nvPr/>
        </p:nvSpPr>
        <p:spPr>
          <a:xfrm>
            <a:off x="-10999690" y="3546804"/>
            <a:ext cx="8229600" cy="1938992"/>
          </a:xfrm>
          <a:prstGeom prst="rect">
            <a:avLst/>
          </a:prstGeom>
          <a:noFill/>
        </p:spPr>
        <p:txBody>
          <a:bodyPr wrap="square" rtlCol="0">
            <a:spAutoFit/>
          </a:bodyPr>
          <a:lstStyle/>
          <a:p>
            <a:pPr algn="just"/>
            <a:r>
              <a:rPr lang="en-GB" sz="2000" dirty="0">
                <a:solidFill>
                  <a:schemeClr val="bg1"/>
                </a:solidFill>
              </a:rPr>
              <a:t>Your online identity is not just a name. It’s who you are and how you present yourself to others online. It includes the username or alias you use for your online accounts, as well as the social identity you establish and portray on online communities and websites.</a:t>
            </a:r>
          </a:p>
          <a:p>
            <a:pPr algn="just"/>
            <a:r>
              <a:rPr lang="en-GB" sz="2000" dirty="0">
                <a:solidFill>
                  <a:schemeClr val="bg1"/>
                </a:solidFill>
              </a:rPr>
              <a:t>You should take care to limit the amount of personal information you reveal through your online identity.</a:t>
            </a:r>
          </a:p>
        </p:txBody>
      </p:sp>
      <p:sp>
        <p:nvSpPr>
          <p:cNvPr id="5" name="TextBox 4">
            <a:extLst>
              <a:ext uri="{FF2B5EF4-FFF2-40B4-BE49-F238E27FC236}">
                <a16:creationId xmlns:a16="http://schemas.microsoft.com/office/drawing/2014/main" id="{E43BE883-575C-148E-802B-282FFD6D56CC}"/>
              </a:ext>
            </a:extLst>
          </p:cNvPr>
          <p:cNvSpPr txBox="1"/>
          <p:nvPr/>
        </p:nvSpPr>
        <p:spPr>
          <a:xfrm>
            <a:off x="-9880658" y="-1455189"/>
            <a:ext cx="9138592" cy="1015663"/>
          </a:xfrm>
          <a:prstGeom prst="rect">
            <a:avLst/>
          </a:prstGeom>
          <a:noFill/>
        </p:spPr>
        <p:txBody>
          <a:bodyPr wrap="square" rtlCol="0">
            <a:spAutoFit/>
          </a:bodyPr>
          <a:lstStyle/>
          <a:p>
            <a:pPr algn="just" rtl="0"/>
            <a:r>
              <a:rPr lang="en-GB" sz="2000" b="0" i="0" dirty="0">
                <a:solidFill>
                  <a:srgbClr val="FFFFFF"/>
                </a:solidFill>
                <a:effectLst/>
                <a:latin typeface="CiscoSansTT"/>
              </a:rPr>
              <a:t>Personal data is any information that can be used to identify you, and it can exist both</a:t>
            </a:r>
            <a:r>
              <a:rPr lang="en-GB" sz="2000" b="1" i="0" dirty="0">
                <a:solidFill>
                  <a:srgbClr val="FFFFFF"/>
                </a:solidFill>
                <a:effectLst/>
                <a:latin typeface="CiscoSansTT"/>
              </a:rPr>
              <a:t> offline</a:t>
            </a:r>
            <a:r>
              <a:rPr lang="en-GB" sz="2000" b="0" i="0" dirty="0">
                <a:solidFill>
                  <a:srgbClr val="FFFFFF"/>
                </a:solidFill>
                <a:effectLst/>
                <a:latin typeface="CiscoSansTT"/>
              </a:rPr>
              <a:t> and</a:t>
            </a:r>
            <a:r>
              <a:rPr lang="en-GB" sz="2000" b="1" i="0" dirty="0">
                <a:solidFill>
                  <a:srgbClr val="FFFFFF"/>
                </a:solidFill>
                <a:effectLst/>
                <a:latin typeface="CiscoSansTT"/>
              </a:rPr>
              <a:t> online</a:t>
            </a:r>
            <a:r>
              <a:rPr lang="en-GB" sz="2000" b="0" i="0" dirty="0">
                <a:solidFill>
                  <a:srgbClr val="FFFFFF"/>
                </a:solidFill>
                <a:effectLst/>
                <a:latin typeface="CiscoSansTT"/>
              </a:rPr>
              <a:t>.</a:t>
            </a:r>
          </a:p>
          <a:p>
            <a:pPr algn="just" rtl="0"/>
            <a:r>
              <a:rPr lang="en-GB" sz="2000" b="1" i="0" dirty="0">
                <a:solidFill>
                  <a:srgbClr val="FFFFFF"/>
                </a:solidFill>
                <a:effectLst/>
                <a:latin typeface="CiscoSansTT"/>
              </a:rPr>
              <a:t>What is the difference between your offline and online identity.</a:t>
            </a:r>
            <a:endParaRPr lang="en-GB" sz="2000" b="0" i="0" dirty="0">
              <a:solidFill>
                <a:srgbClr val="FFFFFF"/>
              </a:solidFill>
              <a:effectLst/>
              <a:latin typeface="CiscoSansTT"/>
            </a:endParaRPr>
          </a:p>
        </p:txBody>
      </p:sp>
      <p:sp>
        <p:nvSpPr>
          <p:cNvPr id="9" name="TextBox 8">
            <a:extLst>
              <a:ext uri="{FF2B5EF4-FFF2-40B4-BE49-F238E27FC236}">
                <a16:creationId xmlns:a16="http://schemas.microsoft.com/office/drawing/2014/main" id="{12528F46-017A-44F2-584C-92202974C914}"/>
              </a:ext>
            </a:extLst>
          </p:cNvPr>
          <p:cNvSpPr txBox="1"/>
          <p:nvPr/>
        </p:nvSpPr>
        <p:spPr>
          <a:xfrm>
            <a:off x="2330823" y="-3236546"/>
            <a:ext cx="7530352" cy="707886"/>
          </a:xfrm>
          <a:prstGeom prst="rect">
            <a:avLst/>
          </a:prstGeom>
          <a:noFill/>
        </p:spPr>
        <p:txBody>
          <a:bodyPr wrap="square" rtlCol="0">
            <a:spAutoFit/>
          </a:bodyPr>
          <a:lstStyle/>
          <a:p>
            <a:pPr algn="just" rtl="0"/>
            <a:r>
              <a:rPr lang="en-GB" sz="2000" b="0" i="0" dirty="0">
                <a:solidFill>
                  <a:srgbClr val="FFFFFF"/>
                </a:solidFill>
                <a:effectLst/>
              </a:rPr>
              <a:t>It’s your first day on the job, and it’s time to choose a username for your online identity. Which of the following options would you choose?</a:t>
            </a:r>
          </a:p>
        </p:txBody>
      </p:sp>
      <p:sp>
        <p:nvSpPr>
          <p:cNvPr id="10" name="TextBox 9">
            <a:extLst>
              <a:ext uri="{FF2B5EF4-FFF2-40B4-BE49-F238E27FC236}">
                <a16:creationId xmlns:a16="http://schemas.microsoft.com/office/drawing/2014/main" id="{5760AC11-11BC-F7D1-94DA-D23ECD17BB9E}"/>
              </a:ext>
            </a:extLst>
          </p:cNvPr>
          <p:cNvSpPr txBox="1"/>
          <p:nvPr/>
        </p:nvSpPr>
        <p:spPr>
          <a:xfrm>
            <a:off x="4392706" y="8724759"/>
            <a:ext cx="2537105" cy="2805063"/>
          </a:xfrm>
          <a:prstGeom prst="rect">
            <a:avLst/>
          </a:prstGeom>
          <a:noFill/>
        </p:spPr>
        <p:txBody>
          <a:bodyPr wrap="none" rtlCol="0">
            <a:spAutoFit/>
          </a:bodyPr>
          <a:lstStyle/>
          <a:p>
            <a:pPr marL="457200" indent="-457200" algn="l">
              <a:lnSpc>
                <a:spcPct val="150000"/>
              </a:lnSpc>
              <a:buFont typeface="+mj-lt"/>
              <a:buAutoNum type="alphaUcPeriod"/>
            </a:pPr>
            <a:r>
              <a:rPr lang="en-GB" sz="2400" b="1" i="0" dirty="0" err="1">
                <a:solidFill>
                  <a:srgbClr val="FFFFFF"/>
                </a:solidFill>
                <a:effectLst/>
                <a:latin typeface="CiscoSansTT"/>
              </a:rPr>
              <a:t>Mouaad.Mohy</a:t>
            </a:r>
            <a:endParaRPr lang="en-GB" sz="2400" b="1" i="0" dirty="0">
              <a:solidFill>
                <a:srgbClr val="FFFFFF"/>
              </a:solidFill>
              <a:effectLst/>
              <a:latin typeface="CiscoSansTT"/>
            </a:endParaRPr>
          </a:p>
          <a:p>
            <a:pPr marL="457200" indent="-457200" algn="l">
              <a:lnSpc>
                <a:spcPct val="150000"/>
              </a:lnSpc>
              <a:buFont typeface="+mj-lt"/>
              <a:buAutoNum type="alphaUcPeriod"/>
            </a:pPr>
            <a:r>
              <a:rPr lang="en-GB" sz="2400" b="1" dirty="0">
                <a:solidFill>
                  <a:srgbClr val="FFFFFF"/>
                </a:solidFill>
                <a:latin typeface="CiscoSansTT"/>
              </a:rPr>
              <a:t>M</a:t>
            </a:r>
            <a:r>
              <a:rPr lang="en-GB" sz="2400" b="1" i="0" dirty="0">
                <a:solidFill>
                  <a:srgbClr val="FFFFFF"/>
                </a:solidFill>
                <a:effectLst/>
                <a:latin typeface="CiscoSansTT"/>
              </a:rPr>
              <a:t>.Moh12</a:t>
            </a:r>
          </a:p>
          <a:p>
            <a:pPr marL="457200" indent="-457200" algn="l">
              <a:lnSpc>
                <a:spcPct val="150000"/>
              </a:lnSpc>
              <a:buFont typeface="+mj-lt"/>
              <a:buAutoNum type="alphaUcPeriod"/>
            </a:pPr>
            <a:r>
              <a:rPr lang="en-GB" sz="2400" b="1" dirty="0" err="1">
                <a:solidFill>
                  <a:srgbClr val="FFFFFF"/>
                </a:solidFill>
                <a:latin typeface="CiscoSansTT"/>
              </a:rPr>
              <a:t>MMohy</a:t>
            </a:r>
            <a:r>
              <a:rPr lang="en-GB" sz="2400" b="1" i="0" dirty="0" err="1">
                <a:solidFill>
                  <a:srgbClr val="FFFFFF"/>
                </a:solidFill>
                <a:effectLst/>
                <a:latin typeface="CiscoSansTT"/>
              </a:rPr>
              <a:t>.IT</a:t>
            </a:r>
            <a:endParaRPr lang="en-GB" sz="2400" b="1" i="0" dirty="0">
              <a:solidFill>
                <a:srgbClr val="FFFFFF"/>
              </a:solidFill>
              <a:effectLst/>
              <a:latin typeface="CiscoSansTT"/>
            </a:endParaRPr>
          </a:p>
          <a:p>
            <a:pPr marL="457200" indent="-457200" algn="l">
              <a:lnSpc>
                <a:spcPct val="150000"/>
              </a:lnSpc>
              <a:buFont typeface="+mj-lt"/>
              <a:buAutoNum type="alphaUcPeriod"/>
            </a:pPr>
            <a:r>
              <a:rPr lang="en-GB" sz="2400" b="1" dirty="0" err="1">
                <a:solidFill>
                  <a:srgbClr val="FFFFFF"/>
                </a:solidFill>
                <a:latin typeface="CiscoSansTT"/>
              </a:rPr>
              <a:t>MMoh</a:t>
            </a:r>
            <a:endParaRPr lang="en-GB" sz="2400" b="1" i="0" dirty="0">
              <a:solidFill>
                <a:srgbClr val="FFFFFF"/>
              </a:solidFill>
              <a:effectLst/>
              <a:latin typeface="CiscoSansTT"/>
            </a:endParaRPr>
          </a:p>
          <a:p>
            <a:pPr marL="457200" indent="-457200" algn="l">
              <a:lnSpc>
                <a:spcPct val="150000"/>
              </a:lnSpc>
              <a:buFont typeface="+mj-lt"/>
              <a:buAutoNum type="alphaUcPeriod"/>
            </a:pPr>
            <a:r>
              <a:rPr lang="en-GB" sz="2400" b="1" i="0" dirty="0">
                <a:solidFill>
                  <a:srgbClr val="FFFFFF"/>
                </a:solidFill>
                <a:effectLst/>
                <a:latin typeface="Material Icons"/>
              </a:rPr>
              <a:t>MMohy1990</a:t>
            </a:r>
            <a:endParaRPr lang="en-GB" sz="2400" b="1" i="0" dirty="0">
              <a:solidFill>
                <a:srgbClr val="FFFFFF"/>
              </a:solidFill>
              <a:effectLst/>
              <a:latin typeface="CiscoSansTT"/>
            </a:endParaRPr>
          </a:p>
        </p:txBody>
      </p:sp>
      <p:pic>
        <p:nvPicPr>
          <p:cNvPr id="11" name="Picture 10">
            <a:extLst>
              <a:ext uri="{FF2B5EF4-FFF2-40B4-BE49-F238E27FC236}">
                <a16:creationId xmlns:a16="http://schemas.microsoft.com/office/drawing/2014/main" id="{0CA43070-05E1-BD3E-A9C1-62AFD122BBCE}"/>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444" b="91667" l="3333" r="45000">
                        <a14:foregroundMark x1="25417" y1="10278" x2="25417" y2="10278"/>
                        <a14:foregroundMark x1="25139" y1="10000" x2="25139" y2="10000"/>
                        <a14:foregroundMark x1="44444" y1="51111" x2="44444" y2="51111"/>
                        <a14:foregroundMark x1="44444" y1="51111" x2="44444" y2="51111"/>
                        <a14:foregroundMark x1="44722" y1="46389" x2="44722" y2="46389"/>
                        <a14:foregroundMark x1="44722" y1="52500" x2="44722" y2="52500"/>
                        <a14:foregroundMark x1="24444" y1="91667" x2="24444" y2="91667"/>
                        <a14:foregroundMark x1="3333" y1="49444" x2="3333" y2="49444"/>
                        <a14:foregroundMark x1="24167" y1="9444" x2="24167" y2="9444"/>
                      </a14:backgroundRemoval>
                    </a14:imgEffect>
                  </a14:imgLayer>
                </a14:imgProps>
              </a:ext>
            </a:extLst>
          </a:blip>
          <a:srcRect t="-1" r="50000" b="137"/>
          <a:stretch/>
        </p:blipFill>
        <p:spPr>
          <a:xfrm>
            <a:off x="13140779" y="3429000"/>
            <a:ext cx="3397146" cy="3392487"/>
          </a:xfrm>
          <a:prstGeom prst="rect">
            <a:avLst/>
          </a:prstGeom>
        </p:spPr>
      </p:pic>
    </p:spTree>
    <p:extLst>
      <p:ext uri="{BB962C8B-B14F-4D97-AF65-F5344CB8AC3E}">
        <p14:creationId xmlns:p14="http://schemas.microsoft.com/office/powerpoint/2010/main" val="87494899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81ED7F8-37C3-56F8-ABA3-9C0FD4222EC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D425A10-BD15-86BF-12C9-9358A2C716C4}"/>
              </a:ext>
            </a:extLst>
          </p:cNvPr>
          <p:cNvSpPr txBox="1"/>
          <p:nvPr/>
        </p:nvSpPr>
        <p:spPr>
          <a:xfrm>
            <a:off x="652497" y="2497976"/>
            <a:ext cx="11168442" cy="1862048"/>
          </a:xfrm>
          <a:prstGeom prst="rect">
            <a:avLst/>
          </a:prstGeom>
          <a:noFill/>
        </p:spPr>
        <p:txBody>
          <a:bodyPr wrap="none" rtlCol="0">
            <a:spAutoFit/>
          </a:bodyPr>
          <a:lstStyle/>
          <a:p>
            <a:r>
              <a:rPr lang="fr-FR" sz="11500" b="1" dirty="0">
                <a:solidFill>
                  <a:schemeClr val="bg1"/>
                </a:solidFill>
                <a:latin typeface="Andale Mono" panose="020B0509000000000004" pitchFamily="49" charset="0"/>
              </a:rPr>
              <a:t>Utilisateurs</a:t>
            </a:r>
          </a:p>
        </p:txBody>
      </p:sp>
      <p:cxnSp>
        <p:nvCxnSpPr>
          <p:cNvPr id="3" name="Straight Connector 2">
            <a:extLst>
              <a:ext uri="{FF2B5EF4-FFF2-40B4-BE49-F238E27FC236}">
                <a16:creationId xmlns:a16="http://schemas.microsoft.com/office/drawing/2014/main" id="{0037542C-E9DA-CBB6-82E7-E70E23F1C164}"/>
              </a:ext>
            </a:extLst>
          </p:cNvPr>
          <p:cNvCxnSpPr>
            <a:cxnSpLocks/>
          </p:cNvCxnSpPr>
          <p:nvPr/>
        </p:nvCxnSpPr>
        <p:spPr>
          <a:xfrm>
            <a:off x="410818" y="7606759"/>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4" name="Oval 3">
            <a:extLst>
              <a:ext uri="{FF2B5EF4-FFF2-40B4-BE49-F238E27FC236}">
                <a16:creationId xmlns:a16="http://schemas.microsoft.com/office/drawing/2014/main" id="{59FF54BB-2BB4-FCC3-CA36-8F0A039087F3}"/>
              </a:ext>
            </a:extLst>
          </p:cNvPr>
          <p:cNvSpPr/>
          <p:nvPr/>
        </p:nvSpPr>
        <p:spPr>
          <a:xfrm>
            <a:off x="5829868" y="7353457"/>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5" name="Graphic 4" descr="Social network with solid fill">
            <a:extLst>
              <a:ext uri="{FF2B5EF4-FFF2-40B4-BE49-F238E27FC236}">
                <a16:creationId xmlns:a16="http://schemas.microsoft.com/office/drawing/2014/main" id="{EC82D582-0456-8B29-2FE0-168281B5380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879914" y="7376857"/>
            <a:ext cx="432172" cy="432172"/>
          </a:xfrm>
          <a:prstGeom prst="rect">
            <a:avLst/>
          </a:prstGeom>
        </p:spPr>
      </p:pic>
      <p:sp>
        <p:nvSpPr>
          <p:cNvPr id="6" name="TextBox 5">
            <a:extLst>
              <a:ext uri="{FF2B5EF4-FFF2-40B4-BE49-F238E27FC236}">
                <a16:creationId xmlns:a16="http://schemas.microsoft.com/office/drawing/2014/main" id="{5620BB59-7E3A-A19F-224F-3F4F63DFEF9E}"/>
              </a:ext>
            </a:extLst>
          </p:cNvPr>
          <p:cNvSpPr txBox="1"/>
          <p:nvPr/>
        </p:nvSpPr>
        <p:spPr>
          <a:xfrm>
            <a:off x="1640935" y="8274236"/>
            <a:ext cx="8949886" cy="369332"/>
          </a:xfrm>
          <a:prstGeom prst="rect">
            <a:avLst/>
          </a:prstGeom>
          <a:noFill/>
        </p:spPr>
        <p:txBody>
          <a:bodyPr wrap="none" rtlCol="0">
            <a:spAutoFit/>
          </a:bodyPr>
          <a:lstStyle/>
          <a:p>
            <a:pPr algn="just"/>
            <a:r>
              <a:rPr lang="fr-FR" dirty="0">
                <a:solidFill>
                  <a:schemeClr val="bg1"/>
                </a:solidFill>
                <a:effectLst/>
                <a:latin typeface="Times New Roman" panose="02020603050405020304" pitchFamily="18" charset="0"/>
              </a:rPr>
              <a:t>L'administration des réseaux informatiques peut se décomposer en trois types d'administration :</a:t>
            </a:r>
          </a:p>
        </p:txBody>
      </p:sp>
    </p:spTree>
    <p:extLst>
      <p:ext uri="{BB962C8B-B14F-4D97-AF65-F5344CB8AC3E}">
        <p14:creationId xmlns:p14="http://schemas.microsoft.com/office/powerpoint/2010/main" val="3161686743"/>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1ED1E8-FFA8-E148-1783-6228FDC8846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335D053-70A6-0E20-6CCD-69B8B08AE93C}"/>
              </a:ext>
            </a:extLst>
          </p:cNvPr>
          <p:cNvSpPr txBox="1"/>
          <p:nvPr/>
        </p:nvSpPr>
        <p:spPr>
          <a:xfrm>
            <a:off x="310208" y="430636"/>
            <a:ext cx="3147015" cy="338554"/>
          </a:xfrm>
          <a:prstGeom prst="rect">
            <a:avLst/>
          </a:prstGeom>
          <a:noFill/>
        </p:spPr>
        <p:txBody>
          <a:bodyPr wrap="none" rtlCol="0">
            <a:spAutoFit/>
          </a:bodyPr>
          <a:lstStyle/>
          <a:p>
            <a:r>
              <a:rPr lang="en-GB" sz="1600" dirty="0">
                <a:solidFill>
                  <a:schemeClr val="bg1"/>
                </a:solidFill>
                <a:latin typeface="Andale Mono" panose="020B0509000000000004" pitchFamily="49" charset="0"/>
              </a:rPr>
              <a:t>Personal Data Protection</a:t>
            </a:r>
          </a:p>
        </p:txBody>
      </p:sp>
      <p:cxnSp>
        <p:nvCxnSpPr>
          <p:cNvPr id="4" name="Straight Connector 3">
            <a:extLst>
              <a:ext uri="{FF2B5EF4-FFF2-40B4-BE49-F238E27FC236}">
                <a16:creationId xmlns:a16="http://schemas.microsoft.com/office/drawing/2014/main" id="{0699F180-7F89-C879-817D-DAB8D0C806C6}"/>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D7B19800-1076-4148-4511-A4AE93E28EF8}"/>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Graphic 18" descr="Tick with solid fill">
            <a:extLst>
              <a:ext uri="{FF2B5EF4-FFF2-40B4-BE49-F238E27FC236}">
                <a16:creationId xmlns:a16="http://schemas.microsoft.com/office/drawing/2014/main" id="{93AA4F24-324A-1275-61AB-5769685B827D}"/>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en-GB" dirty="0"/>
          </a:p>
        </p:txBody>
      </p:sp>
      <p:sp>
        <p:nvSpPr>
          <p:cNvPr id="3" name="TextBox 2">
            <a:extLst>
              <a:ext uri="{FF2B5EF4-FFF2-40B4-BE49-F238E27FC236}">
                <a16:creationId xmlns:a16="http://schemas.microsoft.com/office/drawing/2014/main" id="{10F6192A-DF05-A9AA-843F-E9FB24B24112}"/>
              </a:ext>
            </a:extLst>
          </p:cNvPr>
          <p:cNvSpPr txBox="1"/>
          <p:nvPr/>
        </p:nvSpPr>
        <p:spPr>
          <a:xfrm>
            <a:off x="1546582" y="-1550954"/>
            <a:ext cx="9138592" cy="1015663"/>
          </a:xfrm>
          <a:prstGeom prst="rect">
            <a:avLst/>
          </a:prstGeom>
          <a:noFill/>
        </p:spPr>
        <p:txBody>
          <a:bodyPr wrap="square" rtlCol="0">
            <a:spAutoFit/>
          </a:bodyPr>
          <a:lstStyle/>
          <a:p>
            <a:pPr algn="just" rtl="0"/>
            <a:r>
              <a:rPr lang="en-GB" sz="2000" b="0" i="0" dirty="0">
                <a:solidFill>
                  <a:srgbClr val="FFFFFF"/>
                </a:solidFill>
                <a:effectLst/>
                <a:latin typeface="CiscoSansTT"/>
              </a:rPr>
              <a:t>Many people think that if they don’t have any social media or online accounts set up, then they don’t have an online identity. This is not the case. If you use the web, you have an online identity.</a:t>
            </a:r>
          </a:p>
        </p:txBody>
      </p:sp>
      <p:sp>
        <p:nvSpPr>
          <p:cNvPr id="5" name="TextBox 4">
            <a:extLst>
              <a:ext uri="{FF2B5EF4-FFF2-40B4-BE49-F238E27FC236}">
                <a16:creationId xmlns:a16="http://schemas.microsoft.com/office/drawing/2014/main" id="{FEB6EC9B-D02D-9146-788A-7194DAC0B7E2}"/>
              </a:ext>
            </a:extLst>
          </p:cNvPr>
          <p:cNvSpPr txBox="1"/>
          <p:nvPr/>
        </p:nvSpPr>
        <p:spPr>
          <a:xfrm>
            <a:off x="2330823" y="1381174"/>
            <a:ext cx="7530352" cy="707886"/>
          </a:xfrm>
          <a:prstGeom prst="rect">
            <a:avLst/>
          </a:prstGeom>
          <a:noFill/>
        </p:spPr>
        <p:txBody>
          <a:bodyPr wrap="square" rtlCol="0">
            <a:spAutoFit/>
          </a:bodyPr>
          <a:lstStyle/>
          <a:p>
            <a:pPr algn="just" rtl="0"/>
            <a:r>
              <a:rPr lang="en-GB" sz="2000" b="0" i="0" dirty="0">
                <a:solidFill>
                  <a:srgbClr val="FFFFFF"/>
                </a:solidFill>
                <a:effectLst/>
              </a:rPr>
              <a:t>It’s your first day on the job, and it’s time to choose a username for your online identity. Which of the following options would you choose?</a:t>
            </a:r>
          </a:p>
        </p:txBody>
      </p:sp>
      <p:sp>
        <p:nvSpPr>
          <p:cNvPr id="6" name="TextBox 5">
            <a:extLst>
              <a:ext uri="{FF2B5EF4-FFF2-40B4-BE49-F238E27FC236}">
                <a16:creationId xmlns:a16="http://schemas.microsoft.com/office/drawing/2014/main" id="{69EEF5F4-161B-FDE6-B6B4-B93080080079}"/>
              </a:ext>
            </a:extLst>
          </p:cNvPr>
          <p:cNvSpPr txBox="1"/>
          <p:nvPr/>
        </p:nvSpPr>
        <p:spPr>
          <a:xfrm>
            <a:off x="4392706" y="2918319"/>
            <a:ext cx="2537105" cy="2805063"/>
          </a:xfrm>
          <a:prstGeom prst="rect">
            <a:avLst/>
          </a:prstGeom>
          <a:noFill/>
        </p:spPr>
        <p:txBody>
          <a:bodyPr wrap="none" rtlCol="0">
            <a:spAutoFit/>
          </a:bodyPr>
          <a:lstStyle/>
          <a:p>
            <a:pPr marL="457200" indent="-457200" algn="l">
              <a:lnSpc>
                <a:spcPct val="150000"/>
              </a:lnSpc>
              <a:buFont typeface="+mj-lt"/>
              <a:buAutoNum type="alphaUcPeriod"/>
            </a:pPr>
            <a:r>
              <a:rPr lang="en-GB" sz="2400" b="1" i="0" dirty="0" err="1">
                <a:solidFill>
                  <a:srgbClr val="FFFFFF"/>
                </a:solidFill>
                <a:effectLst/>
                <a:latin typeface="CiscoSansTT"/>
              </a:rPr>
              <a:t>Mouaad.Mohy</a:t>
            </a:r>
            <a:endParaRPr lang="en-GB" sz="2400" b="1" i="0" dirty="0">
              <a:solidFill>
                <a:srgbClr val="FFFFFF"/>
              </a:solidFill>
              <a:effectLst/>
              <a:latin typeface="CiscoSansTT"/>
            </a:endParaRPr>
          </a:p>
          <a:p>
            <a:pPr marL="457200" indent="-457200" algn="l">
              <a:lnSpc>
                <a:spcPct val="150000"/>
              </a:lnSpc>
              <a:buFont typeface="+mj-lt"/>
              <a:buAutoNum type="alphaUcPeriod"/>
            </a:pPr>
            <a:r>
              <a:rPr lang="en-GB" sz="2400" b="1" dirty="0">
                <a:solidFill>
                  <a:srgbClr val="FFFFFF"/>
                </a:solidFill>
                <a:latin typeface="CiscoSansTT"/>
              </a:rPr>
              <a:t>M</a:t>
            </a:r>
            <a:r>
              <a:rPr lang="en-GB" sz="2400" b="1" i="0" dirty="0">
                <a:solidFill>
                  <a:srgbClr val="FFFFFF"/>
                </a:solidFill>
                <a:effectLst/>
                <a:latin typeface="CiscoSansTT"/>
              </a:rPr>
              <a:t>.Moh12</a:t>
            </a:r>
          </a:p>
          <a:p>
            <a:pPr marL="457200" indent="-457200" algn="l">
              <a:lnSpc>
                <a:spcPct val="150000"/>
              </a:lnSpc>
              <a:buFont typeface="+mj-lt"/>
              <a:buAutoNum type="alphaUcPeriod"/>
            </a:pPr>
            <a:r>
              <a:rPr lang="en-GB" sz="2400" b="1" dirty="0" err="1">
                <a:solidFill>
                  <a:srgbClr val="FFFFFF"/>
                </a:solidFill>
                <a:latin typeface="CiscoSansTT"/>
              </a:rPr>
              <a:t>MMohy</a:t>
            </a:r>
            <a:r>
              <a:rPr lang="en-GB" sz="2400" b="1" i="0" dirty="0" err="1">
                <a:solidFill>
                  <a:srgbClr val="FFFFFF"/>
                </a:solidFill>
                <a:effectLst/>
                <a:latin typeface="CiscoSansTT"/>
              </a:rPr>
              <a:t>.IT</a:t>
            </a:r>
            <a:endParaRPr lang="en-GB" sz="2400" b="1" i="0" dirty="0">
              <a:solidFill>
                <a:srgbClr val="FFFFFF"/>
              </a:solidFill>
              <a:effectLst/>
              <a:latin typeface="CiscoSansTT"/>
            </a:endParaRPr>
          </a:p>
          <a:p>
            <a:pPr marL="457200" indent="-457200" algn="l">
              <a:lnSpc>
                <a:spcPct val="150000"/>
              </a:lnSpc>
              <a:buFont typeface="+mj-lt"/>
              <a:buAutoNum type="alphaUcPeriod"/>
            </a:pPr>
            <a:r>
              <a:rPr lang="en-GB" sz="2400" b="1" dirty="0" err="1">
                <a:solidFill>
                  <a:srgbClr val="FFFFFF"/>
                </a:solidFill>
                <a:latin typeface="CiscoSansTT"/>
              </a:rPr>
              <a:t>MMoh</a:t>
            </a:r>
            <a:endParaRPr lang="en-GB" sz="2400" b="1" i="0" dirty="0">
              <a:solidFill>
                <a:srgbClr val="FFFFFF"/>
              </a:solidFill>
              <a:effectLst/>
              <a:latin typeface="CiscoSansTT"/>
            </a:endParaRPr>
          </a:p>
          <a:p>
            <a:pPr marL="457200" indent="-457200" algn="l">
              <a:lnSpc>
                <a:spcPct val="150000"/>
              </a:lnSpc>
              <a:buFont typeface="+mj-lt"/>
              <a:buAutoNum type="alphaUcPeriod"/>
            </a:pPr>
            <a:r>
              <a:rPr lang="en-GB" sz="2400" b="1" i="0" dirty="0">
                <a:solidFill>
                  <a:srgbClr val="FFFFFF"/>
                </a:solidFill>
                <a:effectLst/>
                <a:latin typeface="Material Icons"/>
              </a:rPr>
              <a:t>MMohy1990</a:t>
            </a:r>
            <a:endParaRPr lang="en-GB" sz="2400" b="1" i="0" dirty="0">
              <a:solidFill>
                <a:srgbClr val="FFFFFF"/>
              </a:solidFill>
              <a:effectLst/>
              <a:latin typeface="CiscoSansTT"/>
            </a:endParaRPr>
          </a:p>
        </p:txBody>
      </p:sp>
      <p:sp>
        <p:nvSpPr>
          <p:cNvPr id="7" name="TextBox 6">
            <a:extLst>
              <a:ext uri="{FF2B5EF4-FFF2-40B4-BE49-F238E27FC236}">
                <a16:creationId xmlns:a16="http://schemas.microsoft.com/office/drawing/2014/main" id="{92BB78BD-C4F0-C5BA-1E8D-991114DE862D}"/>
              </a:ext>
            </a:extLst>
          </p:cNvPr>
          <p:cNvSpPr txBox="1"/>
          <p:nvPr/>
        </p:nvSpPr>
        <p:spPr>
          <a:xfrm>
            <a:off x="-6159712" y="7308803"/>
            <a:ext cx="5785792" cy="2862322"/>
          </a:xfrm>
          <a:prstGeom prst="rect">
            <a:avLst/>
          </a:prstGeom>
          <a:noFill/>
        </p:spPr>
        <p:txBody>
          <a:bodyPr wrap="square" rtlCol="0">
            <a:spAutoFit/>
          </a:bodyPr>
          <a:lstStyle/>
          <a:p>
            <a:pPr algn="just" rtl="0"/>
            <a:r>
              <a:rPr lang="en-GB" sz="2000" b="0" i="0" dirty="0">
                <a:solidFill>
                  <a:srgbClr val="FFFFFF"/>
                </a:solidFill>
                <a:effectLst/>
              </a:rPr>
              <a:t>Personal data describes any information about you, including your name, social security number, driver license number, date and place of birth, your mother’s maiden name, and even pictures or messages that you exchange with family and friends.</a:t>
            </a:r>
          </a:p>
          <a:p>
            <a:pPr algn="just" rtl="0"/>
            <a:r>
              <a:rPr lang="en-GB" sz="2000" b="0" i="0" dirty="0">
                <a:solidFill>
                  <a:srgbClr val="FFFFFF"/>
                </a:solidFill>
                <a:effectLst/>
              </a:rPr>
              <a:t>Cybercriminals can use this sensitive information to identify and impersonate you, infringing on your privacy and potentially causing serious damage to your reputation.</a:t>
            </a:r>
          </a:p>
        </p:txBody>
      </p:sp>
    </p:spTree>
    <p:extLst>
      <p:ext uri="{BB962C8B-B14F-4D97-AF65-F5344CB8AC3E}">
        <p14:creationId xmlns:p14="http://schemas.microsoft.com/office/powerpoint/2010/main" val="230524765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2000" fill="hold"/>
                                        <p:tgtEl>
                                          <p:spTgt spid="6">
                                            <p:txEl>
                                              <p:pRg st="3" end="3"/>
                                            </p:txEl>
                                          </p:spTgt>
                                        </p:tgtEl>
                                        <p:attrNameLst>
                                          <p:attrName>style.color</p:attrName>
                                        </p:attrNameLst>
                                      </p:cBhvr>
                                      <p:to>
                                        <a:schemeClr val="accent2"/>
                                      </p:to>
                                    </p:animClr>
                                  </p:childTnLst>
                                </p:cTn>
                              </p:par>
                              <p:par>
                                <p:cTn id="7" presetID="3" presetClass="emph" presetSubtype="2" fill="hold" nodeType="withEffect">
                                  <p:stCondLst>
                                    <p:cond delay="0"/>
                                  </p:stCondLst>
                                  <p:childTnLst>
                                    <p:animClr clrSpc="rgb" dir="cw">
                                      <p:cBhvr override="childStyle">
                                        <p:cTn id="8" dur="2000" fill="hold"/>
                                        <p:tgtEl>
                                          <p:spTgt spid="6">
                                            <p:txEl>
                                              <p:pRg st="1" end="1"/>
                                            </p:txEl>
                                          </p:spTgt>
                                        </p:tgtEl>
                                        <p:attrNameLst>
                                          <p:attrName>style.color</p:attrName>
                                        </p:attrNameLst>
                                      </p:cBhvr>
                                      <p:to>
                                        <a:schemeClr val="accent2"/>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1587E7-A4E8-AC50-FE69-4178868FE618}"/>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DFDCCDC-409B-D63A-D473-008E504177A0}"/>
              </a:ext>
            </a:extLst>
          </p:cNvPr>
          <p:cNvSpPr txBox="1"/>
          <p:nvPr/>
        </p:nvSpPr>
        <p:spPr>
          <a:xfrm>
            <a:off x="1899978" y="2326526"/>
            <a:ext cx="8392041" cy="1862048"/>
          </a:xfrm>
          <a:prstGeom prst="rect">
            <a:avLst/>
          </a:prstGeom>
          <a:noFill/>
        </p:spPr>
        <p:txBody>
          <a:bodyPr wrap="none" rtlCol="0">
            <a:spAutoFit/>
          </a:bodyPr>
          <a:lstStyle/>
          <a:p>
            <a:r>
              <a:rPr lang="fr-FR" sz="11500" b="1" dirty="0" err="1">
                <a:solidFill>
                  <a:schemeClr val="bg1"/>
                </a:solidFill>
                <a:latin typeface="Andale Mono" panose="020B0509000000000004" pitchFamily="49" charset="0"/>
              </a:rPr>
              <a:t>Your</a:t>
            </a:r>
            <a:r>
              <a:rPr lang="fr-FR" sz="11500" b="1" dirty="0">
                <a:solidFill>
                  <a:schemeClr val="bg1"/>
                </a:solidFill>
                <a:latin typeface="Andale Mono" panose="020B0509000000000004" pitchFamily="49" charset="0"/>
              </a:rPr>
              <a:t> Data</a:t>
            </a:r>
          </a:p>
        </p:txBody>
      </p:sp>
      <p:cxnSp>
        <p:nvCxnSpPr>
          <p:cNvPr id="3" name="Straight Connector 2">
            <a:extLst>
              <a:ext uri="{FF2B5EF4-FFF2-40B4-BE49-F238E27FC236}">
                <a16:creationId xmlns:a16="http://schemas.microsoft.com/office/drawing/2014/main" id="{F38BCA9A-A192-C0FF-2BB6-A8E36FD4DB92}"/>
              </a:ext>
            </a:extLst>
          </p:cNvPr>
          <p:cNvCxnSpPr>
            <a:cxnSpLocks/>
          </p:cNvCxnSpPr>
          <p:nvPr/>
        </p:nvCxnSpPr>
        <p:spPr>
          <a:xfrm>
            <a:off x="410818" y="7606759"/>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4" name="Oval 3">
            <a:extLst>
              <a:ext uri="{FF2B5EF4-FFF2-40B4-BE49-F238E27FC236}">
                <a16:creationId xmlns:a16="http://schemas.microsoft.com/office/drawing/2014/main" id="{DA043108-F112-4718-7C8C-E645C07D7533}"/>
              </a:ext>
            </a:extLst>
          </p:cNvPr>
          <p:cNvSpPr/>
          <p:nvPr/>
        </p:nvSpPr>
        <p:spPr>
          <a:xfrm>
            <a:off x="5844000" y="73663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Graphic 18" descr="Tick with solid fill">
            <a:extLst>
              <a:ext uri="{FF2B5EF4-FFF2-40B4-BE49-F238E27FC236}">
                <a16:creationId xmlns:a16="http://schemas.microsoft.com/office/drawing/2014/main" id="{7565487C-6ACD-702C-2FB1-0C3D10DD7F2A}"/>
              </a:ext>
            </a:extLst>
          </p:cNvPr>
          <p:cNvSpPr/>
          <p:nvPr/>
        </p:nvSpPr>
        <p:spPr>
          <a:xfrm>
            <a:off x="5942325" y="75112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6" name="TextBox 5">
            <a:extLst>
              <a:ext uri="{FF2B5EF4-FFF2-40B4-BE49-F238E27FC236}">
                <a16:creationId xmlns:a16="http://schemas.microsoft.com/office/drawing/2014/main" id="{82688D1B-124B-B873-1966-96385BEC42FC}"/>
              </a:ext>
            </a:extLst>
          </p:cNvPr>
          <p:cNvSpPr txBox="1"/>
          <p:nvPr/>
        </p:nvSpPr>
        <p:spPr>
          <a:xfrm>
            <a:off x="58208" y="8268931"/>
            <a:ext cx="5785792" cy="2862322"/>
          </a:xfrm>
          <a:prstGeom prst="rect">
            <a:avLst/>
          </a:prstGeom>
          <a:noFill/>
        </p:spPr>
        <p:txBody>
          <a:bodyPr wrap="square" rtlCol="0">
            <a:spAutoFit/>
          </a:bodyPr>
          <a:lstStyle/>
          <a:p>
            <a:pPr algn="just" rtl="0"/>
            <a:r>
              <a:rPr lang="en-GB" sz="2000" b="0" i="0" dirty="0">
                <a:solidFill>
                  <a:srgbClr val="FFFFFF"/>
                </a:solidFill>
                <a:effectLst/>
              </a:rPr>
              <a:t>Personal data describes any information about you, including your name, social security number, driver license number, date and place of birth, your mother’s maiden name, and even pictures or messages that you exchange with family and friends.</a:t>
            </a:r>
          </a:p>
          <a:p>
            <a:pPr algn="just" rtl="0"/>
            <a:r>
              <a:rPr lang="en-GB" sz="2000" b="0" i="0" dirty="0">
                <a:solidFill>
                  <a:srgbClr val="FFFFFF"/>
                </a:solidFill>
                <a:effectLst/>
              </a:rPr>
              <a:t>Cybercriminals can use this sensitive information to identify and impersonate you, infringing on your privacy and potentially causing serious damage to your reputation.</a:t>
            </a:r>
          </a:p>
        </p:txBody>
      </p:sp>
    </p:spTree>
    <p:extLst>
      <p:ext uri="{BB962C8B-B14F-4D97-AF65-F5344CB8AC3E}">
        <p14:creationId xmlns:p14="http://schemas.microsoft.com/office/powerpoint/2010/main" val="2705384801"/>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DC9A19-325F-F937-3748-75AB2AD9192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779D36F-0853-41F8-396D-A54F468C8F41}"/>
              </a:ext>
            </a:extLst>
          </p:cNvPr>
          <p:cNvSpPr txBox="1"/>
          <p:nvPr/>
        </p:nvSpPr>
        <p:spPr>
          <a:xfrm>
            <a:off x="310208" y="430636"/>
            <a:ext cx="1295547" cy="338554"/>
          </a:xfrm>
          <a:prstGeom prst="rect">
            <a:avLst/>
          </a:prstGeom>
          <a:noFill/>
        </p:spPr>
        <p:txBody>
          <a:bodyPr wrap="none" rtlCol="0">
            <a:spAutoFit/>
          </a:bodyPr>
          <a:lstStyle/>
          <a:p>
            <a:r>
              <a:rPr lang="en-GB" sz="1600" dirty="0">
                <a:solidFill>
                  <a:schemeClr val="bg1"/>
                </a:solidFill>
                <a:latin typeface="Andale Mono" panose="020B0509000000000004" pitchFamily="49" charset="0"/>
              </a:rPr>
              <a:t>Your Data</a:t>
            </a:r>
            <a:endParaRPr lang="fr-FR" sz="1600" dirty="0">
              <a:solidFill>
                <a:schemeClr val="bg1"/>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1719E6EE-FADA-BD9B-E929-FC6A59310047}"/>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F77583DD-ECA8-007A-8FF3-96AC66053D6E}"/>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A6748697-49BE-7184-CCBE-4D559E76B846}"/>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15" name="TextBox 14">
            <a:extLst>
              <a:ext uri="{FF2B5EF4-FFF2-40B4-BE49-F238E27FC236}">
                <a16:creationId xmlns:a16="http://schemas.microsoft.com/office/drawing/2014/main" id="{0CE36917-0E66-0E35-4A5F-B2FFCF13C26F}"/>
              </a:ext>
            </a:extLst>
          </p:cNvPr>
          <p:cNvSpPr txBox="1"/>
          <p:nvPr/>
        </p:nvSpPr>
        <p:spPr>
          <a:xfrm>
            <a:off x="58208" y="2325323"/>
            <a:ext cx="5785792" cy="2862322"/>
          </a:xfrm>
          <a:prstGeom prst="rect">
            <a:avLst/>
          </a:prstGeom>
          <a:noFill/>
        </p:spPr>
        <p:txBody>
          <a:bodyPr wrap="square" rtlCol="0">
            <a:spAutoFit/>
          </a:bodyPr>
          <a:lstStyle/>
          <a:p>
            <a:pPr algn="just" rtl="0"/>
            <a:r>
              <a:rPr lang="en-GB" sz="2000" b="0" i="0" dirty="0">
                <a:solidFill>
                  <a:srgbClr val="FFFFFF"/>
                </a:solidFill>
                <a:effectLst/>
              </a:rPr>
              <a:t>Personal data describes any information about you, including your name, social security number, driver license number, date and place of birth, your mother’s maiden name, and even pictures or messages that you exchange with family and friends.</a:t>
            </a:r>
          </a:p>
          <a:p>
            <a:pPr algn="just" rtl="0"/>
            <a:r>
              <a:rPr lang="en-GB" sz="2000" b="0" i="0" dirty="0">
                <a:solidFill>
                  <a:srgbClr val="FFFFFF"/>
                </a:solidFill>
                <a:effectLst/>
              </a:rPr>
              <a:t>Cybercriminals can use this sensitive information to identify and impersonate you, infringing on your privacy and potentially causing serious damage to your reputation.</a:t>
            </a:r>
          </a:p>
        </p:txBody>
      </p:sp>
      <p:pic>
        <p:nvPicPr>
          <p:cNvPr id="16" name="Picture 15">
            <a:extLst>
              <a:ext uri="{FF2B5EF4-FFF2-40B4-BE49-F238E27FC236}">
                <a16:creationId xmlns:a16="http://schemas.microsoft.com/office/drawing/2014/main" id="{D60C9319-084F-B47C-9DB6-7B0976E53BED}"/>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5396" b="97302" l="2743" r="29143">
                        <a14:foregroundMark x1="2857" y1="46763" x2="2857" y2="46763"/>
                        <a14:foregroundMark x1="15543" y1="6115" x2="15543" y2="6115"/>
                        <a14:foregroundMark x1="27314" y1="44604" x2="27314" y2="44604"/>
                        <a14:foregroundMark x1="27771" y1="51799" x2="27771" y2="51799"/>
                        <a14:foregroundMark x1="15771" y1="5396" x2="15771" y2="5396"/>
                        <a14:foregroundMark x1="28229" y1="48201" x2="28229" y2="48201"/>
                        <a14:foregroundMark x1="16914" y1="85971" x2="16914" y2="85971"/>
                        <a14:foregroundMark x1="15771" y1="95324" x2="15771" y2="95324"/>
                        <a14:foregroundMark x1="17371" y1="80036" x2="17371" y2="80036"/>
                        <a14:foregroundMark x1="13657" y1="79317" x2="13657" y2="79317"/>
                        <a14:foregroundMark x1="16971" y1="77878" x2="16971" y2="77878"/>
                        <a14:foregroundMark x1="18857" y1="83993" x2="18857" y2="83993"/>
                        <a14:foregroundMark x1="19143" y1="86331" x2="19143" y2="86331"/>
                        <a14:foregroundMark x1="19029" y1="90108" x2="19029" y2="90108"/>
                        <a14:foregroundMark x1="18743" y1="92266" x2="18743" y2="92266"/>
                        <a14:foregroundMark x1="18343" y1="94065" x2="18343" y2="94065"/>
                        <a14:foregroundMark x1="18800" y1="83094" x2="18800" y2="83094"/>
                        <a14:foregroundMark x1="18571" y1="82014" x2="18571" y2="82014"/>
                        <a14:foregroundMark x1="17714" y1="79317" x2="17714" y2="79317"/>
                        <a14:foregroundMark x1="16914" y1="77698" x2="16914" y2="77698"/>
                        <a14:foregroundMark x1="16686" y1="77698" x2="16686" y2="77698"/>
                        <a14:foregroundMark x1="12629" y1="89029" x2="12629" y2="89029"/>
                        <a14:foregroundMark x1="12971" y1="91906" x2="12971" y2="91906"/>
                        <a14:foregroundMark x1="13600" y1="94065" x2="13600" y2="94065"/>
                        <a14:foregroundMark x1="14857" y1="96942" x2="14857" y2="96942"/>
                        <a14:foregroundMark x1="17771" y1="95683" x2="17771" y2="95683"/>
                        <a14:foregroundMark x1="16971" y1="96583" x2="16971" y2="96583"/>
                        <a14:foregroundMark x1="16057" y1="97482" x2="16057" y2="97482"/>
                        <a14:foregroundMark x1="13086" y1="93165" x2="13086" y2="93165"/>
                        <a14:foregroundMark x1="13029" y1="92266" x2="13029" y2="92266"/>
                        <a14:foregroundMark x1="12629" y1="90108" x2="12629" y2="90108"/>
                        <a14:foregroundMark x1="12629" y1="87050" x2="12629" y2="87050"/>
                        <a14:foregroundMark x1="12800" y1="85252" x2="12800" y2="85252"/>
                        <a14:foregroundMark x1="13143" y1="81655" x2="13143" y2="81655"/>
                        <a14:foregroundMark x1="14514" y1="78058" x2="14514" y2="78058"/>
                        <a14:foregroundMark x1="14971" y1="77698" x2="14971" y2="77698"/>
                        <a14:foregroundMark x1="16000" y1="76978" x2="16000" y2="76978"/>
                        <a14:foregroundMark x1="16914" y1="77698" x2="16914" y2="77698"/>
                        <a14:foregroundMark x1="17886" y1="79317" x2="17886" y2="79317"/>
                        <a14:foregroundMark x1="29143" y1="44604" x2="29143" y2="44604"/>
                        <a14:foregroundMark x1="18686" y1="82374" x2="18686" y2="82374"/>
                      </a14:backgroundRemoval>
                    </a14:imgEffect>
                  </a14:imgLayer>
                </a14:imgProps>
              </a:ext>
            </a:extLst>
          </a:blip>
          <a:srcRect l="1911" t="-1" r="70407" b="1756"/>
          <a:stretch/>
        </p:blipFill>
        <p:spPr>
          <a:xfrm>
            <a:off x="14362659" y="-1083443"/>
            <a:ext cx="2151530" cy="2426040"/>
          </a:xfrm>
          <a:prstGeom prst="rect">
            <a:avLst/>
          </a:prstGeom>
        </p:spPr>
      </p:pic>
      <p:sp>
        <p:nvSpPr>
          <p:cNvPr id="17" name="TextBox 16">
            <a:extLst>
              <a:ext uri="{FF2B5EF4-FFF2-40B4-BE49-F238E27FC236}">
                <a16:creationId xmlns:a16="http://schemas.microsoft.com/office/drawing/2014/main" id="{23331EF1-B7C9-926E-540E-8B110F0E9F79}"/>
              </a:ext>
            </a:extLst>
          </p:cNvPr>
          <p:cNvSpPr txBox="1"/>
          <p:nvPr/>
        </p:nvSpPr>
        <p:spPr>
          <a:xfrm>
            <a:off x="14140596" y="1720840"/>
            <a:ext cx="5846243" cy="4401205"/>
          </a:xfrm>
          <a:prstGeom prst="rect">
            <a:avLst/>
          </a:prstGeom>
          <a:noFill/>
        </p:spPr>
        <p:txBody>
          <a:bodyPr wrap="square" rtlCol="0">
            <a:spAutoFit/>
          </a:bodyPr>
          <a:lstStyle/>
          <a:p>
            <a:pPr algn="just"/>
            <a:r>
              <a:rPr lang="en-GB" sz="2000" b="1" i="1" dirty="0">
                <a:solidFill>
                  <a:srgbClr val="FFFFFF"/>
                </a:solidFill>
                <a:effectLst/>
              </a:rPr>
              <a:t>Medical records</a:t>
            </a:r>
          </a:p>
          <a:p>
            <a:pPr algn="just" rtl="0"/>
            <a:r>
              <a:rPr lang="en-GB" sz="2000" b="0" i="0" dirty="0">
                <a:solidFill>
                  <a:srgbClr val="FFFFFF"/>
                </a:solidFill>
                <a:effectLst/>
              </a:rPr>
              <a:t>Every time you visit the doctor, personal information regarding your physical and mental health and wellbeing is added to your electronic health records (EHRs). Since the majority of these records are saved online, you need to be aware of the medical information that you share.</a:t>
            </a:r>
          </a:p>
          <a:p>
            <a:pPr algn="just" rtl="0"/>
            <a:r>
              <a:rPr lang="en-GB" sz="2000" b="0" i="0" dirty="0">
                <a:solidFill>
                  <a:srgbClr val="FFFFFF"/>
                </a:solidFill>
                <a:effectLst/>
              </a:rPr>
              <a:t>And these records go beyond the bounds of the doctor’s office. For example, many fitness trackers collect large amounts of clinical data such as your heart rate, blood pressure and blood sugar levels, which is transferred, stored and displayed via the cloud. Therefore, you should consider this data to be part of your medical records.</a:t>
            </a:r>
          </a:p>
        </p:txBody>
      </p:sp>
      <p:sp>
        <p:nvSpPr>
          <p:cNvPr id="18" name="TextBox 17">
            <a:extLst>
              <a:ext uri="{FF2B5EF4-FFF2-40B4-BE49-F238E27FC236}">
                <a16:creationId xmlns:a16="http://schemas.microsoft.com/office/drawing/2014/main" id="{31F57D69-D70B-B08A-B399-B8B85549994F}"/>
              </a:ext>
            </a:extLst>
          </p:cNvPr>
          <p:cNvSpPr txBox="1"/>
          <p:nvPr/>
        </p:nvSpPr>
        <p:spPr>
          <a:xfrm>
            <a:off x="2330823" y="-3236546"/>
            <a:ext cx="7530352" cy="707886"/>
          </a:xfrm>
          <a:prstGeom prst="rect">
            <a:avLst/>
          </a:prstGeom>
          <a:noFill/>
        </p:spPr>
        <p:txBody>
          <a:bodyPr wrap="square" rtlCol="0">
            <a:spAutoFit/>
          </a:bodyPr>
          <a:lstStyle/>
          <a:p>
            <a:pPr algn="just" rtl="0"/>
            <a:r>
              <a:rPr lang="en-GB" sz="2000" b="0" i="0" dirty="0">
                <a:solidFill>
                  <a:srgbClr val="FFFFFF"/>
                </a:solidFill>
                <a:effectLst/>
              </a:rPr>
              <a:t>It’s your first day on the job, and it’s time to choose a username for your online identity. Which of the following options would you choose?</a:t>
            </a:r>
          </a:p>
        </p:txBody>
      </p:sp>
      <p:sp>
        <p:nvSpPr>
          <p:cNvPr id="19" name="TextBox 18">
            <a:extLst>
              <a:ext uri="{FF2B5EF4-FFF2-40B4-BE49-F238E27FC236}">
                <a16:creationId xmlns:a16="http://schemas.microsoft.com/office/drawing/2014/main" id="{BA8AF72E-17BD-EC6A-6493-F8D2A453960E}"/>
              </a:ext>
            </a:extLst>
          </p:cNvPr>
          <p:cNvSpPr txBox="1"/>
          <p:nvPr/>
        </p:nvSpPr>
        <p:spPr>
          <a:xfrm>
            <a:off x="4392706" y="8724759"/>
            <a:ext cx="2537105" cy="2805063"/>
          </a:xfrm>
          <a:prstGeom prst="rect">
            <a:avLst/>
          </a:prstGeom>
          <a:noFill/>
        </p:spPr>
        <p:txBody>
          <a:bodyPr wrap="none" rtlCol="0">
            <a:spAutoFit/>
          </a:bodyPr>
          <a:lstStyle/>
          <a:p>
            <a:pPr marL="457200" indent="-457200" algn="l">
              <a:lnSpc>
                <a:spcPct val="150000"/>
              </a:lnSpc>
              <a:buFont typeface="+mj-lt"/>
              <a:buAutoNum type="alphaUcPeriod"/>
            </a:pPr>
            <a:r>
              <a:rPr lang="en-GB" sz="2400" b="1" i="0" dirty="0" err="1">
                <a:solidFill>
                  <a:srgbClr val="FFFFFF"/>
                </a:solidFill>
                <a:effectLst/>
                <a:latin typeface="CiscoSansTT"/>
              </a:rPr>
              <a:t>Mouaad.Mohy</a:t>
            </a:r>
            <a:endParaRPr lang="en-GB" sz="2400" b="1" i="0" dirty="0">
              <a:solidFill>
                <a:srgbClr val="FFFFFF"/>
              </a:solidFill>
              <a:effectLst/>
              <a:latin typeface="CiscoSansTT"/>
            </a:endParaRPr>
          </a:p>
          <a:p>
            <a:pPr marL="457200" indent="-457200" algn="l">
              <a:lnSpc>
                <a:spcPct val="150000"/>
              </a:lnSpc>
              <a:buFont typeface="+mj-lt"/>
              <a:buAutoNum type="alphaUcPeriod"/>
            </a:pPr>
            <a:r>
              <a:rPr lang="en-GB" sz="2400" b="1" dirty="0">
                <a:solidFill>
                  <a:srgbClr val="FFFFFF"/>
                </a:solidFill>
                <a:latin typeface="CiscoSansTT"/>
              </a:rPr>
              <a:t>M</a:t>
            </a:r>
            <a:r>
              <a:rPr lang="en-GB" sz="2400" b="1" i="0" dirty="0">
                <a:solidFill>
                  <a:srgbClr val="FFFFFF"/>
                </a:solidFill>
                <a:effectLst/>
                <a:latin typeface="CiscoSansTT"/>
              </a:rPr>
              <a:t>.Moh12</a:t>
            </a:r>
          </a:p>
          <a:p>
            <a:pPr marL="457200" indent="-457200" algn="l">
              <a:lnSpc>
                <a:spcPct val="150000"/>
              </a:lnSpc>
              <a:buFont typeface="+mj-lt"/>
              <a:buAutoNum type="alphaUcPeriod"/>
            </a:pPr>
            <a:r>
              <a:rPr lang="en-GB" sz="2400" b="1" dirty="0" err="1">
                <a:solidFill>
                  <a:srgbClr val="FFFFFF"/>
                </a:solidFill>
                <a:latin typeface="CiscoSansTT"/>
              </a:rPr>
              <a:t>MMohy</a:t>
            </a:r>
            <a:r>
              <a:rPr lang="en-GB" sz="2400" b="1" i="0" dirty="0" err="1">
                <a:solidFill>
                  <a:srgbClr val="FFFFFF"/>
                </a:solidFill>
                <a:effectLst/>
                <a:latin typeface="CiscoSansTT"/>
              </a:rPr>
              <a:t>.IT</a:t>
            </a:r>
            <a:endParaRPr lang="en-GB" sz="2400" b="1" i="0" dirty="0">
              <a:solidFill>
                <a:srgbClr val="FFFFFF"/>
              </a:solidFill>
              <a:effectLst/>
              <a:latin typeface="CiscoSansTT"/>
            </a:endParaRPr>
          </a:p>
          <a:p>
            <a:pPr marL="457200" indent="-457200" algn="l">
              <a:lnSpc>
                <a:spcPct val="150000"/>
              </a:lnSpc>
              <a:buFont typeface="+mj-lt"/>
              <a:buAutoNum type="alphaUcPeriod"/>
            </a:pPr>
            <a:r>
              <a:rPr lang="en-GB" sz="2400" b="1" dirty="0" err="1">
                <a:solidFill>
                  <a:srgbClr val="FFFFFF"/>
                </a:solidFill>
                <a:latin typeface="CiscoSansTT"/>
              </a:rPr>
              <a:t>MMoh</a:t>
            </a:r>
            <a:endParaRPr lang="en-GB" sz="2400" b="1" i="0" dirty="0">
              <a:solidFill>
                <a:srgbClr val="FFFFFF"/>
              </a:solidFill>
              <a:effectLst/>
              <a:latin typeface="CiscoSansTT"/>
            </a:endParaRPr>
          </a:p>
          <a:p>
            <a:pPr marL="457200" indent="-457200" algn="l">
              <a:lnSpc>
                <a:spcPct val="150000"/>
              </a:lnSpc>
              <a:buFont typeface="+mj-lt"/>
              <a:buAutoNum type="alphaUcPeriod"/>
            </a:pPr>
            <a:r>
              <a:rPr lang="en-GB" sz="2400" b="1" i="0" dirty="0">
                <a:solidFill>
                  <a:srgbClr val="FFFFFF"/>
                </a:solidFill>
                <a:effectLst/>
                <a:latin typeface="Material Icons"/>
              </a:rPr>
              <a:t>MMohy1990</a:t>
            </a:r>
            <a:endParaRPr lang="en-GB" sz="2400" b="1" i="0" dirty="0">
              <a:solidFill>
                <a:srgbClr val="FFFFFF"/>
              </a:solidFill>
              <a:effectLst/>
              <a:latin typeface="CiscoSansTT"/>
            </a:endParaRPr>
          </a:p>
        </p:txBody>
      </p:sp>
    </p:spTree>
    <p:extLst>
      <p:ext uri="{BB962C8B-B14F-4D97-AF65-F5344CB8AC3E}">
        <p14:creationId xmlns:p14="http://schemas.microsoft.com/office/powerpoint/2010/main" val="115824601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53D154D-538C-DB00-E60D-DA804566EF6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FAC7157-2EEB-17E9-7DDD-EE1B36F15356}"/>
              </a:ext>
            </a:extLst>
          </p:cNvPr>
          <p:cNvSpPr txBox="1"/>
          <p:nvPr/>
        </p:nvSpPr>
        <p:spPr>
          <a:xfrm>
            <a:off x="2342408" y="2497976"/>
            <a:ext cx="7507183" cy="1862048"/>
          </a:xfrm>
          <a:prstGeom prst="rect">
            <a:avLst/>
          </a:prstGeom>
          <a:noFill/>
        </p:spPr>
        <p:txBody>
          <a:bodyPr wrap="none" rtlCol="0">
            <a:spAutoFit/>
          </a:bodyPr>
          <a:lstStyle/>
          <a:p>
            <a:r>
              <a:rPr lang="fr-FR" sz="11500" b="1" dirty="0">
                <a:solidFill>
                  <a:schemeClr val="bg1"/>
                </a:solidFill>
                <a:latin typeface="Andale Mono" panose="020B0509000000000004" pitchFamily="49" charset="0"/>
              </a:rPr>
              <a:t>Serveurs</a:t>
            </a:r>
          </a:p>
        </p:txBody>
      </p:sp>
      <p:cxnSp>
        <p:nvCxnSpPr>
          <p:cNvPr id="3" name="Straight Connector 2">
            <a:extLst>
              <a:ext uri="{FF2B5EF4-FFF2-40B4-BE49-F238E27FC236}">
                <a16:creationId xmlns:a16="http://schemas.microsoft.com/office/drawing/2014/main" id="{1F557C04-8F8E-1D22-74C0-C16C0A08C015}"/>
              </a:ext>
            </a:extLst>
          </p:cNvPr>
          <p:cNvCxnSpPr>
            <a:cxnSpLocks/>
          </p:cNvCxnSpPr>
          <p:nvPr/>
        </p:nvCxnSpPr>
        <p:spPr>
          <a:xfrm>
            <a:off x="410818" y="7606759"/>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4" name="Oval 3">
            <a:extLst>
              <a:ext uri="{FF2B5EF4-FFF2-40B4-BE49-F238E27FC236}">
                <a16:creationId xmlns:a16="http://schemas.microsoft.com/office/drawing/2014/main" id="{89477DA1-1CCA-CBA8-C52D-913F7E2D6D25}"/>
              </a:ext>
            </a:extLst>
          </p:cNvPr>
          <p:cNvSpPr/>
          <p:nvPr/>
        </p:nvSpPr>
        <p:spPr>
          <a:xfrm>
            <a:off x="5838629" y="7357297"/>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5" name="Graphic 4" descr="Database with solid fill">
            <a:extLst>
              <a:ext uri="{FF2B5EF4-FFF2-40B4-BE49-F238E27FC236}">
                <a16:creationId xmlns:a16="http://schemas.microsoft.com/office/drawing/2014/main" id="{5A984565-FD45-4437-6A36-8E488D82E73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865745" y="7400788"/>
            <a:ext cx="460509" cy="460509"/>
          </a:xfrm>
          <a:prstGeom prst="rect">
            <a:avLst/>
          </a:prstGeom>
        </p:spPr>
      </p:pic>
      <p:sp>
        <p:nvSpPr>
          <p:cNvPr id="6" name="TextBox 5">
            <a:extLst>
              <a:ext uri="{FF2B5EF4-FFF2-40B4-BE49-F238E27FC236}">
                <a16:creationId xmlns:a16="http://schemas.microsoft.com/office/drawing/2014/main" id="{0B58F91E-B84D-954E-0407-15D0945234CE}"/>
              </a:ext>
            </a:extLst>
          </p:cNvPr>
          <p:cNvSpPr txBox="1"/>
          <p:nvPr/>
        </p:nvSpPr>
        <p:spPr>
          <a:xfrm>
            <a:off x="1726409" y="8262734"/>
            <a:ext cx="8778938" cy="3093154"/>
          </a:xfrm>
          <a:prstGeom prst="rect">
            <a:avLst/>
          </a:prstGeom>
          <a:noFill/>
        </p:spPr>
        <p:txBody>
          <a:bodyPr wrap="square" rtlCol="0">
            <a:spAutoFit/>
          </a:bodyPr>
          <a:lstStyle/>
          <a:p>
            <a:pPr algn="just">
              <a:spcBef>
                <a:spcPts val="600"/>
              </a:spcBef>
            </a:pPr>
            <a:r>
              <a:rPr lang="fr-FR" dirty="0">
                <a:solidFill>
                  <a:schemeClr val="bg1"/>
                </a:solidFill>
                <a:effectLst/>
                <a:latin typeface="Times New Roman" panose="02020603050405020304" pitchFamily="18" charset="0"/>
              </a:rPr>
              <a:t>L'administration des serveurs fournit tous les mécanismes suivant :</a:t>
            </a: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i="1" dirty="0">
                <a:solidFill>
                  <a:schemeClr val="bg1"/>
                </a:solidFill>
                <a:effectLst/>
                <a:latin typeface="Times New Roman" panose="02020603050405020304" pitchFamily="18" charset="0"/>
              </a:rPr>
              <a:t>La Connexion et la Distribution des applications sur tout le réseau </a:t>
            </a:r>
            <a:r>
              <a:rPr lang="fr-FR" dirty="0">
                <a:solidFill>
                  <a:schemeClr val="bg1"/>
                </a:solidFill>
                <a:effectLst/>
                <a:latin typeface="Times New Roman" panose="02020603050405020304" pitchFamily="18" charset="0"/>
              </a:rPr>
              <a:t>: afin de permettre la relation entre les différents services.</a:t>
            </a: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i="1" dirty="0">
                <a:solidFill>
                  <a:schemeClr val="bg1"/>
                </a:solidFill>
                <a:effectLst/>
                <a:latin typeface="Times New Roman" panose="02020603050405020304" pitchFamily="18" charset="0"/>
              </a:rPr>
              <a:t>La Gestion et la Distribution des données</a:t>
            </a:r>
            <a:r>
              <a:rPr lang="fr-FR" dirty="0">
                <a:solidFill>
                  <a:schemeClr val="bg1"/>
                </a:solidFill>
                <a:effectLst/>
                <a:latin typeface="Times New Roman" panose="02020603050405020304" pitchFamily="18" charset="0"/>
              </a:rPr>
              <a:t> : comme pour les utilisateurs, doivent</a:t>
            </a:r>
            <a:r>
              <a:rPr lang="fr-FR" dirty="0">
                <a:solidFill>
                  <a:schemeClr val="bg1"/>
                </a:solidFill>
                <a:latin typeface="Times New Roman" panose="02020603050405020304" pitchFamily="18" charset="0"/>
              </a:rPr>
              <a:t> </a:t>
            </a:r>
            <a:r>
              <a:rPr lang="fr-FR" dirty="0">
                <a:solidFill>
                  <a:schemeClr val="bg1"/>
                </a:solidFill>
                <a:effectLst/>
                <a:latin typeface="Times New Roman" panose="02020603050405020304" pitchFamily="18" charset="0"/>
              </a:rPr>
              <a:t>garantir la fiabilité de transmission des informations et offrir des outils permettant</a:t>
            </a:r>
            <a:r>
              <a:rPr lang="fr-FR" dirty="0">
                <a:solidFill>
                  <a:schemeClr val="bg1"/>
                </a:solidFill>
                <a:latin typeface="Times New Roman" panose="02020603050405020304" pitchFamily="18" charset="0"/>
              </a:rPr>
              <a:t> </a:t>
            </a:r>
            <a:r>
              <a:rPr lang="fr-FR" dirty="0">
                <a:solidFill>
                  <a:schemeClr val="bg1"/>
                </a:solidFill>
                <a:effectLst/>
                <a:latin typeface="Times New Roman" panose="02020603050405020304" pitchFamily="18" charset="0"/>
              </a:rPr>
              <a:t>le transfert de ces informations. C'est le rôle des outils de transfert de fichiers, qui permettent le partage des capacités de stockage entre plusieurs systèmes.</a:t>
            </a: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i="1" dirty="0">
                <a:solidFill>
                  <a:schemeClr val="bg1"/>
                </a:solidFill>
                <a:effectLst/>
                <a:latin typeface="Times New Roman" panose="02020603050405020304" pitchFamily="18" charset="0"/>
              </a:rPr>
              <a:t>la Gestion des applications</a:t>
            </a:r>
            <a:r>
              <a:rPr lang="fr-FR" dirty="0">
                <a:solidFill>
                  <a:schemeClr val="bg1"/>
                </a:solidFill>
                <a:effectLst/>
                <a:latin typeface="Times New Roman" panose="02020603050405020304" pitchFamily="18" charset="0"/>
              </a:rPr>
              <a:t> : est essentiellement lié au contrôle et à la protection des accès de ces applications par la distribution de droits, et de différents</a:t>
            </a:r>
            <a:r>
              <a:rPr lang="fr-FR" dirty="0">
                <a:solidFill>
                  <a:schemeClr val="bg1"/>
                </a:solidFill>
                <a:latin typeface="Times New Roman" panose="02020603050405020304" pitchFamily="18" charset="0"/>
              </a:rPr>
              <a:t> </a:t>
            </a:r>
            <a:r>
              <a:rPr lang="fr-FR" dirty="0">
                <a:solidFill>
                  <a:schemeClr val="bg1"/>
                </a:solidFill>
                <a:effectLst/>
                <a:latin typeface="Times New Roman" panose="02020603050405020304" pitchFamily="18" charset="0"/>
              </a:rPr>
              <a:t>protocoles de contrôle d'utilisation de ressources concernant les applications utilisés.</a:t>
            </a:r>
          </a:p>
        </p:txBody>
      </p:sp>
    </p:spTree>
    <p:extLst>
      <p:ext uri="{BB962C8B-B14F-4D97-AF65-F5344CB8AC3E}">
        <p14:creationId xmlns:p14="http://schemas.microsoft.com/office/powerpoint/2010/main" val="383430154"/>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1F3BED-AE24-02FD-3F8B-69E30AE98C4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827858E-9590-64BD-F163-8F131146229C}"/>
              </a:ext>
            </a:extLst>
          </p:cNvPr>
          <p:cNvSpPr txBox="1"/>
          <p:nvPr/>
        </p:nvSpPr>
        <p:spPr>
          <a:xfrm>
            <a:off x="310208" y="430636"/>
            <a:ext cx="1295547" cy="338554"/>
          </a:xfrm>
          <a:prstGeom prst="rect">
            <a:avLst/>
          </a:prstGeom>
          <a:noFill/>
        </p:spPr>
        <p:txBody>
          <a:bodyPr wrap="none" rtlCol="0">
            <a:spAutoFit/>
          </a:bodyPr>
          <a:lstStyle/>
          <a:p>
            <a:r>
              <a:rPr lang="en-GB" sz="1600" dirty="0">
                <a:solidFill>
                  <a:schemeClr val="bg1"/>
                </a:solidFill>
                <a:latin typeface="Andale Mono" panose="020B0509000000000004" pitchFamily="49" charset="0"/>
              </a:rPr>
              <a:t>Your Data</a:t>
            </a:r>
            <a:endParaRPr lang="fr-FR" sz="1600" dirty="0">
              <a:solidFill>
                <a:schemeClr val="bg1"/>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328A35FE-44C0-9B26-446C-E0D0EF5346E0}"/>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F2DC7B38-9BEB-9E39-D983-6CC3026FADD6}"/>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EBE8937D-D187-564E-E368-1E43BB6B3C65}"/>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15" name="TextBox 14">
            <a:extLst>
              <a:ext uri="{FF2B5EF4-FFF2-40B4-BE49-F238E27FC236}">
                <a16:creationId xmlns:a16="http://schemas.microsoft.com/office/drawing/2014/main" id="{5AF68304-072B-6A4D-5F8E-76F7D8B60309}"/>
              </a:ext>
            </a:extLst>
          </p:cNvPr>
          <p:cNvSpPr txBox="1"/>
          <p:nvPr/>
        </p:nvSpPr>
        <p:spPr>
          <a:xfrm>
            <a:off x="191541" y="1021190"/>
            <a:ext cx="5785792" cy="2862322"/>
          </a:xfrm>
          <a:prstGeom prst="rect">
            <a:avLst/>
          </a:prstGeom>
          <a:noFill/>
        </p:spPr>
        <p:txBody>
          <a:bodyPr wrap="square" rtlCol="0">
            <a:spAutoFit/>
          </a:bodyPr>
          <a:lstStyle/>
          <a:p>
            <a:pPr algn="just" rtl="0"/>
            <a:r>
              <a:rPr lang="en-GB" sz="2000" b="0" i="0" dirty="0">
                <a:solidFill>
                  <a:srgbClr val="FFFFFF"/>
                </a:solidFill>
                <a:effectLst/>
              </a:rPr>
              <a:t>Personal data describes any information about you, including your name, social security number, driver license number, date and place of birth, your mother’s maiden name, and even pictures or messages that you exchange with family and friends.</a:t>
            </a:r>
          </a:p>
          <a:p>
            <a:pPr algn="just" rtl="0"/>
            <a:r>
              <a:rPr lang="en-GB" sz="2000" b="0" i="0" dirty="0">
                <a:solidFill>
                  <a:srgbClr val="FFFFFF"/>
                </a:solidFill>
                <a:effectLst/>
              </a:rPr>
              <a:t>Cybercriminals can use this sensitive information to identify and impersonate you, infringing on your privacy and potentially causing serious damage to your reputation.</a:t>
            </a:r>
          </a:p>
        </p:txBody>
      </p:sp>
      <p:sp>
        <p:nvSpPr>
          <p:cNvPr id="3" name="TextBox 2">
            <a:extLst>
              <a:ext uri="{FF2B5EF4-FFF2-40B4-BE49-F238E27FC236}">
                <a16:creationId xmlns:a16="http://schemas.microsoft.com/office/drawing/2014/main" id="{7DD992B6-0638-DC0F-89F6-E4DABF038629}"/>
              </a:ext>
            </a:extLst>
          </p:cNvPr>
          <p:cNvSpPr txBox="1"/>
          <p:nvPr/>
        </p:nvSpPr>
        <p:spPr>
          <a:xfrm>
            <a:off x="6249674" y="1720840"/>
            <a:ext cx="5846243" cy="4401205"/>
          </a:xfrm>
          <a:prstGeom prst="rect">
            <a:avLst/>
          </a:prstGeom>
          <a:noFill/>
        </p:spPr>
        <p:txBody>
          <a:bodyPr wrap="square" rtlCol="0">
            <a:spAutoFit/>
          </a:bodyPr>
          <a:lstStyle/>
          <a:p>
            <a:pPr algn="just"/>
            <a:r>
              <a:rPr lang="en-GB" sz="2000" b="1" i="1" dirty="0">
                <a:solidFill>
                  <a:srgbClr val="FFFFFF"/>
                </a:solidFill>
                <a:effectLst/>
              </a:rPr>
              <a:t>Medical records</a:t>
            </a:r>
          </a:p>
          <a:p>
            <a:pPr algn="just" rtl="0"/>
            <a:r>
              <a:rPr lang="en-GB" sz="2000" b="0" i="0" dirty="0">
                <a:solidFill>
                  <a:srgbClr val="FFFFFF"/>
                </a:solidFill>
                <a:effectLst/>
              </a:rPr>
              <a:t>Every time you visit the doctor, personal information regarding your physical and mental health and wellbeing is added to your electronic health records (EHRs). Since the majority of these records are saved online, you need to be aware of the medical information that you share.</a:t>
            </a:r>
          </a:p>
          <a:p>
            <a:pPr algn="just" rtl="0"/>
            <a:r>
              <a:rPr lang="en-GB" sz="2000" b="0" i="0" dirty="0">
                <a:solidFill>
                  <a:srgbClr val="FFFFFF"/>
                </a:solidFill>
                <a:effectLst/>
              </a:rPr>
              <a:t>And these records go beyond the bounds of the doctor’s office. For example, many fitness trackers collect large amounts of clinical data such as your heart rate, blood pressure and blood sugar levels, which is transferred, stored and displayed via the cloud. Therefore, you should consider this data to be part of your medical records.</a:t>
            </a:r>
          </a:p>
        </p:txBody>
      </p:sp>
      <p:pic>
        <p:nvPicPr>
          <p:cNvPr id="5" name="Picture 4">
            <a:extLst>
              <a:ext uri="{FF2B5EF4-FFF2-40B4-BE49-F238E27FC236}">
                <a16:creationId xmlns:a16="http://schemas.microsoft.com/office/drawing/2014/main" id="{8A5428C4-5693-5576-2605-76D27678FF37}"/>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5396" b="97302" l="2743" r="29143">
                        <a14:foregroundMark x1="2857" y1="46763" x2="2857" y2="46763"/>
                        <a14:foregroundMark x1="15543" y1="6115" x2="15543" y2="6115"/>
                        <a14:foregroundMark x1="27314" y1="44604" x2="27314" y2="44604"/>
                        <a14:foregroundMark x1="27771" y1="51799" x2="27771" y2="51799"/>
                        <a14:foregroundMark x1="15771" y1="5396" x2="15771" y2="5396"/>
                        <a14:foregroundMark x1="28229" y1="48201" x2="28229" y2="48201"/>
                        <a14:foregroundMark x1="16914" y1="85971" x2="16914" y2="85971"/>
                        <a14:foregroundMark x1="15771" y1="95324" x2="15771" y2="95324"/>
                        <a14:foregroundMark x1="17371" y1="80036" x2="17371" y2="80036"/>
                        <a14:foregroundMark x1="13657" y1="79317" x2="13657" y2="79317"/>
                        <a14:foregroundMark x1="16971" y1="77878" x2="16971" y2="77878"/>
                        <a14:foregroundMark x1="18857" y1="83993" x2="18857" y2="83993"/>
                        <a14:foregroundMark x1="19143" y1="86331" x2="19143" y2="86331"/>
                        <a14:foregroundMark x1="19029" y1="90108" x2="19029" y2="90108"/>
                        <a14:foregroundMark x1="18743" y1="92266" x2="18743" y2="92266"/>
                        <a14:foregroundMark x1="18343" y1="94065" x2="18343" y2="94065"/>
                        <a14:foregroundMark x1="18800" y1="83094" x2="18800" y2="83094"/>
                        <a14:foregroundMark x1="18571" y1="82014" x2="18571" y2="82014"/>
                        <a14:foregroundMark x1="17714" y1="79317" x2="17714" y2="79317"/>
                        <a14:foregroundMark x1="16914" y1="77698" x2="16914" y2="77698"/>
                        <a14:foregroundMark x1="16686" y1="77698" x2="16686" y2="77698"/>
                        <a14:foregroundMark x1="12629" y1="89029" x2="12629" y2="89029"/>
                        <a14:foregroundMark x1="12971" y1="91906" x2="12971" y2="91906"/>
                        <a14:foregroundMark x1="13600" y1="94065" x2="13600" y2="94065"/>
                        <a14:foregroundMark x1="14857" y1="96942" x2="14857" y2="96942"/>
                        <a14:foregroundMark x1="17771" y1="95683" x2="17771" y2="95683"/>
                        <a14:foregroundMark x1="16971" y1="96583" x2="16971" y2="96583"/>
                        <a14:foregroundMark x1="16057" y1="97482" x2="16057" y2="97482"/>
                        <a14:foregroundMark x1="13086" y1="93165" x2="13086" y2="93165"/>
                        <a14:foregroundMark x1="13029" y1="92266" x2="13029" y2="92266"/>
                        <a14:foregroundMark x1="12629" y1="90108" x2="12629" y2="90108"/>
                        <a14:foregroundMark x1="12629" y1="87050" x2="12629" y2="87050"/>
                        <a14:foregroundMark x1="12800" y1="85252" x2="12800" y2="85252"/>
                        <a14:foregroundMark x1="13143" y1="81655" x2="13143" y2="81655"/>
                        <a14:foregroundMark x1="14514" y1="78058" x2="14514" y2="78058"/>
                        <a14:foregroundMark x1="14971" y1="77698" x2="14971" y2="77698"/>
                        <a14:foregroundMark x1="16000" y1="76978" x2="16000" y2="76978"/>
                        <a14:foregroundMark x1="16914" y1="77698" x2="16914" y2="77698"/>
                        <a14:foregroundMark x1="17886" y1="79317" x2="17886" y2="79317"/>
                        <a14:foregroundMark x1="29143" y1="44604" x2="29143" y2="44604"/>
                        <a14:foregroundMark x1="18686" y1="82374" x2="18686" y2="82374"/>
                      </a14:backgroundRemoval>
                    </a14:imgEffect>
                  </a14:imgLayer>
                </a14:imgProps>
              </a:ext>
            </a:extLst>
          </a:blip>
          <a:srcRect l="1911" t="-1" r="70407" b="1756"/>
          <a:stretch/>
        </p:blipFill>
        <p:spPr>
          <a:xfrm>
            <a:off x="2008672" y="4135512"/>
            <a:ext cx="2151530" cy="2426040"/>
          </a:xfrm>
          <a:prstGeom prst="rect">
            <a:avLst/>
          </a:prstGeom>
        </p:spPr>
      </p:pic>
      <p:pic>
        <p:nvPicPr>
          <p:cNvPr id="6" name="Picture 5">
            <a:extLst>
              <a:ext uri="{FF2B5EF4-FFF2-40B4-BE49-F238E27FC236}">
                <a16:creationId xmlns:a16="http://schemas.microsoft.com/office/drawing/2014/main" id="{25F7C723-2219-9301-BEC0-B5729B4E9A3E}"/>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4317" b="96942" l="36800" r="63829">
                        <a14:foregroundMark x1="50571" y1="8993" x2="50571" y2="8993"/>
                        <a14:foregroundMark x1="51600" y1="4496" x2="51600" y2="4496"/>
                        <a14:foregroundMark x1="38171" y1="40108" x2="38171" y2="40108"/>
                        <a14:foregroundMark x1="36857" y1="44424" x2="36857" y2="44424"/>
                        <a14:foregroundMark x1="62914" y1="47122" x2="62914" y2="47122"/>
                        <a14:foregroundMark x1="63829" y1="46942" x2="63829" y2="46942"/>
                        <a14:foregroundMark x1="51486" y1="83813" x2="51486" y2="83813"/>
                        <a14:foregroundMark x1="50571" y1="85791" x2="50571" y2="85791"/>
                        <a14:foregroundMark x1="49371" y1="83633" x2="49371" y2="83633"/>
                        <a14:foregroundMark x1="50457" y1="92806" x2="50457" y2="92806"/>
                        <a14:foregroundMark x1="52857" y1="80576" x2="52857" y2="80576"/>
                        <a14:foregroundMark x1="53143" y1="81115" x2="53143" y2="81115"/>
                        <a14:foregroundMark x1="52000" y1="95144" x2="52000" y2="95144"/>
                        <a14:foregroundMark x1="47714" y1="93165" x2="47714" y2="93165"/>
                        <a14:foregroundMark x1="47200" y1="87770" x2="47200" y2="87770"/>
                        <a14:foregroundMark x1="47429" y1="82014" x2="47429" y2="82014"/>
                        <a14:foregroundMark x1="49543" y1="78237" x2="49543" y2="78237"/>
                        <a14:foregroundMark x1="49943" y1="80935" x2="49943" y2="80935"/>
                        <a14:foregroundMark x1="51257" y1="84712" x2="51257" y2="84712"/>
                        <a14:foregroundMark x1="51886" y1="85612" x2="51886" y2="85612"/>
                        <a14:foregroundMark x1="51029" y1="91906" x2="51029" y2="91906"/>
                        <a14:foregroundMark x1="49543" y1="90288" x2="49543" y2="90288"/>
                        <a14:foregroundMark x1="48171" y1="88849" x2="48171" y2="88849"/>
                        <a14:foregroundMark x1="47600" y1="90108" x2="47600" y2="90108"/>
                        <a14:foregroundMark x1="47029" y1="85791" x2="47029" y2="85791"/>
                        <a14:foregroundMark x1="47714" y1="80935" x2="47714" y2="80935"/>
                        <a14:foregroundMark x1="48800" y1="78058" x2="48800" y2="78058"/>
                        <a14:foregroundMark x1="50229" y1="76439" x2="50229" y2="76439"/>
                        <a14:foregroundMark x1="51257" y1="76439" x2="51257" y2="76439"/>
                        <a14:foregroundMark x1="51657" y1="76799" x2="51657" y2="76799"/>
                        <a14:foregroundMark x1="53486" y1="82554" x2="53486" y2="82554"/>
                        <a14:foregroundMark x1="53314" y1="90647" x2="53314" y2="90647"/>
                        <a14:foregroundMark x1="52629" y1="93525" x2="52629" y2="93525"/>
                        <a14:foregroundMark x1="51086" y1="96223" x2="51086" y2="96223"/>
                        <a14:foregroundMark x1="49486" y1="96223" x2="49486" y2="96223"/>
                        <a14:foregroundMark x1="48229" y1="94424" x2="48229" y2="94424"/>
                        <a14:foregroundMark x1="47829" y1="92626" x2="47829" y2="92626"/>
                        <a14:foregroundMark x1="47486" y1="91547" x2="47486" y2="91547"/>
                        <a14:foregroundMark x1="52743" y1="92446" x2="52743" y2="92446"/>
                        <a14:foregroundMark x1="53429" y1="88669" x2="53429" y2="88669"/>
                        <a14:foregroundMark x1="53543" y1="85432" x2="53543" y2="85432"/>
                        <a14:foregroundMark x1="53486" y1="84173" x2="53486" y2="84173"/>
                        <a14:foregroundMark x1="53600" y1="88129" x2="53600" y2="88129"/>
                        <a14:foregroundMark x1="50171" y1="96942" x2="50171" y2="96942"/>
                        <a14:foregroundMark x1="49086" y1="87770" x2="49086" y2="87770"/>
                        <a14:foregroundMark x1="47886" y1="79137" x2="47886" y2="79137"/>
                        <a14:foregroundMark x1="49771" y1="86871" x2="49771" y2="86871"/>
                        <a14:foregroundMark x1="50571" y1="80755" x2="50571" y2="80755"/>
                      </a14:backgroundRemoval>
                    </a14:imgEffect>
                  </a14:imgLayer>
                </a14:imgProps>
              </a:ext>
            </a:extLst>
          </a:blip>
          <a:srcRect l="36629" r="35267"/>
          <a:stretch/>
        </p:blipFill>
        <p:spPr>
          <a:xfrm>
            <a:off x="-3905644" y="4135512"/>
            <a:ext cx="2184401" cy="2469402"/>
          </a:xfrm>
          <a:prstGeom prst="rect">
            <a:avLst/>
          </a:prstGeom>
        </p:spPr>
      </p:pic>
      <p:sp>
        <p:nvSpPr>
          <p:cNvPr id="7" name="TextBox 6">
            <a:extLst>
              <a:ext uri="{FF2B5EF4-FFF2-40B4-BE49-F238E27FC236}">
                <a16:creationId xmlns:a16="http://schemas.microsoft.com/office/drawing/2014/main" id="{DFBF3909-6F86-42EE-1861-F0A3107BB259}"/>
              </a:ext>
            </a:extLst>
          </p:cNvPr>
          <p:cNvSpPr txBox="1"/>
          <p:nvPr/>
        </p:nvSpPr>
        <p:spPr>
          <a:xfrm>
            <a:off x="14718589" y="3917371"/>
            <a:ext cx="5846243" cy="2554545"/>
          </a:xfrm>
          <a:prstGeom prst="rect">
            <a:avLst/>
          </a:prstGeom>
          <a:noFill/>
        </p:spPr>
        <p:txBody>
          <a:bodyPr wrap="square" rtlCol="0">
            <a:spAutoFit/>
          </a:bodyPr>
          <a:lstStyle/>
          <a:p>
            <a:pPr algn="just"/>
            <a:r>
              <a:rPr lang="en-GB" sz="2000" b="0" i="0" dirty="0">
                <a:solidFill>
                  <a:srgbClr val="FFFFFF"/>
                </a:solidFill>
                <a:effectLst/>
              </a:rPr>
              <a:t>Education records</a:t>
            </a:r>
          </a:p>
          <a:p>
            <a:pPr algn="just"/>
            <a:r>
              <a:rPr lang="en-GB" sz="2000" b="0" i="0" dirty="0">
                <a:solidFill>
                  <a:srgbClr val="FFFFFF"/>
                </a:solidFill>
                <a:effectLst/>
              </a:rPr>
              <a:t>Educational records contain information about your academic qualifications and achievements. However, these records may also include your contact information, attendance records, disciplinary reports, health and immunization records as well as any special education records including individualized education programs (IEPs).</a:t>
            </a:r>
          </a:p>
        </p:txBody>
      </p:sp>
    </p:spTree>
    <p:extLst>
      <p:ext uri="{BB962C8B-B14F-4D97-AF65-F5344CB8AC3E}">
        <p14:creationId xmlns:p14="http://schemas.microsoft.com/office/powerpoint/2010/main" val="164226253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FC89F7-918D-3455-FCF9-0BE4CCEFF1A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9091480-2FDF-06C5-E720-A0E624FF1BCF}"/>
              </a:ext>
            </a:extLst>
          </p:cNvPr>
          <p:cNvSpPr txBox="1"/>
          <p:nvPr/>
        </p:nvSpPr>
        <p:spPr>
          <a:xfrm>
            <a:off x="310208" y="430636"/>
            <a:ext cx="1295547" cy="338554"/>
          </a:xfrm>
          <a:prstGeom prst="rect">
            <a:avLst/>
          </a:prstGeom>
          <a:noFill/>
        </p:spPr>
        <p:txBody>
          <a:bodyPr wrap="none" rtlCol="0">
            <a:spAutoFit/>
          </a:bodyPr>
          <a:lstStyle/>
          <a:p>
            <a:r>
              <a:rPr lang="en-GB" sz="1600" dirty="0">
                <a:solidFill>
                  <a:schemeClr val="bg1"/>
                </a:solidFill>
                <a:latin typeface="Andale Mono" panose="020B0509000000000004" pitchFamily="49" charset="0"/>
              </a:rPr>
              <a:t>Your Data</a:t>
            </a:r>
            <a:endParaRPr lang="fr-FR" sz="1600" dirty="0">
              <a:solidFill>
                <a:schemeClr val="bg1"/>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D40A3480-0CD8-1F2F-77B8-41B48E6FAE80}"/>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10FDE3E7-98A5-7CEB-D3E1-206F2C0D42B3}"/>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D28A366B-EDCD-27ED-98AE-E7169588A818}"/>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15" name="TextBox 14">
            <a:extLst>
              <a:ext uri="{FF2B5EF4-FFF2-40B4-BE49-F238E27FC236}">
                <a16:creationId xmlns:a16="http://schemas.microsoft.com/office/drawing/2014/main" id="{3028B59F-CFA4-38D6-0D99-FFD4487ED4A8}"/>
              </a:ext>
            </a:extLst>
          </p:cNvPr>
          <p:cNvSpPr txBox="1"/>
          <p:nvPr/>
        </p:nvSpPr>
        <p:spPr>
          <a:xfrm>
            <a:off x="191541" y="1021190"/>
            <a:ext cx="5785792" cy="2862322"/>
          </a:xfrm>
          <a:prstGeom prst="rect">
            <a:avLst/>
          </a:prstGeom>
          <a:noFill/>
        </p:spPr>
        <p:txBody>
          <a:bodyPr wrap="square" rtlCol="0">
            <a:spAutoFit/>
          </a:bodyPr>
          <a:lstStyle/>
          <a:p>
            <a:pPr algn="just" rtl="0"/>
            <a:r>
              <a:rPr lang="en-GB" sz="2000" b="0" i="0" dirty="0">
                <a:solidFill>
                  <a:srgbClr val="FFFFFF"/>
                </a:solidFill>
                <a:effectLst/>
              </a:rPr>
              <a:t>Personal data describes any information about you, including your name, social security number, driver license number, date and place of birth, your mother’s maiden name, and even pictures or messages that you exchange with family and friends.</a:t>
            </a:r>
          </a:p>
          <a:p>
            <a:pPr algn="just" rtl="0"/>
            <a:r>
              <a:rPr lang="en-GB" sz="2000" b="0" i="0" dirty="0">
                <a:solidFill>
                  <a:srgbClr val="FFFFFF"/>
                </a:solidFill>
                <a:effectLst/>
              </a:rPr>
              <a:t>Cybercriminals can use this sensitive information to identify and impersonate you, infringing on your privacy and potentially causing serious damage to your reputation.</a:t>
            </a:r>
          </a:p>
        </p:txBody>
      </p:sp>
      <p:sp>
        <p:nvSpPr>
          <p:cNvPr id="3" name="TextBox 2">
            <a:extLst>
              <a:ext uri="{FF2B5EF4-FFF2-40B4-BE49-F238E27FC236}">
                <a16:creationId xmlns:a16="http://schemas.microsoft.com/office/drawing/2014/main" id="{3796AE60-8724-1066-5731-0E9426F0ACFD}"/>
              </a:ext>
            </a:extLst>
          </p:cNvPr>
          <p:cNvSpPr txBox="1"/>
          <p:nvPr/>
        </p:nvSpPr>
        <p:spPr>
          <a:xfrm>
            <a:off x="6214669" y="3917371"/>
            <a:ext cx="5846243" cy="2554545"/>
          </a:xfrm>
          <a:prstGeom prst="rect">
            <a:avLst/>
          </a:prstGeom>
          <a:noFill/>
        </p:spPr>
        <p:txBody>
          <a:bodyPr wrap="square" rtlCol="0">
            <a:spAutoFit/>
          </a:bodyPr>
          <a:lstStyle/>
          <a:p>
            <a:pPr algn="just"/>
            <a:r>
              <a:rPr lang="en-GB" sz="2000" b="1" i="1" dirty="0">
                <a:solidFill>
                  <a:srgbClr val="FFFFFF"/>
                </a:solidFill>
                <a:effectLst/>
              </a:rPr>
              <a:t>Education records</a:t>
            </a:r>
          </a:p>
          <a:p>
            <a:pPr algn="just"/>
            <a:r>
              <a:rPr lang="en-GB" sz="2000" b="0" i="0" dirty="0">
                <a:solidFill>
                  <a:srgbClr val="FFFFFF"/>
                </a:solidFill>
                <a:effectLst/>
              </a:rPr>
              <a:t>Educational records contain information about your academic qualifications and achievements. However, these records may also include your contact information, attendance records, disciplinary reports, health and immunization records as well as any special education records including individualized education programs (IEPs).</a:t>
            </a:r>
          </a:p>
        </p:txBody>
      </p:sp>
      <p:pic>
        <p:nvPicPr>
          <p:cNvPr id="7" name="Picture 6">
            <a:extLst>
              <a:ext uri="{FF2B5EF4-FFF2-40B4-BE49-F238E27FC236}">
                <a16:creationId xmlns:a16="http://schemas.microsoft.com/office/drawing/2014/main" id="{6A7981F4-572F-4F05-95A8-D50EC4843B24}"/>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4317" b="96942" l="36800" r="63829">
                        <a14:foregroundMark x1="50571" y1="8993" x2="50571" y2="8993"/>
                        <a14:foregroundMark x1="51600" y1="4496" x2="51600" y2="4496"/>
                        <a14:foregroundMark x1="38171" y1="40108" x2="38171" y2="40108"/>
                        <a14:foregroundMark x1="36857" y1="44424" x2="36857" y2="44424"/>
                        <a14:foregroundMark x1="62914" y1="47122" x2="62914" y2="47122"/>
                        <a14:foregroundMark x1="63829" y1="46942" x2="63829" y2="46942"/>
                        <a14:foregroundMark x1="51486" y1="83813" x2="51486" y2="83813"/>
                        <a14:foregroundMark x1="50571" y1="85791" x2="50571" y2="85791"/>
                        <a14:foregroundMark x1="49371" y1="83633" x2="49371" y2="83633"/>
                        <a14:foregroundMark x1="50457" y1="92806" x2="50457" y2="92806"/>
                        <a14:foregroundMark x1="52857" y1="80576" x2="52857" y2="80576"/>
                        <a14:foregroundMark x1="53143" y1="81115" x2="53143" y2="81115"/>
                        <a14:foregroundMark x1="52000" y1="95144" x2="52000" y2="95144"/>
                        <a14:foregroundMark x1="47714" y1="93165" x2="47714" y2="93165"/>
                        <a14:foregroundMark x1="47200" y1="87770" x2="47200" y2="87770"/>
                        <a14:foregroundMark x1="47429" y1="82014" x2="47429" y2="82014"/>
                        <a14:foregroundMark x1="49543" y1="78237" x2="49543" y2="78237"/>
                        <a14:foregroundMark x1="49943" y1="80935" x2="49943" y2="80935"/>
                        <a14:foregroundMark x1="51257" y1="84712" x2="51257" y2="84712"/>
                        <a14:foregroundMark x1="51886" y1="85612" x2="51886" y2="85612"/>
                        <a14:foregroundMark x1="51029" y1="91906" x2="51029" y2="91906"/>
                        <a14:foregroundMark x1="49543" y1="90288" x2="49543" y2="90288"/>
                        <a14:foregroundMark x1="48171" y1="88849" x2="48171" y2="88849"/>
                        <a14:foregroundMark x1="47600" y1="90108" x2="47600" y2="90108"/>
                        <a14:foregroundMark x1="47029" y1="85791" x2="47029" y2="85791"/>
                        <a14:foregroundMark x1="47714" y1="80935" x2="47714" y2="80935"/>
                        <a14:foregroundMark x1="48800" y1="78058" x2="48800" y2="78058"/>
                        <a14:foregroundMark x1="50229" y1="76439" x2="50229" y2="76439"/>
                        <a14:foregroundMark x1="51257" y1="76439" x2="51257" y2="76439"/>
                        <a14:foregroundMark x1="51657" y1="76799" x2="51657" y2="76799"/>
                        <a14:foregroundMark x1="53486" y1="82554" x2="53486" y2="82554"/>
                        <a14:foregroundMark x1="53314" y1="90647" x2="53314" y2="90647"/>
                        <a14:foregroundMark x1="52629" y1="93525" x2="52629" y2="93525"/>
                        <a14:foregroundMark x1="51086" y1="96223" x2="51086" y2="96223"/>
                        <a14:foregroundMark x1="49486" y1="96223" x2="49486" y2="96223"/>
                        <a14:foregroundMark x1="48229" y1="94424" x2="48229" y2="94424"/>
                        <a14:foregroundMark x1="47829" y1="92626" x2="47829" y2="92626"/>
                        <a14:foregroundMark x1="47486" y1="91547" x2="47486" y2="91547"/>
                        <a14:foregroundMark x1="52743" y1="92446" x2="52743" y2="92446"/>
                        <a14:foregroundMark x1="53429" y1="88669" x2="53429" y2="88669"/>
                        <a14:foregroundMark x1="53543" y1="85432" x2="53543" y2="85432"/>
                        <a14:foregroundMark x1="53486" y1="84173" x2="53486" y2="84173"/>
                        <a14:foregroundMark x1="53600" y1="88129" x2="53600" y2="88129"/>
                        <a14:foregroundMark x1="50171" y1="96942" x2="50171" y2="96942"/>
                        <a14:foregroundMark x1="49086" y1="87770" x2="49086" y2="87770"/>
                        <a14:foregroundMark x1="47886" y1="79137" x2="47886" y2="79137"/>
                        <a14:foregroundMark x1="49771" y1="86871" x2="49771" y2="86871"/>
                        <a14:foregroundMark x1="50571" y1="80755" x2="50571" y2="80755"/>
                      </a14:backgroundRemoval>
                    </a14:imgEffect>
                  </a14:imgLayer>
                </a14:imgProps>
              </a:ext>
            </a:extLst>
          </a:blip>
          <a:srcRect l="36629" r="35267"/>
          <a:stretch/>
        </p:blipFill>
        <p:spPr>
          <a:xfrm>
            <a:off x="1992236" y="4075778"/>
            <a:ext cx="2184401" cy="2469402"/>
          </a:xfrm>
          <a:prstGeom prst="rect">
            <a:avLst/>
          </a:prstGeom>
        </p:spPr>
      </p:pic>
      <p:pic>
        <p:nvPicPr>
          <p:cNvPr id="8" name="Picture 7">
            <a:extLst>
              <a:ext uri="{FF2B5EF4-FFF2-40B4-BE49-F238E27FC236}">
                <a16:creationId xmlns:a16="http://schemas.microsoft.com/office/drawing/2014/main" id="{4F08066C-40FD-D095-2AD2-A60BBF4B51E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96" b="97302" l="2743" r="29143">
                        <a14:foregroundMark x1="2857" y1="46763" x2="2857" y2="46763"/>
                        <a14:foregroundMark x1="15543" y1="6115" x2="15543" y2="6115"/>
                        <a14:foregroundMark x1="27314" y1="44604" x2="27314" y2="44604"/>
                        <a14:foregroundMark x1="27771" y1="51799" x2="27771" y2="51799"/>
                        <a14:foregroundMark x1="15771" y1="5396" x2="15771" y2="5396"/>
                        <a14:foregroundMark x1="28229" y1="48201" x2="28229" y2="48201"/>
                        <a14:foregroundMark x1="16914" y1="85971" x2="16914" y2="85971"/>
                        <a14:foregroundMark x1="15771" y1="95324" x2="15771" y2="95324"/>
                        <a14:foregroundMark x1="17371" y1="80036" x2="17371" y2="80036"/>
                        <a14:foregroundMark x1="13657" y1="79317" x2="13657" y2="79317"/>
                        <a14:foregroundMark x1="16971" y1="77878" x2="16971" y2="77878"/>
                        <a14:foregroundMark x1="18857" y1="83993" x2="18857" y2="83993"/>
                        <a14:foregroundMark x1="19143" y1="86331" x2="19143" y2="86331"/>
                        <a14:foregroundMark x1="19029" y1="90108" x2="19029" y2="90108"/>
                        <a14:foregroundMark x1="18743" y1="92266" x2="18743" y2="92266"/>
                        <a14:foregroundMark x1="18343" y1="94065" x2="18343" y2="94065"/>
                        <a14:foregroundMark x1="18800" y1="83094" x2="18800" y2="83094"/>
                        <a14:foregroundMark x1="18571" y1="82014" x2="18571" y2="82014"/>
                        <a14:foregroundMark x1="17714" y1="79317" x2="17714" y2="79317"/>
                        <a14:foregroundMark x1="16914" y1="77698" x2="16914" y2="77698"/>
                        <a14:foregroundMark x1="16686" y1="77698" x2="16686" y2="77698"/>
                        <a14:foregroundMark x1="12629" y1="89029" x2="12629" y2="89029"/>
                        <a14:foregroundMark x1="12971" y1="91906" x2="12971" y2="91906"/>
                        <a14:foregroundMark x1="13600" y1="94065" x2="13600" y2="94065"/>
                        <a14:foregroundMark x1="14857" y1="96942" x2="14857" y2="96942"/>
                        <a14:foregroundMark x1="17771" y1="95683" x2="17771" y2="95683"/>
                        <a14:foregroundMark x1="16971" y1="96583" x2="16971" y2="96583"/>
                        <a14:foregroundMark x1="16057" y1="97482" x2="16057" y2="97482"/>
                        <a14:foregroundMark x1="13086" y1="93165" x2="13086" y2="93165"/>
                        <a14:foregroundMark x1="13029" y1="92266" x2="13029" y2="92266"/>
                        <a14:foregroundMark x1="12629" y1="90108" x2="12629" y2="90108"/>
                        <a14:foregroundMark x1="12629" y1="87050" x2="12629" y2="87050"/>
                        <a14:foregroundMark x1="12800" y1="85252" x2="12800" y2="85252"/>
                        <a14:foregroundMark x1="13143" y1="81655" x2="13143" y2="81655"/>
                        <a14:foregroundMark x1="14514" y1="78058" x2="14514" y2="78058"/>
                        <a14:foregroundMark x1="14971" y1="77698" x2="14971" y2="77698"/>
                        <a14:foregroundMark x1="16000" y1="76978" x2="16000" y2="76978"/>
                        <a14:foregroundMark x1="16914" y1="77698" x2="16914" y2="77698"/>
                        <a14:foregroundMark x1="17886" y1="79317" x2="17886" y2="79317"/>
                        <a14:foregroundMark x1="29143" y1="44604" x2="29143" y2="44604"/>
                        <a14:foregroundMark x1="18686" y1="82374" x2="18686" y2="82374"/>
                      </a14:backgroundRemoval>
                    </a14:imgEffect>
                  </a14:imgLayer>
                </a14:imgProps>
              </a:ext>
            </a:extLst>
          </a:blip>
          <a:srcRect l="1911" t="-1" r="70407" b="1756"/>
          <a:stretch/>
        </p:blipFill>
        <p:spPr>
          <a:xfrm>
            <a:off x="-2883368" y="4135512"/>
            <a:ext cx="2151530" cy="2426040"/>
          </a:xfrm>
          <a:prstGeom prst="rect">
            <a:avLst/>
          </a:prstGeom>
        </p:spPr>
      </p:pic>
      <p:sp>
        <p:nvSpPr>
          <p:cNvPr id="9" name="TextBox 8">
            <a:extLst>
              <a:ext uri="{FF2B5EF4-FFF2-40B4-BE49-F238E27FC236}">
                <a16:creationId xmlns:a16="http://schemas.microsoft.com/office/drawing/2014/main" id="{5C35DCD2-2BEB-6F61-3FB4-A9E56721EB3A}"/>
              </a:ext>
            </a:extLst>
          </p:cNvPr>
          <p:cNvSpPr txBox="1"/>
          <p:nvPr/>
        </p:nvSpPr>
        <p:spPr>
          <a:xfrm>
            <a:off x="14448794" y="1644640"/>
            <a:ext cx="5846243" cy="4401205"/>
          </a:xfrm>
          <a:prstGeom prst="rect">
            <a:avLst/>
          </a:prstGeom>
          <a:noFill/>
        </p:spPr>
        <p:txBody>
          <a:bodyPr wrap="square" rtlCol="0">
            <a:spAutoFit/>
          </a:bodyPr>
          <a:lstStyle/>
          <a:p>
            <a:pPr algn="just"/>
            <a:r>
              <a:rPr lang="en-GB" sz="2000" b="1" i="1" dirty="0">
                <a:solidFill>
                  <a:srgbClr val="FFFFFF"/>
                </a:solidFill>
                <a:effectLst/>
              </a:rPr>
              <a:t>Medical records</a:t>
            </a:r>
          </a:p>
          <a:p>
            <a:pPr algn="just" rtl="0"/>
            <a:r>
              <a:rPr lang="en-GB" sz="2000" b="0" i="0" dirty="0">
                <a:solidFill>
                  <a:srgbClr val="FFFFFF"/>
                </a:solidFill>
                <a:effectLst/>
              </a:rPr>
              <a:t>Every time you visit the doctor, personal information regarding your physical and mental health and wellbeing is added to your electronic health records (EHRs). Since the majority of these records are saved online, you need to be aware of the medical information that you share.</a:t>
            </a:r>
          </a:p>
          <a:p>
            <a:pPr algn="just" rtl="0"/>
            <a:r>
              <a:rPr lang="en-GB" sz="2000" b="0" i="0" dirty="0">
                <a:solidFill>
                  <a:srgbClr val="FFFFFF"/>
                </a:solidFill>
                <a:effectLst/>
              </a:rPr>
              <a:t>And these records go beyond the bounds of the doctor’s office. For example, many fitness trackers collect large amounts of clinical data such as your heart rate, blood pressure and blood sugar levels, which is transferred, stored and displayed via the cloud. Therefore, you should consider this data to be part of your medical records.</a:t>
            </a:r>
          </a:p>
        </p:txBody>
      </p:sp>
      <p:pic>
        <p:nvPicPr>
          <p:cNvPr id="10" name="Picture 9">
            <a:extLst>
              <a:ext uri="{FF2B5EF4-FFF2-40B4-BE49-F238E27FC236}">
                <a16:creationId xmlns:a16="http://schemas.microsoft.com/office/drawing/2014/main" id="{BB09DC7B-BB8F-CDC8-5395-0CB4F60D03A1}"/>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799" b="96583" l="72114" r="99029">
                        <a14:foregroundMark x1="72571" y1="46403" x2="72571" y2="46403"/>
                        <a14:foregroundMark x1="84971" y1="5216" x2="84971" y2="5216"/>
                        <a14:foregroundMark x1="97943" y1="38129" x2="97943" y2="38129"/>
                        <a14:foregroundMark x1="85600" y1="2158" x2="85600" y2="2158"/>
                        <a14:foregroundMark x1="99029" y1="41187" x2="99029" y2="41187"/>
                        <a14:foregroundMark x1="87086" y1="81835" x2="87086" y2="81835"/>
                        <a14:foregroundMark x1="86343" y1="85252" x2="86343" y2="85252"/>
                        <a14:foregroundMark x1="86400" y1="93345" x2="86400" y2="93345"/>
                        <a14:foregroundMark x1="89486" y1="88669" x2="89486" y2="88669"/>
                        <a14:foregroundMark x1="88914" y1="90647" x2="88914" y2="90647"/>
                        <a14:foregroundMark x1="86286" y1="87230" x2="86286" y2="87230"/>
                        <a14:foregroundMark x1="86286" y1="86151" x2="86286" y2="86151"/>
                        <a14:foregroundMark x1="86914" y1="77158" x2="86914" y2="77158"/>
                        <a14:foregroundMark x1="86629" y1="76619" x2="86629" y2="76619"/>
                        <a14:foregroundMark x1="85886" y1="76619" x2="85886" y2="76619"/>
                        <a14:foregroundMark x1="84743" y1="77698" x2="84743" y2="77698"/>
                        <a14:foregroundMark x1="83886" y1="80396" x2="83886" y2="80396"/>
                        <a14:foregroundMark x1="83314" y1="83453" x2="83314" y2="83453"/>
                        <a14:foregroundMark x1="87657" y1="77518" x2="87657" y2="77518"/>
                        <a14:foregroundMark x1="88971" y1="80755" x2="88971" y2="80755"/>
                        <a14:foregroundMark x1="89543" y1="88309" x2="89543" y2="88309"/>
                        <a14:foregroundMark x1="89086" y1="91906" x2="89086" y2="91906"/>
                        <a14:foregroundMark x1="88114" y1="95144" x2="88114" y2="95144"/>
                        <a14:foregroundMark x1="84629" y1="95504" x2="84629" y2="95504"/>
                        <a14:foregroundMark x1="83371" y1="89928" x2="83371" y2="89928"/>
                        <a14:foregroundMark x1="83143" y1="86331" x2="83143" y2="86331"/>
                        <a14:foregroundMark x1="83086" y1="88669" x2="83086" y2="88669"/>
                        <a14:foregroundMark x1="83429" y1="90288" x2="83429" y2="90288"/>
                        <a14:foregroundMark x1="83771" y1="92266" x2="83771" y2="92266"/>
                        <a14:foregroundMark x1="84229" y1="94245" x2="84229" y2="94245"/>
                        <a14:foregroundMark x1="84057" y1="93525" x2="84057" y2="93525"/>
                        <a14:foregroundMark x1="84914" y1="95863" x2="84914" y2="95863"/>
                        <a14:foregroundMark x1="85829" y1="96583" x2="85829" y2="96583"/>
                        <a14:foregroundMark x1="86629" y1="96583" x2="86629" y2="96583"/>
                        <a14:foregroundMark x1="87371" y1="96403" x2="87371" y2="96403"/>
                        <a14:foregroundMark x1="88400" y1="94424" x2="88400" y2="94424"/>
                        <a14:foregroundMark x1="89143" y1="92086" x2="89143" y2="92086"/>
                        <a14:foregroundMark x1="89314" y1="90827" x2="89314" y2="90827"/>
                        <a14:foregroundMark x1="89600" y1="85971" x2="89600" y2="85971"/>
                        <a14:foregroundMark x1="88229" y1="85791" x2="88229" y2="85791"/>
                        <a14:foregroundMark x1="87257" y1="84173" x2="87257" y2="84173"/>
                        <a14:foregroundMark x1="85714" y1="82374" x2="85714" y2="82374"/>
                        <a14:foregroundMark x1="89771" y1="89388" x2="89771" y2="89388"/>
                        <a14:foregroundMark x1="72114" y1="47662" x2="72114" y2="47662"/>
                        <a14:foregroundMark x1="89314" y1="81295" x2="89314" y2="81295"/>
                      </a14:backgroundRemoval>
                    </a14:imgEffect>
                  </a14:imgLayer>
                </a14:imgProps>
              </a:ext>
            </a:extLst>
          </a:blip>
          <a:srcRect l="71487"/>
          <a:stretch/>
        </p:blipFill>
        <p:spPr>
          <a:xfrm>
            <a:off x="-3292325" y="4075778"/>
            <a:ext cx="2216149" cy="2469402"/>
          </a:xfrm>
          <a:prstGeom prst="rect">
            <a:avLst/>
          </a:prstGeom>
        </p:spPr>
      </p:pic>
      <p:sp>
        <p:nvSpPr>
          <p:cNvPr id="12" name="TextBox 11">
            <a:extLst>
              <a:ext uri="{FF2B5EF4-FFF2-40B4-BE49-F238E27FC236}">
                <a16:creationId xmlns:a16="http://schemas.microsoft.com/office/drawing/2014/main" id="{1E7676C4-EA4A-8858-09C8-A35DB6562899}"/>
              </a:ext>
            </a:extLst>
          </p:cNvPr>
          <p:cNvSpPr txBox="1"/>
          <p:nvPr/>
        </p:nvSpPr>
        <p:spPr>
          <a:xfrm>
            <a:off x="15088878" y="3378639"/>
            <a:ext cx="5846243" cy="3477875"/>
          </a:xfrm>
          <a:prstGeom prst="rect">
            <a:avLst/>
          </a:prstGeom>
          <a:noFill/>
        </p:spPr>
        <p:txBody>
          <a:bodyPr wrap="square" rtlCol="0">
            <a:spAutoFit/>
          </a:bodyPr>
          <a:lstStyle/>
          <a:p>
            <a:pPr algn="just"/>
            <a:r>
              <a:rPr lang="en-GB" sz="2000" b="1" i="1" dirty="0">
                <a:solidFill>
                  <a:srgbClr val="FFFFFF"/>
                </a:solidFill>
                <a:effectLst/>
              </a:rPr>
              <a:t>Employment and financial records</a:t>
            </a:r>
          </a:p>
          <a:p>
            <a:pPr algn="just" rtl="0"/>
            <a:r>
              <a:rPr lang="en-GB" sz="2000" b="0" i="0" dirty="0">
                <a:solidFill>
                  <a:srgbClr val="FFFFFF"/>
                </a:solidFill>
                <a:effectLst/>
              </a:rPr>
              <a:t>Employment data can be valuable to hackers if they can gather information on your past employment, or even your current performance reviews.</a:t>
            </a:r>
          </a:p>
          <a:p>
            <a:pPr algn="just" rtl="0"/>
            <a:r>
              <a:rPr lang="en-GB" sz="2000" b="0" i="0" dirty="0">
                <a:solidFill>
                  <a:srgbClr val="FFFFFF"/>
                </a:solidFill>
                <a:effectLst/>
              </a:rPr>
              <a:t>Your financial records may include information about your income and expenditure. Your tax records may include </a:t>
            </a:r>
            <a:r>
              <a:rPr lang="en-GB" sz="2000" b="0" i="0" dirty="0" err="1">
                <a:solidFill>
                  <a:srgbClr val="FFFFFF"/>
                </a:solidFill>
                <a:effectLst/>
              </a:rPr>
              <a:t>paychecks</a:t>
            </a:r>
            <a:r>
              <a:rPr lang="en-GB" sz="2000" b="0" i="0" dirty="0">
                <a:solidFill>
                  <a:srgbClr val="FFFFFF"/>
                </a:solidFill>
                <a:effectLst/>
              </a:rPr>
              <a:t>, credit card statements, your credit rating and your bank account details. All of this data, if not safeguarded properly, can compromise your privacy and enable cybercriminals to use your information for their own gain.</a:t>
            </a:r>
          </a:p>
        </p:txBody>
      </p:sp>
    </p:spTree>
    <p:extLst>
      <p:ext uri="{BB962C8B-B14F-4D97-AF65-F5344CB8AC3E}">
        <p14:creationId xmlns:p14="http://schemas.microsoft.com/office/powerpoint/2010/main" val="324381671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6CE3E03-A42C-08DD-986C-CBCD092E043D}"/>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E18FA1C-1EF7-9DAE-747F-BE6407BA9F66}"/>
              </a:ext>
            </a:extLst>
          </p:cNvPr>
          <p:cNvSpPr txBox="1"/>
          <p:nvPr/>
        </p:nvSpPr>
        <p:spPr>
          <a:xfrm>
            <a:off x="1848678" y="728260"/>
            <a:ext cx="8494644" cy="5401479"/>
          </a:xfrm>
          <a:prstGeom prst="rect">
            <a:avLst/>
          </a:prstGeom>
          <a:noFill/>
        </p:spPr>
        <p:txBody>
          <a:bodyPr wrap="square" rtlCol="0">
            <a:spAutoFit/>
          </a:bodyPr>
          <a:lstStyle/>
          <a:p>
            <a:pPr algn="ctr"/>
            <a:r>
              <a:rPr lang="fr-FR" sz="11500" b="1" dirty="0">
                <a:solidFill>
                  <a:schemeClr val="bg1"/>
                </a:solidFill>
                <a:latin typeface="Andale Mono" panose="020B0509000000000004" pitchFamily="49" charset="0"/>
              </a:rPr>
              <a:t>Machine de Transport</a:t>
            </a:r>
          </a:p>
        </p:txBody>
      </p:sp>
      <p:cxnSp>
        <p:nvCxnSpPr>
          <p:cNvPr id="3" name="Straight Connector 2">
            <a:extLst>
              <a:ext uri="{FF2B5EF4-FFF2-40B4-BE49-F238E27FC236}">
                <a16:creationId xmlns:a16="http://schemas.microsoft.com/office/drawing/2014/main" id="{B5F51695-FEC0-E598-7B9A-383533924BF2}"/>
              </a:ext>
            </a:extLst>
          </p:cNvPr>
          <p:cNvCxnSpPr>
            <a:cxnSpLocks/>
          </p:cNvCxnSpPr>
          <p:nvPr/>
        </p:nvCxnSpPr>
        <p:spPr>
          <a:xfrm>
            <a:off x="410818" y="7606759"/>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4" name="Oval 3">
            <a:extLst>
              <a:ext uri="{FF2B5EF4-FFF2-40B4-BE49-F238E27FC236}">
                <a16:creationId xmlns:a16="http://schemas.microsoft.com/office/drawing/2014/main" id="{8586811C-1E1B-D3B4-98DE-E674FCD6326D}"/>
              </a:ext>
            </a:extLst>
          </p:cNvPr>
          <p:cNvSpPr/>
          <p:nvPr/>
        </p:nvSpPr>
        <p:spPr>
          <a:xfrm>
            <a:off x="5841404" y="7344259"/>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5" name="Graphic 4" descr="Computer with solid fill">
            <a:extLst>
              <a:ext uri="{FF2B5EF4-FFF2-40B4-BE49-F238E27FC236}">
                <a16:creationId xmlns:a16="http://schemas.microsoft.com/office/drawing/2014/main" id="{93C6DC8E-2AF9-0713-FE44-12C33ADD6F7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923724" y="7420667"/>
            <a:ext cx="344551" cy="344551"/>
          </a:xfrm>
          <a:prstGeom prst="rect">
            <a:avLst/>
          </a:prstGeom>
        </p:spPr>
      </p:pic>
      <p:sp>
        <p:nvSpPr>
          <p:cNvPr id="6" name="TextBox 5">
            <a:extLst>
              <a:ext uri="{FF2B5EF4-FFF2-40B4-BE49-F238E27FC236}">
                <a16:creationId xmlns:a16="http://schemas.microsoft.com/office/drawing/2014/main" id="{50DBB4CE-C3BE-E497-272F-CA6C82BD100E}"/>
              </a:ext>
            </a:extLst>
          </p:cNvPr>
          <p:cNvSpPr txBox="1"/>
          <p:nvPr/>
        </p:nvSpPr>
        <p:spPr>
          <a:xfrm>
            <a:off x="1383956" y="8012273"/>
            <a:ext cx="9428205" cy="5062924"/>
          </a:xfrm>
          <a:prstGeom prst="rect">
            <a:avLst/>
          </a:prstGeom>
          <a:noFill/>
        </p:spPr>
        <p:txBody>
          <a:bodyPr wrap="square" rtlCol="0">
            <a:spAutoFit/>
          </a:bodyPr>
          <a:lstStyle/>
          <a:p>
            <a:pPr algn="just">
              <a:spcBef>
                <a:spcPts val="600"/>
              </a:spcBef>
            </a:pPr>
            <a:r>
              <a:rPr lang="fr-FR" dirty="0">
                <a:solidFill>
                  <a:schemeClr val="bg1"/>
                </a:solidFill>
                <a:effectLst/>
                <a:latin typeface="Times New Roman" panose="02020603050405020304" pitchFamily="18" charset="0"/>
              </a:rPr>
              <a:t>L'administration de la machine de transport consiste à fournir :</a:t>
            </a: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i="1" dirty="0">
                <a:solidFill>
                  <a:schemeClr val="bg1"/>
                </a:solidFill>
                <a:effectLst/>
                <a:latin typeface="Times New Roman" panose="02020603050405020304" pitchFamily="18" charset="0"/>
              </a:rPr>
              <a:t>les opérations de réseau,</a:t>
            </a:r>
            <a:r>
              <a:rPr lang="fr-FR" dirty="0">
                <a:solidFill>
                  <a:schemeClr val="bg1"/>
                </a:solidFill>
                <a:effectLst/>
                <a:latin typeface="Times New Roman" panose="02020603050405020304" pitchFamily="18" charset="0"/>
              </a:rPr>
              <a:t> dont le rôle est de permettre l'intervention sur le fonctionnement et la modification du réseau.</a:t>
            </a: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i="1" dirty="0">
                <a:solidFill>
                  <a:schemeClr val="bg1"/>
                </a:solidFill>
                <a:effectLst/>
                <a:latin typeface="Times New Roman" panose="02020603050405020304" pitchFamily="18" charset="0"/>
              </a:rPr>
              <a:t>la liste des incidents réseaux par la mise en place de protocoles de détection et de</a:t>
            </a:r>
            <a:r>
              <a:rPr lang="fr-FR" dirty="0">
                <a:solidFill>
                  <a:schemeClr val="bg1"/>
                </a:solidFill>
                <a:latin typeface="Times New Roman" panose="02020603050405020304" pitchFamily="18" charset="0"/>
              </a:rPr>
              <a:t> </a:t>
            </a:r>
            <a:r>
              <a:rPr lang="fr-FR" i="1" dirty="0">
                <a:solidFill>
                  <a:schemeClr val="bg1"/>
                </a:solidFill>
                <a:effectLst/>
                <a:latin typeface="Times New Roman" panose="02020603050405020304" pitchFamily="18" charset="0"/>
              </a:rPr>
              <a:t>correction</a:t>
            </a:r>
            <a:r>
              <a:rPr lang="fr-FR" dirty="0">
                <a:solidFill>
                  <a:schemeClr val="bg1"/>
                </a:solidFill>
                <a:effectLst/>
                <a:latin typeface="Times New Roman" panose="02020603050405020304" pitchFamily="18" charset="0"/>
              </a:rPr>
              <a:t>: Lorsqu'une alerte est déclenchée, des actions vont être prises pour résoudre l'incident et de ce fait, réduire son influence et ses perturbations sur l'ensemble du réseau.</a:t>
            </a: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i="1" dirty="0">
                <a:solidFill>
                  <a:schemeClr val="bg1"/>
                </a:solidFill>
                <a:effectLst/>
                <a:latin typeface="Times New Roman" panose="02020603050405020304" pitchFamily="18" charset="0"/>
              </a:rPr>
              <a:t>les performances fournies par le réseau,</a:t>
            </a:r>
            <a:r>
              <a:rPr lang="fr-FR" dirty="0">
                <a:solidFill>
                  <a:schemeClr val="bg1"/>
                </a:solidFill>
                <a:effectLst/>
                <a:latin typeface="Times New Roman" panose="02020603050405020304" pitchFamily="18" charset="0"/>
              </a:rPr>
              <a:t> le but est d'afficher et d'évaluer le système par un ensemble de paramètres comme le temps de réponse ou la charge</a:t>
            </a:r>
            <a:r>
              <a:rPr lang="fr-FR" dirty="0">
                <a:solidFill>
                  <a:schemeClr val="bg1"/>
                </a:solidFill>
                <a:latin typeface="Times New Roman" panose="02020603050405020304" pitchFamily="18" charset="0"/>
              </a:rPr>
              <a:t> </a:t>
            </a:r>
            <a:r>
              <a:rPr lang="fr-FR" dirty="0">
                <a:solidFill>
                  <a:schemeClr val="bg1"/>
                </a:solidFill>
                <a:effectLst/>
                <a:latin typeface="Times New Roman" panose="02020603050405020304" pitchFamily="18" charset="0"/>
              </a:rPr>
              <a:t>du système.</a:t>
            </a: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i="1" dirty="0">
                <a:solidFill>
                  <a:schemeClr val="bg1"/>
                </a:solidFill>
                <a:effectLst/>
                <a:latin typeface="Times New Roman" panose="02020603050405020304" pitchFamily="18" charset="0"/>
              </a:rPr>
              <a:t>les coûts</a:t>
            </a:r>
            <a:r>
              <a:rPr lang="fr-FR" dirty="0">
                <a:solidFill>
                  <a:schemeClr val="bg1"/>
                </a:solidFill>
                <a:effectLst/>
                <a:latin typeface="Times New Roman" panose="02020603050405020304" pitchFamily="18" charset="0"/>
              </a:rPr>
              <a:t>, afin de pouvoir les mesurer (</a:t>
            </a:r>
            <a:r>
              <a:rPr lang="fr-FR" i="1" dirty="0">
                <a:solidFill>
                  <a:schemeClr val="bg1"/>
                </a:solidFill>
                <a:effectLst/>
                <a:latin typeface="Times New Roman" panose="02020603050405020304" pitchFamily="18" charset="0"/>
              </a:rPr>
              <a:t>dans un réseau, les coûts d'utilisation</a:t>
            </a:r>
            <a:r>
              <a:rPr lang="fr-FR" i="1" dirty="0">
                <a:solidFill>
                  <a:schemeClr val="bg1"/>
                </a:solidFill>
                <a:latin typeface="Times New Roman" panose="02020603050405020304" pitchFamily="18" charset="0"/>
              </a:rPr>
              <a:t> </a:t>
            </a:r>
            <a:r>
              <a:rPr lang="fr-FR" i="1" dirty="0">
                <a:solidFill>
                  <a:schemeClr val="bg1"/>
                </a:solidFill>
                <a:effectLst/>
                <a:latin typeface="Times New Roman" panose="02020603050405020304" pitchFamily="18" charset="0"/>
              </a:rPr>
              <a:t>sont</a:t>
            </a:r>
            <a:r>
              <a:rPr lang="fr-FR" dirty="0">
                <a:solidFill>
                  <a:schemeClr val="bg1"/>
                </a:solidFill>
                <a:latin typeface="Times New Roman" panose="02020603050405020304" pitchFamily="18" charset="0"/>
              </a:rPr>
              <a:t> </a:t>
            </a:r>
            <a:r>
              <a:rPr lang="fr-FR" i="1" dirty="0">
                <a:solidFill>
                  <a:schemeClr val="bg1"/>
                </a:solidFill>
                <a:effectLst/>
                <a:latin typeface="Times New Roman" panose="02020603050405020304" pitchFamily="18" charset="0"/>
              </a:rPr>
              <a:t>complexes à évaluer puisqu'ils concernent un ensemble de composants distribués</a:t>
            </a:r>
            <a:r>
              <a:rPr lang="fr-FR" dirty="0">
                <a:solidFill>
                  <a:schemeClr val="bg1"/>
                </a:solidFill>
                <a:effectLst/>
                <a:latin typeface="Times New Roman" panose="02020603050405020304" pitchFamily="18" charset="0"/>
              </a:rPr>
              <a:t>).</a:t>
            </a: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i="1" dirty="0">
                <a:solidFill>
                  <a:schemeClr val="bg1"/>
                </a:solidFill>
                <a:effectLst/>
                <a:latin typeface="Times New Roman" panose="02020603050405020304" pitchFamily="18" charset="0"/>
              </a:rPr>
              <a:t>la configuration</a:t>
            </a:r>
            <a:r>
              <a:rPr lang="fr-FR" dirty="0">
                <a:solidFill>
                  <a:schemeClr val="bg1"/>
                </a:solidFill>
                <a:effectLst/>
                <a:latin typeface="Times New Roman" panose="02020603050405020304" pitchFamily="18" charset="0"/>
              </a:rPr>
              <a:t>, le but est de déterminer la meilleure configuration du réseau afin</a:t>
            </a:r>
            <a:r>
              <a:rPr lang="fr-FR" dirty="0">
                <a:solidFill>
                  <a:schemeClr val="bg1"/>
                </a:solidFill>
                <a:latin typeface="Times New Roman" panose="02020603050405020304" pitchFamily="18" charset="0"/>
              </a:rPr>
              <a:t> </a:t>
            </a:r>
            <a:r>
              <a:rPr lang="fr-FR" dirty="0">
                <a:solidFill>
                  <a:schemeClr val="bg1"/>
                </a:solidFill>
                <a:effectLst/>
                <a:latin typeface="Times New Roman" panose="02020603050405020304" pitchFamily="18" charset="0"/>
              </a:rPr>
              <a:t>d'améliorer les performances du système et la qualité du service.</a:t>
            </a: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i="1" dirty="0">
                <a:solidFill>
                  <a:schemeClr val="bg1"/>
                </a:solidFill>
                <a:effectLst/>
                <a:latin typeface="Times New Roman" panose="02020603050405020304" pitchFamily="18" charset="0"/>
              </a:rPr>
              <a:t>l'inventaire,</a:t>
            </a:r>
            <a:r>
              <a:rPr lang="fr-FR" dirty="0">
                <a:solidFill>
                  <a:schemeClr val="bg1"/>
                </a:solidFill>
                <a:effectLst/>
                <a:latin typeface="Times New Roman" panose="02020603050405020304" pitchFamily="18" charset="0"/>
              </a:rPr>
              <a:t> qui a pour rôle de tenir à jour en temps réel la liste des éléments</a:t>
            </a:r>
            <a:r>
              <a:rPr lang="fr-FR" dirty="0">
                <a:solidFill>
                  <a:schemeClr val="bg1"/>
                </a:solidFill>
                <a:latin typeface="Times New Roman" panose="02020603050405020304" pitchFamily="18" charset="0"/>
              </a:rPr>
              <a:t> </a:t>
            </a:r>
            <a:r>
              <a:rPr lang="fr-FR" dirty="0">
                <a:solidFill>
                  <a:schemeClr val="bg1"/>
                </a:solidFill>
                <a:effectLst/>
                <a:latin typeface="Times New Roman" panose="02020603050405020304" pitchFamily="18" charset="0"/>
              </a:rPr>
              <a:t>logiciels et matériels qui constituent un réseau.</a:t>
            </a: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i="1" dirty="0">
                <a:solidFill>
                  <a:schemeClr val="bg1"/>
                </a:solidFill>
                <a:effectLst/>
                <a:latin typeface="Times New Roman" panose="02020603050405020304" pitchFamily="18" charset="0"/>
              </a:rPr>
              <a:t>l'évolution et les changements,</a:t>
            </a:r>
            <a:r>
              <a:rPr lang="fr-FR" dirty="0">
                <a:solidFill>
                  <a:schemeClr val="bg1"/>
                </a:solidFill>
                <a:effectLst/>
                <a:latin typeface="Times New Roman" panose="02020603050405020304" pitchFamily="18" charset="0"/>
              </a:rPr>
              <a:t> l'objectif est de fournir les informations permettant</a:t>
            </a:r>
            <a:r>
              <a:rPr lang="fr-FR" dirty="0">
                <a:solidFill>
                  <a:schemeClr val="bg1"/>
                </a:solidFill>
                <a:latin typeface="Times New Roman" panose="02020603050405020304" pitchFamily="18" charset="0"/>
              </a:rPr>
              <a:t> </a:t>
            </a:r>
            <a:r>
              <a:rPr lang="fr-FR" dirty="0">
                <a:solidFill>
                  <a:schemeClr val="bg1"/>
                </a:solidFill>
                <a:effectLst/>
                <a:latin typeface="Times New Roman" panose="02020603050405020304" pitchFamily="18" charset="0"/>
              </a:rPr>
              <a:t>de déterminer les nouveaux besoins et les parties du système</a:t>
            </a:r>
            <a:r>
              <a:rPr lang="fr-FR" dirty="0">
                <a:solidFill>
                  <a:schemeClr val="bg1"/>
                </a:solidFill>
                <a:latin typeface="Times New Roman" panose="02020603050405020304" pitchFamily="18" charset="0"/>
              </a:rPr>
              <a:t> </a:t>
            </a:r>
            <a:r>
              <a:rPr lang="fr-FR" dirty="0">
                <a:solidFill>
                  <a:schemeClr val="bg1"/>
                </a:solidFill>
                <a:effectLst/>
                <a:latin typeface="Times New Roman" panose="02020603050405020304" pitchFamily="18" charset="0"/>
              </a:rPr>
              <a:t>concernées par ces</a:t>
            </a:r>
            <a:r>
              <a:rPr lang="fr-FR" dirty="0">
                <a:solidFill>
                  <a:schemeClr val="bg1"/>
                </a:solidFill>
                <a:latin typeface="Times New Roman" panose="02020603050405020304" pitchFamily="18" charset="0"/>
              </a:rPr>
              <a:t> </a:t>
            </a:r>
            <a:r>
              <a:rPr lang="fr-FR" dirty="0">
                <a:solidFill>
                  <a:schemeClr val="bg1"/>
                </a:solidFill>
                <a:effectLst/>
                <a:latin typeface="Times New Roman" panose="02020603050405020304" pitchFamily="18" charset="0"/>
              </a:rPr>
              <a:t>besoins de changement.</a:t>
            </a:r>
          </a:p>
        </p:txBody>
      </p:sp>
    </p:spTree>
    <p:extLst>
      <p:ext uri="{BB962C8B-B14F-4D97-AF65-F5344CB8AC3E}">
        <p14:creationId xmlns:p14="http://schemas.microsoft.com/office/powerpoint/2010/main" val="1798916632"/>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9E4FAB-4026-EA1B-8B33-AE8DC83AE3B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0A24CEC-F565-CF4C-ECF3-70622869BF72}"/>
              </a:ext>
            </a:extLst>
          </p:cNvPr>
          <p:cNvSpPr txBox="1"/>
          <p:nvPr/>
        </p:nvSpPr>
        <p:spPr>
          <a:xfrm>
            <a:off x="310208" y="430636"/>
            <a:ext cx="1295547" cy="338554"/>
          </a:xfrm>
          <a:prstGeom prst="rect">
            <a:avLst/>
          </a:prstGeom>
          <a:noFill/>
        </p:spPr>
        <p:txBody>
          <a:bodyPr wrap="none" rtlCol="0">
            <a:spAutoFit/>
          </a:bodyPr>
          <a:lstStyle/>
          <a:p>
            <a:r>
              <a:rPr lang="en-GB" sz="1600" dirty="0">
                <a:solidFill>
                  <a:schemeClr val="bg1"/>
                </a:solidFill>
                <a:latin typeface="Andale Mono" panose="020B0509000000000004" pitchFamily="49" charset="0"/>
              </a:rPr>
              <a:t>Your Data</a:t>
            </a:r>
            <a:endParaRPr lang="fr-FR" sz="1600" dirty="0">
              <a:solidFill>
                <a:schemeClr val="bg1"/>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3A6BFBF2-BA11-A8B0-5C5D-F89D7993BA2A}"/>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61058EA7-A901-C2BE-A423-3D36756F7263}"/>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F1A654B5-EA6B-D985-CC67-CCFC881C1E63}"/>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15" name="TextBox 14">
            <a:extLst>
              <a:ext uri="{FF2B5EF4-FFF2-40B4-BE49-F238E27FC236}">
                <a16:creationId xmlns:a16="http://schemas.microsoft.com/office/drawing/2014/main" id="{334EDD92-0D10-BE12-F6C2-306536731AA4}"/>
              </a:ext>
            </a:extLst>
          </p:cNvPr>
          <p:cNvSpPr txBox="1"/>
          <p:nvPr/>
        </p:nvSpPr>
        <p:spPr>
          <a:xfrm>
            <a:off x="191541" y="1021190"/>
            <a:ext cx="5785792" cy="2862322"/>
          </a:xfrm>
          <a:prstGeom prst="rect">
            <a:avLst/>
          </a:prstGeom>
          <a:noFill/>
        </p:spPr>
        <p:txBody>
          <a:bodyPr wrap="square" rtlCol="0">
            <a:spAutoFit/>
          </a:bodyPr>
          <a:lstStyle/>
          <a:p>
            <a:pPr algn="just" rtl="0"/>
            <a:r>
              <a:rPr lang="en-GB" sz="2000" b="0" i="0" dirty="0">
                <a:solidFill>
                  <a:srgbClr val="FFFFFF"/>
                </a:solidFill>
                <a:effectLst/>
              </a:rPr>
              <a:t>Personal data describes any information about you, including your name, social security number, driver license number, date and place of birth, your mother’s maiden name, and even pictures or messages that you exchange with family and friends.</a:t>
            </a:r>
          </a:p>
          <a:p>
            <a:pPr algn="just" rtl="0"/>
            <a:r>
              <a:rPr lang="en-GB" sz="2000" b="0" i="0" dirty="0">
                <a:solidFill>
                  <a:srgbClr val="FFFFFF"/>
                </a:solidFill>
                <a:effectLst/>
              </a:rPr>
              <a:t>Cybercriminals can use this sensitive information to identify and impersonate you, infringing on your privacy and potentially causing serious damage to your reputation.</a:t>
            </a:r>
          </a:p>
        </p:txBody>
      </p:sp>
      <p:sp>
        <p:nvSpPr>
          <p:cNvPr id="3" name="TextBox 2">
            <a:extLst>
              <a:ext uri="{FF2B5EF4-FFF2-40B4-BE49-F238E27FC236}">
                <a16:creationId xmlns:a16="http://schemas.microsoft.com/office/drawing/2014/main" id="{CF17E9A1-E066-9F42-2FE2-C5375351F253}"/>
              </a:ext>
            </a:extLst>
          </p:cNvPr>
          <p:cNvSpPr txBox="1"/>
          <p:nvPr/>
        </p:nvSpPr>
        <p:spPr>
          <a:xfrm>
            <a:off x="14261389" y="3917371"/>
            <a:ext cx="5846243" cy="2554545"/>
          </a:xfrm>
          <a:prstGeom prst="rect">
            <a:avLst/>
          </a:prstGeom>
          <a:noFill/>
        </p:spPr>
        <p:txBody>
          <a:bodyPr wrap="square" rtlCol="0">
            <a:spAutoFit/>
          </a:bodyPr>
          <a:lstStyle/>
          <a:p>
            <a:pPr algn="just"/>
            <a:r>
              <a:rPr lang="en-GB" sz="2000" b="1" i="1" dirty="0">
                <a:solidFill>
                  <a:srgbClr val="FFFFFF"/>
                </a:solidFill>
                <a:effectLst/>
              </a:rPr>
              <a:t>Education records</a:t>
            </a:r>
          </a:p>
          <a:p>
            <a:pPr algn="just"/>
            <a:r>
              <a:rPr lang="en-GB" sz="2000" b="0" i="0" dirty="0">
                <a:solidFill>
                  <a:srgbClr val="FFFFFF"/>
                </a:solidFill>
                <a:effectLst/>
              </a:rPr>
              <a:t>Educational records contain information about your academic qualifications and achievements. However, these records may also include your contact information, attendance records, disciplinary reports, health and immunization records as well as any special education records including individualized education programs (IEPs).</a:t>
            </a:r>
          </a:p>
        </p:txBody>
      </p:sp>
      <p:pic>
        <p:nvPicPr>
          <p:cNvPr id="7" name="Picture 6">
            <a:extLst>
              <a:ext uri="{FF2B5EF4-FFF2-40B4-BE49-F238E27FC236}">
                <a16:creationId xmlns:a16="http://schemas.microsoft.com/office/drawing/2014/main" id="{41E22FD7-9732-2708-C5F4-D2AE72D3F3EF}"/>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4317" b="96942" l="36800" r="63829">
                        <a14:foregroundMark x1="50571" y1="8993" x2="50571" y2="8993"/>
                        <a14:foregroundMark x1="51600" y1="4496" x2="51600" y2="4496"/>
                        <a14:foregroundMark x1="38171" y1="40108" x2="38171" y2="40108"/>
                        <a14:foregroundMark x1="36857" y1="44424" x2="36857" y2="44424"/>
                        <a14:foregroundMark x1="62914" y1="47122" x2="62914" y2="47122"/>
                        <a14:foregroundMark x1="63829" y1="46942" x2="63829" y2="46942"/>
                        <a14:foregroundMark x1="51486" y1="83813" x2="51486" y2="83813"/>
                        <a14:foregroundMark x1="50571" y1="85791" x2="50571" y2="85791"/>
                        <a14:foregroundMark x1="49371" y1="83633" x2="49371" y2="83633"/>
                        <a14:foregroundMark x1="50457" y1="92806" x2="50457" y2="92806"/>
                        <a14:foregroundMark x1="52857" y1="80576" x2="52857" y2="80576"/>
                        <a14:foregroundMark x1="53143" y1="81115" x2="53143" y2="81115"/>
                        <a14:foregroundMark x1="52000" y1="95144" x2="52000" y2="95144"/>
                        <a14:foregroundMark x1="47714" y1="93165" x2="47714" y2="93165"/>
                        <a14:foregroundMark x1="47200" y1="87770" x2="47200" y2="87770"/>
                        <a14:foregroundMark x1="47429" y1="82014" x2="47429" y2="82014"/>
                        <a14:foregroundMark x1="49543" y1="78237" x2="49543" y2="78237"/>
                        <a14:foregroundMark x1="49943" y1="80935" x2="49943" y2="80935"/>
                        <a14:foregroundMark x1="51257" y1="84712" x2="51257" y2="84712"/>
                        <a14:foregroundMark x1="51886" y1="85612" x2="51886" y2="85612"/>
                        <a14:foregroundMark x1="51029" y1="91906" x2="51029" y2="91906"/>
                        <a14:foregroundMark x1="49543" y1="90288" x2="49543" y2="90288"/>
                        <a14:foregroundMark x1="48171" y1="88849" x2="48171" y2="88849"/>
                        <a14:foregroundMark x1="47600" y1="90108" x2="47600" y2="90108"/>
                        <a14:foregroundMark x1="47029" y1="85791" x2="47029" y2="85791"/>
                        <a14:foregroundMark x1="47714" y1="80935" x2="47714" y2="80935"/>
                        <a14:foregroundMark x1="48800" y1="78058" x2="48800" y2="78058"/>
                        <a14:foregroundMark x1="50229" y1="76439" x2="50229" y2="76439"/>
                        <a14:foregroundMark x1="51257" y1="76439" x2="51257" y2="76439"/>
                        <a14:foregroundMark x1="51657" y1="76799" x2="51657" y2="76799"/>
                        <a14:foregroundMark x1="53486" y1="82554" x2="53486" y2="82554"/>
                        <a14:foregroundMark x1="53314" y1="90647" x2="53314" y2="90647"/>
                        <a14:foregroundMark x1="52629" y1="93525" x2="52629" y2="93525"/>
                        <a14:foregroundMark x1="51086" y1="96223" x2="51086" y2="96223"/>
                        <a14:foregroundMark x1="49486" y1="96223" x2="49486" y2="96223"/>
                        <a14:foregroundMark x1="48229" y1="94424" x2="48229" y2="94424"/>
                        <a14:foregroundMark x1="47829" y1="92626" x2="47829" y2="92626"/>
                        <a14:foregroundMark x1="47486" y1="91547" x2="47486" y2="91547"/>
                        <a14:foregroundMark x1="52743" y1="92446" x2="52743" y2="92446"/>
                        <a14:foregroundMark x1="53429" y1="88669" x2="53429" y2="88669"/>
                        <a14:foregroundMark x1="53543" y1="85432" x2="53543" y2="85432"/>
                        <a14:foregroundMark x1="53486" y1="84173" x2="53486" y2="84173"/>
                        <a14:foregroundMark x1="53600" y1="88129" x2="53600" y2="88129"/>
                        <a14:foregroundMark x1="50171" y1="96942" x2="50171" y2="96942"/>
                        <a14:foregroundMark x1="49086" y1="87770" x2="49086" y2="87770"/>
                        <a14:foregroundMark x1="47886" y1="79137" x2="47886" y2="79137"/>
                        <a14:foregroundMark x1="49771" y1="86871" x2="49771" y2="86871"/>
                        <a14:foregroundMark x1="50571" y1="80755" x2="50571" y2="80755"/>
                      </a14:backgroundRemoval>
                    </a14:imgEffect>
                  </a14:imgLayer>
                </a14:imgProps>
              </a:ext>
            </a:extLst>
          </a:blip>
          <a:srcRect l="36629" r="35267"/>
          <a:stretch/>
        </p:blipFill>
        <p:spPr>
          <a:xfrm>
            <a:off x="-3814204" y="4075778"/>
            <a:ext cx="2184401" cy="2469402"/>
          </a:xfrm>
          <a:prstGeom prst="rect">
            <a:avLst/>
          </a:prstGeom>
        </p:spPr>
      </p:pic>
      <p:pic>
        <p:nvPicPr>
          <p:cNvPr id="6" name="Picture 5">
            <a:extLst>
              <a:ext uri="{FF2B5EF4-FFF2-40B4-BE49-F238E27FC236}">
                <a16:creationId xmlns:a16="http://schemas.microsoft.com/office/drawing/2014/main" id="{ED6A6775-156E-54A6-D55A-1873A9E5C4F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799" b="96583" l="72114" r="99029">
                        <a14:foregroundMark x1="72571" y1="46403" x2="72571" y2="46403"/>
                        <a14:foregroundMark x1="84971" y1="5216" x2="84971" y2="5216"/>
                        <a14:foregroundMark x1="97943" y1="38129" x2="97943" y2="38129"/>
                        <a14:foregroundMark x1="85600" y1="2158" x2="85600" y2="2158"/>
                        <a14:foregroundMark x1="99029" y1="41187" x2="99029" y2="41187"/>
                        <a14:foregroundMark x1="87086" y1="81835" x2="87086" y2="81835"/>
                        <a14:foregroundMark x1="86343" y1="85252" x2="86343" y2="85252"/>
                        <a14:foregroundMark x1="86400" y1="93345" x2="86400" y2="93345"/>
                        <a14:foregroundMark x1="89486" y1="88669" x2="89486" y2="88669"/>
                        <a14:foregroundMark x1="88914" y1="90647" x2="88914" y2="90647"/>
                        <a14:foregroundMark x1="86286" y1="87230" x2="86286" y2="87230"/>
                        <a14:foregroundMark x1="86286" y1="86151" x2="86286" y2="86151"/>
                        <a14:foregroundMark x1="86914" y1="77158" x2="86914" y2="77158"/>
                        <a14:foregroundMark x1="86629" y1="76619" x2="86629" y2="76619"/>
                        <a14:foregroundMark x1="85886" y1="76619" x2="85886" y2="76619"/>
                        <a14:foregroundMark x1="84743" y1="77698" x2="84743" y2="77698"/>
                        <a14:foregroundMark x1="83886" y1="80396" x2="83886" y2="80396"/>
                        <a14:foregroundMark x1="83314" y1="83453" x2="83314" y2="83453"/>
                        <a14:foregroundMark x1="87657" y1="77518" x2="87657" y2="77518"/>
                        <a14:foregroundMark x1="88971" y1="80755" x2="88971" y2="80755"/>
                        <a14:foregroundMark x1="89543" y1="88309" x2="89543" y2="88309"/>
                        <a14:foregroundMark x1="89086" y1="91906" x2="89086" y2="91906"/>
                        <a14:foregroundMark x1="88114" y1="95144" x2="88114" y2="95144"/>
                        <a14:foregroundMark x1="84629" y1="95504" x2="84629" y2="95504"/>
                        <a14:foregroundMark x1="83371" y1="89928" x2="83371" y2="89928"/>
                        <a14:foregroundMark x1="83143" y1="86331" x2="83143" y2="86331"/>
                        <a14:foregroundMark x1="83086" y1="88669" x2="83086" y2="88669"/>
                        <a14:foregroundMark x1="83429" y1="90288" x2="83429" y2="90288"/>
                        <a14:foregroundMark x1="83771" y1="92266" x2="83771" y2="92266"/>
                        <a14:foregroundMark x1="84229" y1="94245" x2="84229" y2="94245"/>
                        <a14:foregroundMark x1="84057" y1="93525" x2="84057" y2="93525"/>
                        <a14:foregroundMark x1="84914" y1="95863" x2="84914" y2="95863"/>
                        <a14:foregroundMark x1="85829" y1="96583" x2="85829" y2="96583"/>
                        <a14:foregroundMark x1="86629" y1="96583" x2="86629" y2="96583"/>
                        <a14:foregroundMark x1="87371" y1="96403" x2="87371" y2="96403"/>
                        <a14:foregroundMark x1="88400" y1="94424" x2="88400" y2="94424"/>
                        <a14:foregroundMark x1="89143" y1="92086" x2="89143" y2="92086"/>
                        <a14:foregroundMark x1="89314" y1="90827" x2="89314" y2="90827"/>
                        <a14:foregroundMark x1="89600" y1="85971" x2="89600" y2="85971"/>
                        <a14:foregroundMark x1="88229" y1="85791" x2="88229" y2="85791"/>
                        <a14:foregroundMark x1="87257" y1="84173" x2="87257" y2="84173"/>
                        <a14:foregroundMark x1="85714" y1="82374" x2="85714" y2="82374"/>
                        <a14:foregroundMark x1="89771" y1="89388" x2="89771" y2="89388"/>
                        <a14:foregroundMark x1="72114" y1="47662" x2="72114" y2="47662"/>
                        <a14:foregroundMark x1="89314" y1="81295" x2="89314" y2="81295"/>
                      </a14:backgroundRemoval>
                    </a14:imgEffect>
                  </a14:imgLayer>
                </a14:imgProps>
              </a:ext>
            </a:extLst>
          </a:blip>
          <a:srcRect l="71487"/>
          <a:stretch/>
        </p:blipFill>
        <p:spPr>
          <a:xfrm>
            <a:off x="1976362" y="4075778"/>
            <a:ext cx="2216149" cy="2469402"/>
          </a:xfrm>
          <a:prstGeom prst="rect">
            <a:avLst/>
          </a:prstGeom>
        </p:spPr>
      </p:pic>
      <p:sp>
        <p:nvSpPr>
          <p:cNvPr id="10" name="TextBox 9">
            <a:extLst>
              <a:ext uri="{FF2B5EF4-FFF2-40B4-BE49-F238E27FC236}">
                <a16:creationId xmlns:a16="http://schemas.microsoft.com/office/drawing/2014/main" id="{1F95C537-5721-6527-A89F-EB562003177B}"/>
              </a:ext>
            </a:extLst>
          </p:cNvPr>
          <p:cNvSpPr txBox="1"/>
          <p:nvPr/>
        </p:nvSpPr>
        <p:spPr>
          <a:xfrm>
            <a:off x="6249674" y="3378639"/>
            <a:ext cx="5846243" cy="3477875"/>
          </a:xfrm>
          <a:prstGeom prst="rect">
            <a:avLst/>
          </a:prstGeom>
          <a:noFill/>
        </p:spPr>
        <p:txBody>
          <a:bodyPr wrap="square" rtlCol="0">
            <a:spAutoFit/>
          </a:bodyPr>
          <a:lstStyle/>
          <a:p>
            <a:pPr algn="just"/>
            <a:r>
              <a:rPr lang="en-GB" sz="2000" b="1" i="1" dirty="0">
                <a:solidFill>
                  <a:srgbClr val="FFFFFF"/>
                </a:solidFill>
                <a:effectLst/>
              </a:rPr>
              <a:t>Employment and financial records</a:t>
            </a:r>
          </a:p>
          <a:p>
            <a:pPr algn="just" rtl="0"/>
            <a:r>
              <a:rPr lang="en-GB" sz="2000" b="0" i="0" dirty="0">
                <a:solidFill>
                  <a:srgbClr val="FFFFFF"/>
                </a:solidFill>
                <a:effectLst/>
              </a:rPr>
              <a:t>Employment data can be valuable to hackers if they can gather information on your past employment, or even your current performance reviews.</a:t>
            </a:r>
          </a:p>
          <a:p>
            <a:pPr algn="just" rtl="0"/>
            <a:r>
              <a:rPr lang="en-GB" sz="2000" b="0" i="0" dirty="0">
                <a:solidFill>
                  <a:srgbClr val="FFFFFF"/>
                </a:solidFill>
                <a:effectLst/>
              </a:rPr>
              <a:t>Your financial records may include information about your income and expenditure. Your tax records may include </a:t>
            </a:r>
            <a:r>
              <a:rPr lang="en-GB" sz="2000" b="0" i="0" dirty="0" err="1">
                <a:solidFill>
                  <a:srgbClr val="FFFFFF"/>
                </a:solidFill>
                <a:effectLst/>
              </a:rPr>
              <a:t>paychecks</a:t>
            </a:r>
            <a:r>
              <a:rPr lang="en-GB" sz="2000" b="0" i="0" dirty="0">
                <a:solidFill>
                  <a:srgbClr val="FFFFFF"/>
                </a:solidFill>
                <a:effectLst/>
              </a:rPr>
              <a:t>, credit card statements, your credit rating and your bank account details. All of this data, if not safeguarded properly, can compromise your privacy and enable cybercriminals to use your information for their own gain.</a:t>
            </a:r>
          </a:p>
        </p:txBody>
      </p:sp>
    </p:spTree>
    <p:extLst>
      <p:ext uri="{BB962C8B-B14F-4D97-AF65-F5344CB8AC3E}">
        <p14:creationId xmlns:p14="http://schemas.microsoft.com/office/powerpoint/2010/main" val="4868351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B8B909-8E5D-13AD-22B7-B4852D3E7DC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0816A69-2A16-A754-C4AD-51A78E1D2AB8}"/>
              </a:ext>
            </a:extLst>
          </p:cNvPr>
          <p:cNvSpPr txBox="1"/>
          <p:nvPr/>
        </p:nvSpPr>
        <p:spPr>
          <a:xfrm>
            <a:off x="1449536" y="1654064"/>
            <a:ext cx="9292926" cy="3631763"/>
          </a:xfrm>
          <a:prstGeom prst="rect">
            <a:avLst/>
          </a:prstGeom>
          <a:noFill/>
        </p:spPr>
        <p:txBody>
          <a:bodyPr wrap="square" rtlCol="0">
            <a:spAutoFit/>
          </a:bodyPr>
          <a:lstStyle/>
          <a:p>
            <a:pPr algn="ctr"/>
            <a:r>
              <a:rPr lang="fr-FR" sz="11500" b="1" dirty="0" err="1">
                <a:solidFill>
                  <a:schemeClr val="bg1"/>
                </a:solidFill>
                <a:latin typeface="Andale Mono" panose="020B0509000000000004" pitchFamily="49" charset="0"/>
              </a:rPr>
              <a:t>Where</a:t>
            </a:r>
            <a:r>
              <a:rPr lang="fr-FR" sz="11500" b="1" dirty="0">
                <a:solidFill>
                  <a:schemeClr val="bg1"/>
                </a:solidFill>
                <a:latin typeface="Andale Mono" panose="020B0509000000000004" pitchFamily="49" charset="0"/>
              </a:rPr>
              <a:t> </a:t>
            </a:r>
            <a:r>
              <a:rPr lang="fr-FR" sz="11500" b="1" dirty="0" err="1">
                <a:solidFill>
                  <a:schemeClr val="bg1"/>
                </a:solidFill>
                <a:latin typeface="Andale Mono" panose="020B0509000000000004" pitchFamily="49" charset="0"/>
              </a:rPr>
              <a:t>is</a:t>
            </a:r>
            <a:r>
              <a:rPr lang="fr-FR" sz="11500" b="1" dirty="0">
                <a:solidFill>
                  <a:schemeClr val="bg1"/>
                </a:solidFill>
                <a:latin typeface="Andale Mono" panose="020B0509000000000004" pitchFamily="49" charset="0"/>
              </a:rPr>
              <a:t> </a:t>
            </a:r>
            <a:r>
              <a:rPr lang="fr-FR" sz="11500" b="1" dirty="0" err="1">
                <a:solidFill>
                  <a:schemeClr val="bg1"/>
                </a:solidFill>
                <a:latin typeface="Andale Mono" panose="020B0509000000000004" pitchFamily="49" charset="0"/>
              </a:rPr>
              <a:t>Your</a:t>
            </a:r>
            <a:r>
              <a:rPr lang="fr-FR" sz="11500" b="1" dirty="0">
                <a:solidFill>
                  <a:schemeClr val="bg1"/>
                </a:solidFill>
                <a:latin typeface="Andale Mono" panose="020B0509000000000004" pitchFamily="49" charset="0"/>
              </a:rPr>
              <a:t> Data?</a:t>
            </a:r>
          </a:p>
        </p:txBody>
      </p:sp>
      <p:cxnSp>
        <p:nvCxnSpPr>
          <p:cNvPr id="3" name="Straight Connector 2">
            <a:extLst>
              <a:ext uri="{FF2B5EF4-FFF2-40B4-BE49-F238E27FC236}">
                <a16:creationId xmlns:a16="http://schemas.microsoft.com/office/drawing/2014/main" id="{1353AA26-AD75-2751-D88E-83B81FDE0CEC}"/>
              </a:ext>
            </a:extLst>
          </p:cNvPr>
          <p:cNvCxnSpPr>
            <a:cxnSpLocks/>
          </p:cNvCxnSpPr>
          <p:nvPr/>
        </p:nvCxnSpPr>
        <p:spPr>
          <a:xfrm>
            <a:off x="410818" y="7606759"/>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4" name="Oval 3">
            <a:extLst>
              <a:ext uri="{FF2B5EF4-FFF2-40B4-BE49-F238E27FC236}">
                <a16:creationId xmlns:a16="http://schemas.microsoft.com/office/drawing/2014/main" id="{77AAA406-749B-D80D-68B5-149DC2306BCA}"/>
              </a:ext>
            </a:extLst>
          </p:cNvPr>
          <p:cNvSpPr/>
          <p:nvPr/>
        </p:nvSpPr>
        <p:spPr>
          <a:xfrm>
            <a:off x="5844000" y="73663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Graphic 18" descr="Tick with solid fill">
            <a:extLst>
              <a:ext uri="{FF2B5EF4-FFF2-40B4-BE49-F238E27FC236}">
                <a16:creationId xmlns:a16="http://schemas.microsoft.com/office/drawing/2014/main" id="{1CFC3F98-BD15-96AB-031F-74763DF4DCF0}"/>
              </a:ext>
            </a:extLst>
          </p:cNvPr>
          <p:cNvSpPr/>
          <p:nvPr/>
        </p:nvSpPr>
        <p:spPr>
          <a:xfrm>
            <a:off x="5942325" y="75112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6" name="TextBox 5">
            <a:extLst>
              <a:ext uri="{FF2B5EF4-FFF2-40B4-BE49-F238E27FC236}">
                <a16:creationId xmlns:a16="http://schemas.microsoft.com/office/drawing/2014/main" id="{B4980722-3CD4-334C-7078-6570D940A730}"/>
              </a:ext>
            </a:extLst>
          </p:cNvPr>
          <p:cNvSpPr txBox="1"/>
          <p:nvPr/>
        </p:nvSpPr>
        <p:spPr>
          <a:xfrm>
            <a:off x="2255874" y="8283656"/>
            <a:ext cx="7680250" cy="707886"/>
          </a:xfrm>
          <a:prstGeom prst="rect">
            <a:avLst/>
          </a:prstGeom>
          <a:noFill/>
        </p:spPr>
        <p:txBody>
          <a:bodyPr wrap="square" rtlCol="0">
            <a:spAutoFit/>
          </a:bodyPr>
          <a:lstStyle/>
          <a:p>
            <a:pPr algn="just" rtl="0"/>
            <a:r>
              <a:rPr lang="en-GB" sz="2000" b="0" i="0" dirty="0">
                <a:solidFill>
                  <a:srgbClr val="FFFFFF"/>
                </a:solidFill>
                <a:effectLst/>
              </a:rPr>
              <a:t>Only yesterday, you shared a couple of photos of your first day on school with a few of your close friends. But that should be OK, right? Let’s see…</a:t>
            </a:r>
          </a:p>
        </p:txBody>
      </p:sp>
    </p:spTree>
    <p:extLst>
      <p:ext uri="{BB962C8B-B14F-4D97-AF65-F5344CB8AC3E}">
        <p14:creationId xmlns:p14="http://schemas.microsoft.com/office/powerpoint/2010/main" val="2908433380"/>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19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84B30DA-FCEB-96D3-ABDE-DB5F2A42558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5B79FA3-FE17-1AA5-C86A-8D214B3B43F4}"/>
              </a:ext>
            </a:extLst>
          </p:cNvPr>
          <p:cNvSpPr txBox="1"/>
          <p:nvPr/>
        </p:nvSpPr>
        <p:spPr>
          <a:xfrm>
            <a:off x="2362286" y="2497976"/>
            <a:ext cx="7507183" cy="1862048"/>
          </a:xfrm>
          <a:prstGeom prst="rect">
            <a:avLst/>
          </a:prstGeom>
          <a:noFill/>
        </p:spPr>
        <p:txBody>
          <a:bodyPr wrap="none" rtlCol="0">
            <a:spAutoFit/>
          </a:bodyPr>
          <a:lstStyle/>
          <a:p>
            <a:r>
              <a:rPr lang="fr-FR" sz="11500" b="1" dirty="0">
                <a:solidFill>
                  <a:schemeClr val="bg1"/>
                </a:solidFill>
                <a:latin typeface="Andale Mono" panose="020B0509000000000004" pitchFamily="49" charset="0"/>
              </a:rPr>
              <a:t>Attentes</a:t>
            </a:r>
          </a:p>
        </p:txBody>
      </p:sp>
      <p:cxnSp>
        <p:nvCxnSpPr>
          <p:cNvPr id="3" name="Straight Connector 2">
            <a:extLst>
              <a:ext uri="{FF2B5EF4-FFF2-40B4-BE49-F238E27FC236}">
                <a16:creationId xmlns:a16="http://schemas.microsoft.com/office/drawing/2014/main" id="{545436BC-7290-373E-A32E-7146140F9883}"/>
              </a:ext>
            </a:extLst>
          </p:cNvPr>
          <p:cNvCxnSpPr>
            <a:cxnSpLocks/>
          </p:cNvCxnSpPr>
          <p:nvPr/>
        </p:nvCxnSpPr>
        <p:spPr>
          <a:xfrm>
            <a:off x="410818" y="7606759"/>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4" name="Oval 3">
            <a:extLst>
              <a:ext uri="{FF2B5EF4-FFF2-40B4-BE49-F238E27FC236}">
                <a16:creationId xmlns:a16="http://schemas.microsoft.com/office/drawing/2014/main" id="{841F7E6F-4522-7ADF-7CAB-3AEF1669D154}"/>
              </a:ext>
            </a:extLst>
          </p:cNvPr>
          <p:cNvSpPr/>
          <p:nvPr/>
        </p:nvSpPr>
        <p:spPr>
          <a:xfrm>
            <a:off x="5844000" y="73663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5" name="Graphic 4" descr="Bullseye with solid fill">
            <a:extLst>
              <a:ext uri="{FF2B5EF4-FFF2-40B4-BE49-F238E27FC236}">
                <a16:creationId xmlns:a16="http://schemas.microsoft.com/office/drawing/2014/main" id="{94500C8A-615D-50CD-8D6B-A17794BE1A0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923777" y="7446121"/>
            <a:ext cx="344444" cy="344444"/>
          </a:xfrm>
          <a:prstGeom prst="rect">
            <a:avLst/>
          </a:prstGeom>
        </p:spPr>
      </p:pic>
      <p:sp>
        <p:nvSpPr>
          <p:cNvPr id="6" name="TextBox 5">
            <a:extLst>
              <a:ext uri="{FF2B5EF4-FFF2-40B4-BE49-F238E27FC236}">
                <a16:creationId xmlns:a16="http://schemas.microsoft.com/office/drawing/2014/main" id="{0B2676A7-6D35-470D-FDD9-E7B1B87D677B}"/>
              </a:ext>
            </a:extLst>
          </p:cNvPr>
          <p:cNvSpPr txBox="1"/>
          <p:nvPr/>
        </p:nvSpPr>
        <p:spPr>
          <a:xfrm>
            <a:off x="2169953" y="8022246"/>
            <a:ext cx="7891849" cy="3801041"/>
          </a:xfrm>
          <a:prstGeom prst="rect">
            <a:avLst/>
          </a:prstGeom>
          <a:noFill/>
        </p:spPr>
        <p:txBody>
          <a:bodyPr wrap="square" rtlCol="0">
            <a:spAutoFit/>
          </a:bodyPr>
          <a:lstStyle/>
          <a:p>
            <a:pPr algn="just">
              <a:spcBef>
                <a:spcPts val="600"/>
              </a:spcBef>
            </a:pPr>
            <a:r>
              <a:rPr lang="fr-FR" dirty="0">
                <a:solidFill>
                  <a:schemeClr val="bg1"/>
                </a:solidFill>
                <a:effectLst/>
                <a:latin typeface="Times New Roman" panose="02020603050405020304" pitchFamily="18" charset="0"/>
              </a:rPr>
              <a:t>Une attente de l’administration des réseaux informatiques peut être considérée</a:t>
            </a:r>
            <a:r>
              <a:rPr lang="fr-FR" dirty="0">
                <a:solidFill>
                  <a:schemeClr val="bg1"/>
                </a:solidFill>
                <a:latin typeface="Times New Roman" panose="02020603050405020304" pitchFamily="18" charset="0"/>
              </a:rPr>
              <a:t> </a:t>
            </a:r>
            <a:r>
              <a:rPr lang="fr-FR" dirty="0">
                <a:solidFill>
                  <a:schemeClr val="bg1"/>
                </a:solidFill>
                <a:effectLst/>
                <a:latin typeface="Times New Roman" panose="02020603050405020304" pitchFamily="18" charset="0"/>
              </a:rPr>
              <a:t>comme les débouchés auxquels s’attendent les utilisateurs des réseaux informatiques. D’une façon générale, les attentes d’une d'administration réseau doivent permettre :</a:t>
            </a: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dirty="0">
                <a:solidFill>
                  <a:schemeClr val="bg1"/>
                </a:solidFill>
                <a:effectLst/>
                <a:latin typeface="Times New Roman" panose="02020603050405020304" pitchFamily="18" charset="0"/>
              </a:rPr>
              <a:t>l'extraction des informations des éléments du réseau au moyen d'outils d’un grand nombre d'informations.</a:t>
            </a: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dirty="0">
                <a:solidFill>
                  <a:schemeClr val="bg1"/>
                </a:solidFill>
                <a:effectLst/>
                <a:latin typeface="Times New Roman" panose="02020603050405020304" pitchFamily="18" charset="0"/>
              </a:rPr>
              <a:t>la réduction du volume d'informations au moyen de filtres afin de sélectionner les informations significatives.</a:t>
            </a: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dirty="0">
                <a:solidFill>
                  <a:schemeClr val="bg1"/>
                </a:solidFill>
                <a:effectLst/>
                <a:latin typeface="Times New Roman" panose="02020603050405020304" pitchFamily="18" charset="0"/>
              </a:rPr>
              <a:t>le stockage des informations retenues dans une base de données d'administration</a:t>
            </a:r>
            <a:r>
              <a:rPr lang="fr-FR" dirty="0">
                <a:solidFill>
                  <a:schemeClr val="bg1"/>
                </a:solidFill>
                <a:latin typeface="Times New Roman" panose="02020603050405020304" pitchFamily="18" charset="0"/>
              </a:rPr>
              <a:t> </a:t>
            </a:r>
            <a:r>
              <a:rPr lang="fr-FR" dirty="0">
                <a:solidFill>
                  <a:schemeClr val="bg1"/>
                </a:solidFill>
                <a:effectLst/>
                <a:latin typeface="Times New Roman" panose="02020603050405020304" pitchFamily="18" charset="0"/>
              </a:rPr>
              <a:t>;</a:t>
            </a: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dirty="0">
                <a:solidFill>
                  <a:schemeClr val="bg1"/>
                </a:solidFill>
                <a:effectLst/>
                <a:latin typeface="Times New Roman" panose="02020603050405020304" pitchFamily="18" charset="0"/>
              </a:rPr>
              <a:t>des traitements sur ces informations.</a:t>
            </a: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dirty="0">
                <a:solidFill>
                  <a:schemeClr val="bg1"/>
                </a:solidFill>
                <a:effectLst/>
                <a:latin typeface="Times New Roman" panose="02020603050405020304" pitchFamily="18" charset="0"/>
              </a:rPr>
              <a:t>offrir des interfaces (</a:t>
            </a:r>
            <a:r>
              <a:rPr lang="fr-FR" i="1" dirty="0">
                <a:solidFill>
                  <a:schemeClr val="bg1"/>
                </a:solidFill>
                <a:effectLst/>
                <a:latin typeface="Times New Roman" panose="02020603050405020304" pitchFamily="18" charset="0"/>
              </a:rPr>
              <a:t>utilisateur d'administration administration, opérateur</a:t>
            </a:r>
            <a:r>
              <a:rPr lang="fr-FR" i="1" dirty="0">
                <a:solidFill>
                  <a:schemeClr val="bg1"/>
                </a:solidFill>
                <a:latin typeface="Times New Roman" panose="02020603050405020304" pitchFamily="18" charset="0"/>
              </a:rPr>
              <a:t> </a:t>
            </a:r>
            <a:r>
              <a:rPr lang="fr-FR" i="1" dirty="0">
                <a:solidFill>
                  <a:schemeClr val="bg1"/>
                </a:solidFill>
                <a:effectLst/>
                <a:latin typeface="Times New Roman" panose="02020603050405020304" pitchFamily="18" charset="0"/>
              </a:rPr>
              <a:t>réseau</a:t>
            </a:r>
            <a:r>
              <a:rPr lang="fr-FR" dirty="0">
                <a:solidFill>
                  <a:schemeClr val="bg1"/>
                </a:solidFill>
                <a:effectLst/>
                <a:latin typeface="Times New Roman" panose="02020603050405020304" pitchFamily="18" charset="0"/>
              </a:rPr>
              <a:t>).</a:t>
            </a:r>
          </a:p>
        </p:txBody>
      </p:sp>
    </p:spTree>
    <p:extLst>
      <p:ext uri="{BB962C8B-B14F-4D97-AF65-F5344CB8AC3E}">
        <p14:creationId xmlns:p14="http://schemas.microsoft.com/office/powerpoint/2010/main" val="2275230562"/>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artisticBlur radius="50"/>
                    </a14:imgEffect>
                  </a14:imgLayer>
                </a14:imgProps>
              </a:ext>
            </a:extLst>
          </a:blip>
          <a:srcRect/>
          <a:stretch>
            <a:fillRect t="-5000" b="-5000"/>
          </a:stretch>
        </a:blipFill>
        <a:effectLst/>
      </p:bgPr>
    </p:bg>
    <p:spTree>
      <p:nvGrpSpPr>
        <p:cNvPr id="1" name="">
          <a:extLst>
            <a:ext uri="{FF2B5EF4-FFF2-40B4-BE49-F238E27FC236}">
              <a16:creationId xmlns:a16="http://schemas.microsoft.com/office/drawing/2014/main" id="{FF72E49F-6700-EE91-60E1-F8AB51806744}"/>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03D1519B-7F66-157C-B390-9C9BE4D9F128}"/>
              </a:ext>
            </a:extLst>
          </p:cNvPr>
          <p:cNvPicPr>
            <a:picLocks noChangeAspect="1" noChangeArrowheads="1"/>
          </p:cNvPicPr>
          <p:nvPr/>
        </p:nvPicPr>
        <p:blipFill>
          <a:blip r:embed="rId4"/>
          <a:srcRect/>
          <a:stretch/>
        </p:blipFill>
        <p:spPr bwMode="auto">
          <a:xfrm>
            <a:off x="0" y="-4"/>
            <a:ext cx="12192000" cy="6858000"/>
          </a:xfrm>
          <a:prstGeom prst="rect">
            <a:avLst/>
          </a:prstGeom>
          <a:noFill/>
          <a:extLst>
            <a:ext uri="{909E8E84-426E-40DD-AFC4-6F175D3DCCD1}">
              <a14:hiddenFill xmlns:a14="http://schemas.microsoft.com/office/drawing/2010/main">
                <a:solidFill>
                  <a:srgbClr val="FFFFFF"/>
                </a:solidFill>
              </a14:hiddenFill>
            </a:ext>
          </a:extLst>
        </p:spPr>
      </p:pic>
      <p:sp useBgFill="1">
        <p:nvSpPr>
          <p:cNvPr id="3" name="Oval 2">
            <a:extLst>
              <a:ext uri="{FF2B5EF4-FFF2-40B4-BE49-F238E27FC236}">
                <a16:creationId xmlns:a16="http://schemas.microsoft.com/office/drawing/2014/main" id="{7385836C-5E6B-BDC1-3A34-406A44928CEC}"/>
              </a:ext>
            </a:extLst>
          </p:cNvPr>
          <p:cNvSpPr/>
          <p:nvPr/>
        </p:nvSpPr>
        <p:spPr>
          <a:xfrm>
            <a:off x="183856" y="1849756"/>
            <a:ext cx="1440000" cy="1440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4" name="Oval 3">
            <a:extLst>
              <a:ext uri="{FF2B5EF4-FFF2-40B4-BE49-F238E27FC236}">
                <a16:creationId xmlns:a16="http://schemas.microsoft.com/office/drawing/2014/main" id="{AF6475E3-D265-A8F0-5AFD-492DEE8DC79E}"/>
              </a:ext>
            </a:extLst>
          </p:cNvPr>
          <p:cNvSpPr/>
          <p:nvPr/>
        </p:nvSpPr>
        <p:spPr>
          <a:xfrm>
            <a:off x="1647710" y="3568244"/>
            <a:ext cx="1440000" cy="1440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5" name="Oval 4">
            <a:extLst>
              <a:ext uri="{FF2B5EF4-FFF2-40B4-BE49-F238E27FC236}">
                <a16:creationId xmlns:a16="http://schemas.microsoft.com/office/drawing/2014/main" id="{6F0676B0-4C8C-8A1D-7AF6-71D159975EAE}"/>
              </a:ext>
            </a:extLst>
          </p:cNvPr>
          <p:cNvSpPr/>
          <p:nvPr/>
        </p:nvSpPr>
        <p:spPr>
          <a:xfrm>
            <a:off x="3295466" y="1849756"/>
            <a:ext cx="1440000" cy="1440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6" name="Oval 5">
            <a:extLst>
              <a:ext uri="{FF2B5EF4-FFF2-40B4-BE49-F238E27FC236}">
                <a16:creationId xmlns:a16="http://schemas.microsoft.com/office/drawing/2014/main" id="{8867CB3B-40AF-DCDA-AE53-1DE58EF6782C}"/>
              </a:ext>
            </a:extLst>
          </p:cNvPr>
          <p:cNvSpPr/>
          <p:nvPr/>
        </p:nvSpPr>
        <p:spPr>
          <a:xfrm>
            <a:off x="4851271" y="3568244"/>
            <a:ext cx="1440000" cy="1440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7" name="Oval 6">
            <a:extLst>
              <a:ext uri="{FF2B5EF4-FFF2-40B4-BE49-F238E27FC236}">
                <a16:creationId xmlns:a16="http://schemas.microsoft.com/office/drawing/2014/main" id="{CF612C70-9EBA-91DA-E0DB-38A362DC57CF}"/>
              </a:ext>
            </a:extLst>
          </p:cNvPr>
          <p:cNvSpPr/>
          <p:nvPr/>
        </p:nvSpPr>
        <p:spPr>
          <a:xfrm>
            <a:off x="6407076" y="1849756"/>
            <a:ext cx="1440000" cy="1440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8" name="Oval 7">
            <a:extLst>
              <a:ext uri="{FF2B5EF4-FFF2-40B4-BE49-F238E27FC236}">
                <a16:creationId xmlns:a16="http://schemas.microsoft.com/office/drawing/2014/main" id="{3BC94CC4-0DD3-30A8-3490-EB94E56E576D}"/>
              </a:ext>
            </a:extLst>
          </p:cNvPr>
          <p:cNvSpPr/>
          <p:nvPr/>
        </p:nvSpPr>
        <p:spPr>
          <a:xfrm>
            <a:off x="7785198" y="3568244"/>
            <a:ext cx="1440000" cy="1440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mc:AlternateContent xmlns:mc="http://schemas.openxmlformats.org/markup-compatibility/2006" xmlns:psez="http://schemas.microsoft.com/office/powerpoint/2016/sectionzoom">
        <mc:Choice Requires="psez">
          <p:graphicFrame>
            <p:nvGraphicFramePr>
              <p:cNvPr id="11" name="Section Zoom 10">
                <a:extLst>
                  <a:ext uri="{FF2B5EF4-FFF2-40B4-BE49-F238E27FC236}">
                    <a16:creationId xmlns:a16="http://schemas.microsoft.com/office/drawing/2014/main" id="{689D3B42-DB62-BE92-AB06-199CCBA25F81}"/>
                  </a:ext>
                </a:extLst>
              </p:cNvPr>
              <p:cNvGraphicFramePr>
                <a:graphicFrameLocks noChangeAspect="1"/>
              </p:cNvGraphicFramePr>
              <p:nvPr>
                <p:extLst>
                  <p:ext uri="{D42A27DB-BD31-4B8C-83A1-F6EECF244321}">
                    <p14:modId xmlns:p14="http://schemas.microsoft.com/office/powerpoint/2010/main" val="1947556289"/>
                  </p:ext>
                </p:extLst>
              </p:nvPr>
            </p:nvGraphicFramePr>
            <p:xfrm>
              <a:off x="298004" y="2233577"/>
              <a:ext cx="1198787" cy="674318"/>
            </p:xfrm>
            <a:graphic>
              <a:graphicData uri="http://schemas.microsoft.com/office/powerpoint/2016/sectionzoom">
                <psez:sectionZm>
                  <psez:sectionZmObj sectionId="{8B834F7A-5469-CE49-B6E4-62D5E81BA47D}">
                    <psez:zmPr id="{DFF8177C-89A1-734A-B83B-A40B07BD75B0}" transitionDur="1000" showBg="0">
                      <p166:blipFill xmlns:p166="http://schemas.microsoft.com/office/powerpoint/2016/6/main">
                        <a:blip r:embed="rId5"/>
                        <a:stretch>
                          <a:fillRect/>
                        </a:stretch>
                      </p166:blipFill>
                      <p166:spPr xmlns:p166="http://schemas.microsoft.com/office/powerpoint/2016/6/main">
                        <a:xfrm>
                          <a:off x="0" y="0"/>
                          <a:ext cx="1198787" cy="674318"/>
                        </a:xfrm>
                        <a:prstGeom prst="rect">
                          <a:avLst/>
                        </a:prstGeom>
                      </p166:spPr>
                    </psez:zmPr>
                  </psez:sectionZmObj>
                </psez:sectionZm>
              </a:graphicData>
            </a:graphic>
          </p:graphicFrame>
        </mc:Choice>
        <mc:Fallback xmlns="">
          <p:pic>
            <p:nvPicPr>
              <p:cNvPr id="11" name="Section Zoom 10">
                <a:hlinkClick r:id="rId6" action="ppaction://hlinksldjump"/>
                <a:extLst>
                  <a:ext uri="{FF2B5EF4-FFF2-40B4-BE49-F238E27FC236}">
                    <a16:creationId xmlns:a16="http://schemas.microsoft.com/office/drawing/2014/main" id="{689D3B42-DB62-BE92-AB06-199CCBA25F81}"/>
                  </a:ext>
                </a:extLst>
              </p:cNvPr>
              <p:cNvPicPr>
                <a:picLocks noGrp="1" noRot="1" noChangeAspect="1" noMove="1" noResize="1" noEditPoints="1" noAdjustHandles="1" noChangeArrowheads="1" noChangeShapeType="1"/>
              </p:cNvPicPr>
              <p:nvPr/>
            </p:nvPicPr>
            <p:blipFill>
              <a:blip r:embed="rId7"/>
              <a:stretch>
                <a:fillRect/>
              </a:stretch>
            </p:blipFill>
            <p:spPr>
              <a:xfrm>
                <a:off x="298004" y="2233577"/>
                <a:ext cx="1198787" cy="674318"/>
              </a:xfrm>
              <a:prstGeom prst="rect">
                <a:avLst/>
              </a:prstGeom>
            </p:spPr>
          </p:pic>
        </mc:Fallback>
      </mc:AlternateContent>
      <p:sp useBgFill="1">
        <p:nvSpPr>
          <p:cNvPr id="12" name="Oval 11">
            <a:extLst>
              <a:ext uri="{FF2B5EF4-FFF2-40B4-BE49-F238E27FC236}">
                <a16:creationId xmlns:a16="http://schemas.microsoft.com/office/drawing/2014/main" id="{9B45274B-B2CB-46D0-980C-4E13FD469AC6}"/>
              </a:ext>
            </a:extLst>
          </p:cNvPr>
          <p:cNvSpPr/>
          <p:nvPr/>
        </p:nvSpPr>
        <p:spPr>
          <a:xfrm>
            <a:off x="648894" y="1597756"/>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13" name="Oval 12">
            <a:extLst>
              <a:ext uri="{FF2B5EF4-FFF2-40B4-BE49-F238E27FC236}">
                <a16:creationId xmlns:a16="http://schemas.microsoft.com/office/drawing/2014/main" id="{AEDC3E42-42F4-23DC-A4C1-7E86876FB17B}"/>
              </a:ext>
            </a:extLst>
          </p:cNvPr>
          <p:cNvSpPr/>
          <p:nvPr/>
        </p:nvSpPr>
        <p:spPr>
          <a:xfrm>
            <a:off x="3763466" y="1597756"/>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14" name="Oval 13">
            <a:extLst>
              <a:ext uri="{FF2B5EF4-FFF2-40B4-BE49-F238E27FC236}">
                <a16:creationId xmlns:a16="http://schemas.microsoft.com/office/drawing/2014/main" id="{473E2F9C-48DA-CE75-584A-0927EC066BE7}"/>
              </a:ext>
            </a:extLst>
          </p:cNvPr>
          <p:cNvSpPr/>
          <p:nvPr/>
        </p:nvSpPr>
        <p:spPr>
          <a:xfrm>
            <a:off x="6875076" y="1597756"/>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15" name="Oval 14">
            <a:extLst>
              <a:ext uri="{FF2B5EF4-FFF2-40B4-BE49-F238E27FC236}">
                <a16:creationId xmlns:a16="http://schemas.microsoft.com/office/drawing/2014/main" id="{E4558A9F-B045-CD96-E129-91481F5A3411}"/>
              </a:ext>
            </a:extLst>
          </p:cNvPr>
          <p:cNvSpPr/>
          <p:nvPr/>
        </p:nvSpPr>
        <p:spPr>
          <a:xfrm>
            <a:off x="2115710" y="4756244"/>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16" name="Oval 15">
            <a:extLst>
              <a:ext uri="{FF2B5EF4-FFF2-40B4-BE49-F238E27FC236}">
                <a16:creationId xmlns:a16="http://schemas.microsoft.com/office/drawing/2014/main" id="{5B55A219-D324-5D6F-00C0-63B46D78C357}"/>
              </a:ext>
            </a:extLst>
          </p:cNvPr>
          <p:cNvSpPr/>
          <p:nvPr/>
        </p:nvSpPr>
        <p:spPr>
          <a:xfrm>
            <a:off x="5319271" y="4756244"/>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17" name="Oval 16">
            <a:extLst>
              <a:ext uri="{FF2B5EF4-FFF2-40B4-BE49-F238E27FC236}">
                <a16:creationId xmlns:a16="http://schemas.microsoft.com/office/drawing/2014/main" id="{D82BAF21-C4EC-C17D-E4B5-11D39EBD5D1C}"/>
              </a:ext>
            </a:extLst>
          </p:cNvPr>
          <p:cNvSpPr/>
          <p:nvPr/>
        </p:nvSpPr>
        <p:spPr>
          <a:xfrm>
            <a:off x="8253198" y="4756244"/>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0" name="Graphic 18" descr="Tick with solid fill">
            <a:extLst>
              <a:ext uri="{FF2B5EF4-FFF2-40B4-BE49-F238E27FC236}">
                <a16:creationId xmlns:a16="http://schemas.microsoft.com/office/drawing/2014/main" id="{57EE2CC8-83E6-6DA9-36D3-8276DFDAA024}"/>
              </a:ext>
            </a:extLst>
          </p:cNvPr>
          <p:cNvSpPr/>
          <p:nvPr/>
        </p:nvSpPr>
        <p:spPr>
          <a:xfrm>
            <a:off x="747219" y="1742649"/>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mc:AlternateContent xmlns:mc="http://schemas.openxmlformats.org/markup-compatibility/2006" xmlns:psez="http://schemas.microsoft.com/office/powerpoint/2016/sectionzoom">
        <mc:Choice Requires="psez">
          <p:graphicFrame>
            <p:nvGraphicFramePr>
              <p:cNvPr id="22" name="Section Zoom 21">
                <a:extLst>
                  <a:ext uri="{FF2B5EF4-FFF2-40B4-BE49-F238E27FC236}">
                    <a16:creationId xmlns:a16="http://schemas.microsoft.com/office/drawing/2014/main" id="{8DC5F86A-95D5-302C-E444-858D5DF560D0}"/>
                  </a:ext>
                </a:extLst>
              </p:cNvPr>
              <p:cNvGraphicFramePr>
                <a:graphicFrameLocks noChangeAspect="1"/>
              </p:cNvGraphicFramePr>
              <p:nvPr>
                <p:extLst>
                  <p:ext uri="{D42A27DB-BD31-4B8C-83A1-F6EECF244321}">
                    <p14:modId xmlns:p14="http://schemas.microsoft.com/office/powerpoint/2010/main" val="1597993936"/>
                  </p:ext>
                </p:extLst>
              </p:nvPr>
            </p:nvGraphicFramePr>
            <p:xfrm>
              <a:off x="1790567" y="3991403"/>
              <a:ext cx="1158747" cy="651795"/>
            </p:xfrm>
            <a:graphic>
              <a:graphicData uri="http://schemas.microsoft.com/office/powerpoint/2016/sectionzoom">
                <psez:sectionZm>
                  <psez:sectionZmObj sectionId="{C58CD7BF-8696-2E41-AB24-5A0C944995B3}">
                    <psez:zmPr id="{B49EF4B5-CCDA-BB42-9AFD-211118A35656}" transitionDur="1000" showBg="0">
                      <p166:blipFill xmlns:p166="http://schemas.microsoft.com/office/powerpoint/2016/6/main">
                        <a:blip r:embed="rId8"/>
                        <a:stretch>
                          <a:fillRect/>
                        </a:stretch>
                      </p166:blipFill>
                      <p166:spPr xmlns:p166="http://schemas.microsoft.com/office/powerpoint/2016/6/main">
                        <a:xfrm>
                          <a:off x="0" y="0"/>
                          <a:ext cx="1158747" cy="651795"/>
                        </a:xfrm>
                        <a:prstGeom prst="rect">
                          <a:avLst/>
                        </a:prstGeom>
                      </p166:spPr>
                    </psez:zmPr>
                  </psez:sectionZmObj>
                </psez:sectionZm>
              </a:graphicData>
            </a:graphic>
          </p:graphicFrame>
        </mc:Choice>
        <mc:Fallback xmlns="">
          <p:pic>
            <p:nvPicPr>
              <p:cNvPr id="22" name="Section Zoom 21">
                <a:hlinkClick r:id="rId9" action="ppaction://hlinksldjump"/>
                <a:extLst>
                  <a:ext uri="{FF2B5EF4-FFF2-40B4-BE49-F238E27FC236}">
                    <a16:creationId xmlns:a16="http://schemas.microsoft.com/office/drawing/2014/main" id="{8DC5F86A-95D5-302C-E444-858D5DF560D0}"/>
                  </a:ext>
                </a:extLst>
              </p:cNvPr>
              <p:cNvPicPr>
                <a:picLocks noGrp="1" noRot="1" noChangeAspect="1" noMove="1" noResize="1" noEditPoints="1" noAdjustHandles="1" noChangeArrowheads="1" noChangeShapeType="1"/>
              </p:cNvPicPr>
              <p:nvPr/>
            </p:nvPicPr>
            <p:blipFill>
              <a:blip r:embed="rId10"/>
              <a:stretch>
                <a:fillRect/>
              </a:stretch>
            </p:blipFill>
            <p:spPr>
              <a:xfrm>
                <a:off x="1790567" y="3991403"/>
                <a:ext cx="1158747" cy="651795"/>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24" name="Section Zoom 23">
                <a:extLst>
                  <a:ext uri="{FF2B5EF4-FFF2-40B4-BE49-F238E27FC236}">
                    <a16:creationId xmlns:a16="http://schemas.microsoft.com/office/drawing/2014/main" id="{9D87D27B-798C-2F15-FD82-AB03D7484DD2}"/>
                  </a:ext>
                </a:extLst>
              </p:cNvPr>
              <p:cNvGraphicFramePr>
                <a:graphicFrameLocks noChangeAspect="1"/>
              </p:cNvGraphicFramePr>
              <p:nvPr>
                <p:extLst>
                  <p:ext uri="{D42A27DB-BD31-4B8C-83A1-F6EECF244321}">
                    <p14:modId xmlns:p14="http://schemas.microsoft.com/office/powerpoint/2010/main" val="3340813706"/>
                  </p:ext>
                </p:extLst>
              </p:nvPr>
            </p:nvGraphicFramePr>
            <p:xfrm>
              <a:off x="3447535" y="2233577"/>
              <a:ext cx="1167243" cy="697491"/>
            </p:xfrm>
            <a:graphic>
              <a:graphicData uri="http://schemas.microsoft.com/office/powerpoint/2016/sectionzoom">
                <psez:sectionZm>
                  <psez:sectionZmObj sectionId="{157188CC-D6C8-4E40-8E6E-4FE89790E16E}">
                    <psez:zmPr id="{D17F4671-B04E-8743-B841-C5794E2773D3}" transitionDur="1000" showBg="0">
                      <p166:blipFill xmlns:p166="http://schemas.microsoft.com/office/powerpoint/2016/6/main">
                        <a:blip r:embed="rId11"/>
                        <a:stretch>
                          <a:fillRect/>
                        </a:stretch>
                      </p166:blipFill>
                      <p166:spPr xmlns:p166="http://schemas.microsoft.com/office/powerpoint/2016/6/main">
                        <a:xfrm>
                          <a:off x="0" y="0"/>
                          <a:ext cx="1167243" cy="697491"/>
                        </a:xfrm>
                        <a:prstGeom prst="rect">
                          <a:avLst/>
                        </a:prstGeom>
                      </p166:spPr>
                    </psez:zmPr>
                  </psez:sectionZmObj>
                </psez:sectionZm>
              </a:graphicData>
            </a:graphic>
          </p:graphicFrame>
        </mc:Choice>
        <mc:Fallback xmlns="">
          <p:pic>
            <p:nvPicPr>
              <p:cNvPr id="24" name="Section Zoom 23">
                <a:hlinkClick r:id="rId12" action="ppaction://hlinksldjump"/>
                <a:extLst>
                  <a:ext uri="{FF2B5EF4-FFF2-40B4-BE49-F238E27FC236}">
                    <a16:creationId xmlns:a16="http://schemas.microsoft.com/office/drawing/2014/main" id="{9D87D27B-798C-2F15-FD82-AB03D7484DD2}"/>
                  </a:ext>
                </a:extLst>
              </p:cNvPr>
              <p:cNvPicPr>
                <a:picLocks noGrp="1" noRot="1" noChangeAspect="1" noMove="1" noResize="1" noEditPoints="1" noAdjustHandles="1" noChangeArrowheads="1" noChangeShapeType="1"/>
              </p:cNvPicPr>
              <p:nvPr/>
            </p:nvPicPr>
            <p:blipFill>
              <a:blip r:embed="rId13"/>
              <a:stretch>
                <a:fillRect/>
              </a:stretch>
            </p:blipFill>
            <p:spPr>
              <a:xfrm>
                <a:off x="3447535" y="2233577"/>
                <a:ext cx="1167243" cy="697491"/>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28" name="Section Zoom 27">
                <a:extLst>
                  <a:ext uri="{FF2B5EF4-FFF2-40B4-BE49-F238E27FC236}">
                    <a16:creationId xmlns:a16="http://schemas.microsoft.com/office/drawing/2014/main" id="{0E8AE913-3233-1BDA-0C1E-F7D9B3B421BB}"/>
                  </a:ext>
                </a:extLst>
              </p:cNvPr>
              <p:cNvGraphicFramePr>
                <a:graphicFrameLocks noChangeAspect="1"/>
              </p:cNvGraphicFramePr>
              <p:nvPr>
                <p:extLst>
                  <p:ext uri="{D42A27DB-BD31-4B8C-83A1-F6EECF244321}">
                    <p14:modId xmlns:p14="http://schemas.microsoft.com/office/powerpoint/2010/main" val="1355931606"/>
                  </p:ext>
                </p:extLst>
              </p:nvPr>
            </p:nvGraphicFramePr>
            <p:xfrm>
              <a:off x="6542554" y="2233577"/>
              <a:ext cx="1198788" cy="674318"/>
            </p:xfrm>
            <a:graphic>
              <a:graphicData uri="http://schemas.microsoft.com/office/powerpoint/2016/sectionzoom">
                <psez:sectionZm>
                  <psez:sectionZmObj sectionId="{89EDAFDA-396A-8641-9E93-0016705F2EDD}">
                    <psez:zmPr id="{B0CFF8F4-4A3C-BB43-A7E2-512F35177656}" transitionDur="1000" showBg="0">
                      <p166:blipFill xmlns:p166="http://schemas.microsoft.com/office/powerpoint/2016/6/main">
                        <a:blip r:embed="rId14"/>
                        <a:stretch>
                          <a:fillRect/>
                        </a:stretch>
                      </p166:blipFill>
                      <p166:spPr xmlns:p166="http://schemas.microsoft.com/office/powerpoint/2016/6/main">
                        <a:xfrm>
                          <a:off x="0" y="0"/>
                          <a:ext cx="1198788" cy="674318"/>
                        </a:xfrm>
                        <a:prstGeom prst="rect">
                          <a:avLst/>
                        </a:prstGeom>
                      </p166:spPr>
                    </psez:zmPr>
                  </psez:sectionZmObj>
                </psez:sectionZm>
              </a:graphicData>
            </a:graphic>
          </p:graphicFrame>
        </mc:Choice>
        <mc:Fallback xmlns="">
          <p:pic>
            <p:nvPicPr>
              <p:cNvPr id="28" name="Section Zoom 27">
                <a:hlinkClick r:id="rId15" action="ppaction://hlinksldjump"/>
                <a:extLst>
                  <a:ext uri="{FF2B5EF4-FFF2-40B4-BE49-F238E27FC236}">
                    <a16:creationId xmlns:a16="http://schemas.microsoft.com/office/drawing/2014/main" id="{0E8AE913-3233-1BDA-0C1E-F7D9B3B421BB}"/>
                  </a:ext>
                </a:extLst>
              </p:cNvPr>
              <p:cNvPicPr>
                <a:picLocks noGrp="1" noRot="1" noChangeAspect="1" noMove="1" noResize="1" noEditPoints="1" noAdjustHandles="1" noChangeArrowheads="1" noChangeShapeType="1"/>
              </p:cNvPicPr>
              <p:nvPr/>
            </p:nvPicPr>
            <p:blipFill>
              <a:blip r:embed="rId16"/>
              <a:stretch>
                <a:fillRect/>
              </a:stretch>
            </p:blipFill>
            <p:spPr>
              <a:xfrm>
                <a:off x="6542554" y="2233577"/>
                <a:ext cx="1198788" cy="674318"/>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30" name="Section Zoom 29">
                <a:extLst>
                  <a:ext uri="{FF2B5EF4-FFF2-40B4-BE49-F238E27FC236}">
                    <a16:creationId xmlns:a16="http://schemas.microsoft.com/office/drawing/2014/main" id="{EDF4895F-1C0E-B7A0-B39A-30C52F0F1742}"/>
                  </a:ext>
                </a:extLst>
              </p:cNvPr>
              <p:cNvGraphicFramePr>
                <a:graphicFrameLocks noChangeAspect="1"/>
              </p:cNvGraphicFramePr>
              <p:nvPr>
                <p:extLst>
                  <p:ext uri="{D42A27DB-BD31-4B8C-83A1-F6EECF244321}">
                    <p14:modId xmlns:p14="http://schemas.microsoft.com/office/powerpoint/2010/main" val="1707546491"/>
                  </p:ext>
                </p:extLst>
              </p:nvPr>
            </p:nvGraphicFramePr>
            <p:xfrm>
              <a:off x="7949710" y="3985164"/>
              <a:ext cx="1144866" cy="643987"/>
            </p:xfrm>
            <a:graphic>
              <a:graphicData uri="http://schemas.microsoft.com/office/powerpoint/2016/sectionzoom">
                <psez:sectionZm>
                  <psez:sectionZmObj sectionId="{8757D7C9-BE0F-5841-9EC9-F16ADDA5270A}">
                    <psez:zmPr id="{8E0B2D09-03E4-314D-A0AA-233ED22AAA26}" transitionDur="1000" showBg="0">
                      <p166:blipFill xmlns:p166="http://schemas.microsoft.com/office/powerpoint/2016/6/main">
                        <a:blip r:embed="rId17"/>
                        <a:stretch>
                          <a:fillRect/>
                        </a:stretch>
                      </p166:blipFill>
                      <p166:spPr xmlns:p166="http://schemas.microsoft.com/office/powerpoint/2016/6/main">
                        <a:xfrm>
                          <a:off x="0" y="0"/>
                          <a:ext cx="1144866" cy="643987"/>
                        </a:xfrm>
                        <a:prstGeom prst="rect">
                          <a:avLst/>
                        </a:prstGeom>
                      </p166:spPr>
                    </psez:zmPr>
                  </psez:sectionZmObj>
                </psez:sectionZm>
              </a:graphicData>
            </a:graphic>
          </p:graphicFrame>
        </mc:Choice>
        <mc:Fallback xmlns="">
          <p:pic>
            <p:nvPicPr>
              <p:cNvPr id="30" name="Section Zoom 29">
                <a:hlinkClick r:id="rId18" action="ppaction://hlinksldjump"/>
                <a:extLst>
                  <a:ext uri="{FF2B5EF4-FFF2-40B4-BE49-F238E27FC236}">
                    <a16:creationId xmlns:a16="http://schemas.microsoft.com/office/drawing/2014/main" id="{EDF4895F-1C0E-B7A0-B39A-30C52F0F1742}"/>
                  </a:ext>
                </a:extLst>
              </p:cNvPr>
              <p:cNvPicPr>
                <a:picLocks noGrp="1" noRot="1" noChangeAspect="1" noMove="1" noResize="1" noEditPoints="1" noAdjustHandles="1" noChangeArrowheads="1" noChangeShapeType="1"/>
              </p:cNvPicPr>
              <p:nvPr/>
            </p:nvPicPr>
            <p:blipFill>
              <a:blip r:embed="rId19"/>
              <a:stretch>
                <a:fillRect/>
              </a:stretch>
            </p:blipFill>
            <p:spPr>
              <a:xfrm>
                <a:off x="7949710" y="3985164"/>
                <a:ext cx="1144866" cy="643987"/>
              </a:xfrm>
              <a:prstGeom prst="rect">
                <a:avLst/>
              </a:prstGeom>
            </p:spPr>
          </p:pic>
        </mc:Fallback>
      </mc:AlternateContent>
      <p:sp useBgFill="1">
        <p:nvSpPr>
          <p:cNvPr id="31" name="Oval 30">
            <a:extLst>
              <a:ext uri="{FF2B5EF4-FFF2-40B4-BE49-F238E27FC236}">
                <a16:creationId xmlns:a16="http://schemas.microsoft.com/office/drawing/2014/main" id="{5E420DF6-A870-8FCE-299F-079A4AC2E091}"/>
              </a:ext>
            </a:extLst>
          </p:cNvPr>
          <p:cNvSpPr/>
          <p:nvPr/>
        </p:nvSpPr>
        <p:spPr>
          <a:xfrm>
            <a:off x="9125476" y="1849756"/>
            <a:ext cx="1440000" cy="1440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32" name="Oval 31">
            <a:extLst>
              <a:ext uri="{FF2B5EF4-FFF2-40B4-BE49-F238E27FC236}">
                <a16:creationId xmlns:a16="http://schemas.microsoft.com/office/drawing/2014/main" id="{90915359-D5B3-A052-C313-C3E91902FB2D}"/>
              </a:ext>
            </a:extLst>
          </p:cNvPr>
          <p:cNvSpPr/>
          <p:nvPr/>
        </p:nvSpPr>
        <p:spPr>
          <a:xfrm>
            <a:off x="10503598" y="3568244"/>
            <a:ext cx="1440000" cy="1440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33" name="Oval 32">
            <a:extLst>
              <a:ext uri="{FF2B5EF4-FFF2-40B4-BE49-F238E27FC236}">
                <a16:creationId xmlns:a16="http://schemas.microsoft.com/office/drawing/2014/main" id="{CE3403DD-11CB-66ED-3437-8265DA7DBBAE}"/>
              </a:ext>
            </a:extLst>
          </p:cNvPr>
          <p:cNvSpPr/>
          <p:nvPr/>
        </p:nvSpPr>
        <p:spPr>
          <a:xfrm>
            <a:off x="9593476" y="1597756"/>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useBgFill="1">
        <p:nvSpPr>
          <p:cNvPr id="34" name="Oval 33">
            <a:extLst>
              <a:ext uri="{FF2B5EF4-FFF2-40B4-BE49-F238E27FC236}">
                <a16:creationId xmlns:a16="http://schemas.microsoft.com/office/drawing/2014/main" id="{30C98C2A-E99D-8351-82E7-BC917625B927}"/>
              </a:ext>
            </a:extLst>
          </p:cNvPr>
          <p:cNvSpPr/>
          <p:nvPr/>
        </p:nvSpPr>
        <p:spPr>
          <a:xfrm>
            <a:off x="10971598" y="4756244"/>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mc:AlternateContent xmlns:mc="http://schemas.openxmlformats.org/markup-compatibility/2006" xmlns:psez="http://schemas.microsoft.com/office/powerpoint/2016/sectionzoom">
        <mc:Choice Requires="psez">
          <p:graphicFrame>
            <p:nvGraphicFramePr>
              <p:cNvPr id="39" name="Section Zoom 38">
                <a:extLst>
                  <a:ext uri="{FF2B5EF4-FFF2-40B4-BE49-F238E27FC236}">
                    <a16:creationId xmlns:a16="http://schemas.microsoft.com/office/drawing/2014/main" id="{48F4ED0C-7D3C-5C77-BC20-B8C65D19A435}"/>
                  </a:ext>
                </a:extLst>
              </p:cNvPr>
              <p:cNvGraphicFramePr>
                <a:graphicFrameLocks noChangeAspect="1"/>
              </p:cNvGraphicFramePr>
              <p:nvPr>
                <p:extLst>
                  <p:ext uri="{D42A27DB-BD31-4B8C-83A1-F6EECF244321}">
                    <p14:modId xmlns:p14="http://schemas.microsoft.com/office/powerpoint/2010/main" val="788169833"/>
                  </p:ext>
                </p:extLst>
              </p:nvPr>
            </p:nvGraphicFramePr>
            <p:xfrm>
              <a:off x="9240379" y="2239768"/>
              <a:ext cx="1231717" cy="692841"/>
            </p:xfrm>
            <a:graphic>
              <a:graphicData uri="http://schemas.microsoft.com/office/powerpoint/2016/sectionzoom">
                <psez:sectionZm>
                  <psez:sectionZmObj sectionId="{CFE44C17-8835-9544-BD05-7A8566408F78}">
                    <psez:zmPr id="{F20E6FE5-2B98-E64D-8C16-D00BBB23F87F}" transitionDur="1000" showBg="0">
                      <p166:blipFill xmlns:p166="http://schemas.microsoft.com/office/powerpoint/2016/6/main">
                        <a:blip r:embed="rId20"/>
                        <a:stretch>
                          <a:fillRect/>
                        </a:stretch>
                      </p166:blipFill>
                      <p166:spPr xmlns:p166="http://schemas.microsoft.com/office/powerpoint/2016/6/main">
                        <a:xfrm>
                          <a:off x="0" y="0"/>
                          <a:ext cx="1231717" cy="692841"/>
                        </a:xfrm>
                        <a:prstGeom prst="rect">
                          <a:avLst/>
                        </a:prstGeom>
                      </p166:spPr>
                    </psez:zmPr>
                  </psez:sectionZmObj>
                </psez:sectionZm>
              </a:graphicData>
            </a:graphic>
          </p:graphicFrame>
        </mc:Choice>
        <mc:Fallback xmlns="">
          <p:pic>
            <p:nvPicPr>
              <p:cNvPr id="39" name="Section Zoom 38">
                <a:hlinkClick r:id="rId21" action="ppaction://hlinksldjump"/>
                <a:extLst>
                  <a:ext uri="{FF2B5EF4-FFF2-40B4-BE49-F238E27FC236}">
                    <a16:creationId xmlns:a16="http://schemas.microsoft.com/office/drawing/2014/main" id="{48F4ED0C-7D3C-5C77-BC20-B8C65D19A435}"/>
                  </a:ext>
                </a:extLst>
              </p:cNvPr>
              <p:cNvPicPr>
                <a:picLocks noGrp="1" noRot="1" noChangeAspect="1" noMove="1" noResize="1" noEditPoints="1" noAdjustHandles="1" noChangeArrowheads="1" noChangeShapeType="1"/>
              </p:cNvPicPr>
              <p:nvPr/>
            </p:nvPicPr>
            <p:blipFill>
              <a:blip r:embed="rId22"/>
              <a:stretch>
                <a:fillRect/>
              </a:stretch>
            </p:blipFill>
            <p:spPr>
              <a:xfrm>
                <a:off x="9240379" y="2239768"/>
                <a:ext cx="1231717" cy="692841"/>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41" name="Section Zoom 40">
                <a:extLst>
                  <a:ext uri="{FF2B5EF4-FFF2-40B4-BE49-F238E27FC236}">
                    <a16:creationId xmlns:a16="http://schemas.microsoft.com/office/drawing/2014/main" id="{FB7817B5-D747-0101-87E7-85DE5212A67B}"/>
                  </a:ext>
                </a:extLst>
              </p:cNvPr>
              <p:cNvGraphicFramePr>
                <a:graphicFrameLocks noChangeAspect="1"/>
              </p:cNvGraphicFramePr>
              <p:nvPr>
                <p:extLst>
                  <p:ext uri="{D42A27DB-BD31-4B8C-83A1-F6EECF244321}">
                    <p14:modId xmlns:p14="http://schemas.microsoft.com/office/powerpoint/2010/main" val="346301566"/>
                  </p:ext>
                </p:extLst>
              </p:nvPr>
            </p:nvGraphicFramePr>
            <p:xfrm>
              <a:off x="10645577" y="3976238"/>
              <a:ext cx="1156393" cy="650471"/>
            </p:xfrm>
            <a:graphic>
              <a:graphicData uri="http://schemas.microsoft.com/office/powerpoint/2016/sectionzoom">
                <psez:sectionZm>
                  <psez:sectionZmObj sectionId="{B5317D9E-FE60-624C-9E72-EAA59EA45B1C}">
                    <psez:zmPr id="{064A7B1E-3688-9B42-A42A-54E2EC769AE7}" transitionDur="1000" showBg="0">
                      <p166:blipFill xmlns:p166="http://schemas.microsoft.com/office/powerpoint/2016/6/main">
                        <a:blip r:embed="rId23"/>
                        <a:stretch>
                          <a:fillRect/>
                        </a:stretch>
                      </p166:blipFill>
                      <p166:spPr xmlns:p166="http://schemas.microsoft.com/office/powerpoint/2016/6/main">
                        <a:xfrm>
                          <a:off x="0" y="0"/>
                          <a:ext cx="1156393" cy="650471"/>
                        </a:xfrm>
                        <a:prstGeom prst="rect">
                          <a:avLst/>
                        </a:prstGeom>
                      </p166:spPr>
                    </psez:zmPr>
                  </psez:sectionZmObj>
                </psez:sectionZm>
              </a:graphicData>
            </a:graphic>
          </p:graphicFrame>
        </mc:Choice>
        <mc:Fallback xmlns="">
          <p:pic>
            <p:nvPicPr>
              <p:cNvPr id="41" name="Section Zoom 40">
                <a:hlinkClick r:id="rId24" action="ppaction://hlinksldjump"/>
                <a:extLst>
                  <a:ext uri="{FF2B5EF4-FFF2-40B4-BE49-F238E27FC236}">
                    <a16:creationId xmlns:a16="http://schemas.microsoft.com/office/drawing/2014/main" id="{FB7817B5-D747-0101-87E7-85DE5212A67B}"/>
                  </a:ext>
                </a:extLst>
              </p:cNvPr>
              <p:cNvPicPr>
                <a:picLocks noGrp="1" noRot="1" noChangeAspect="1" noMove="1" noResize="1" noEditPoints="1" noAdjustHandles="1" noChangeArrowheads="1" noChangeShapeType="1"/>
              </p:cNvPicPr>
              <p:nvPr/>
            </p:nvPicPr>
            <p:blipFill>
              <a:blip r:embed="rId25"/>
              <a:stretch>
                <a:fillRect/>
              </a:stretch>
            </p:blipFill>
            <p:spPr>
              <a:xfrm>
                <a:off x="10645577" y="3976238"/>
                <a:ext cx="1156393" cy="650471"/>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26" name="Section Zoom 25">
                <a:extLst>
                  <a:ext uri="{FF2B5EF4-FFF2-40B4-BE49-F238E27FC236}">
                    <a16:creationId xmlns:a16="http://schemas.microsoft.com/office/drawing/2014/main" id="{D317C335-34BE-0B80-9090-FF0F0896D5B8}"/>
                  </a:ext>
                </a:extLst>
              </p:cNvPr>
              <p:cNvGraphicFramePr>
                <a:graphicFrameLocks noChangeAspect="1"/>
              </p:cNvGraphicFramePr>
              <p:nvPr>
                <p:extLst>
                  <p:ext uri="{D42A27DB-BD31-4B8C-83A1-F6EECF244321}">
                    <p14:modId xmlns:p14="http://schemas.microsoft.com/office/powerpoint/2010/main" val="1591942882"/>
                  </p:ext>
                </p:extLst>
              </p:nvPr>
            </p:nvGraphicFramePr>
            <p:xfrm>
              <a:off x="4996187" y="3991403"/>
              <a:ext cx="1158747" cy="651795"/>
            </p:xfrm>
            <a:graphic>
              <a:graphicData uri="http://schemas.microsoft.com/office/powerpoint/2016/sectionzoom">
                <psez:sectionZm>
                  <psez:sectionZmObj sectionId="{8F728771-AC4A-8241-94CE-8088F70FE6CF}">
                    <psez:zmPr id="{0869C4BF-5130-1F4A-BC70-6C03B593E353}" transitionDur="1000" showBg="0">
                      <p166:blipFill xmlns:p166="http://schemas.microsoft.com/office/powerpoint/2016/6/main">
                        <a:blip r:embed="rId26"/>
                        <a:stretch>
                          <a:fillRect/>
                        </a:stretch>
                      </p166:blipFill>
                      <p166:spPr xmlns:p166="http://schemas.microsoft.com/office/powerpoint/2016/6/main">
                        <a:xfrm>
                          <a:off x="0" y="0"/>
                          <a:ext cx="1158747" cy="651795"/>
                        </a:xfrm>
                        <a:prstGeom prst="rect">
                          <a:avLst/>
                        </a:prstGeom>
                      </p166:spPr>
                    </psez:zmPr>
                  </psez:sectionZmObj>
                </psez:sectionZm>
              </a:graphicData>
            </a:graphic>
          </p:graphicFrame>
        </mc:Choice>
        <mc:Fallback xmlns="">
          <p:pic>
            <p:nvPicPr>
              <p:cNvPr id="26" name="Section Zoom 25">
                <a:hlinkClick r:id="rId27" action="ppaction://hlinksldjump"/>
                <a:extLst>
                  <a:ext uri="{FF2B5EF4-FFF2-40B4-BE49-F238E27FC236}">
                    <a16:creationId xmlns:a16="http://schemas.microsoft.com/office/drawing/2014/main" id="{D317C335-34BE-0B80-9090-FF0F0896D5B8}"/>
                  </a:ext>
                </a:extLst>
              </p:cNvPr>
              <p:cNvPicPr>
                <a:picLocks noGrp="1" noRot="1" noChangeAspect="1" noMove="1" noResize="1" noEditPoints="1" noAdjustHandles="1" noChangeArrowheads="1" noChangeShapeType="1"/>
              </p:cNvPicPr>
              <p:nvPr/>
            </p:nvPicPr>
            <p:blipFill>
              <a:blip r:embed="rId28"/>
              <a:stretch>
                <a:fillRect/>
              </a:stretch>
            </p:blipFill>
            <p:spPr>
              <a:xfrm>
                <a:off x="4996187" y="3991403"/>
                <a:ext cx="1158747" cy="651795"/>
              </a:xfrm>
              <a:prstGeom prst="rect">
                <a:avLst/>
              </a:prstGeom>
            </p:spPr>
          </p:pic>
        </mc:Fallback>
      </mc:AlternateContent>
      <p:pic>
        <p:nvPicPr>
          <p:cNvPr id="43" name="Graphic 42" descr="Social network with solid fill">
            <a:extLst>
              <a:ext uri="{FF2B5EF4-FFF2-40B4-BE49-F238E27FC236}">
                <a16:creationId xmlns:a16="http://schemas.microsoft.com/office/drawing/2014/main" id="{D6224F52-0031-117F-DA08-10D19A190D03}"/>
              </a:ext>
            </a:extLst>
          </p:cNvPr>
          <p:cNvPicPr>
            <a:picLocks noChangeAspect="1"/>
          </p:cNvPicPr>
          <p:nvPr/>
        </p:nvPicPr>
        <p:blipFill>
          <a:blip r:embed="rId29">
            <a:extLst>
              <a:ext uri="{96DAC541-7B7A-43D3-8B79-37D633B846F1}">
                <asvg:svgBlip xmlns:asvg="http://schemas.microsoft.com/office/drawing/2016/SVG/main" r:embed="rId30"/>
              </a:ext>
            </a:extLst>
          </a:blip>
          <a:stretch>
            <a:fillRect/>
          </a:stretch>
        </p:blipFill>
        <p:spPr>
          <a:xfrm>
            <a:off x="3813512" y="1621156"/>
            <a:ext cx="432172" cy="432172"/>
          </a:xfrm>
          <a:prstGeom prst="rect">
            <a:avLst/>
          </a:prstGeom>
        </p:spPr>
      </p:pic>
      <p:pic>
        <p:nvPicPr>
          <p:cNvPr id="45" name="Graphic 44" descr="Computer with solid fill">
            <a:extLst>
              <a:ext uri="{FF2B5EF4-FFF2-40B4-BE49-F238E27FC236}">
                <a16:creationId xmlns:a16="http://schemas.microsoft.com/office/drawing/2014/main" id="{B3CFE915-82EE-323E-3954-C449BA7C08BD}"/>
              </a:ext>
            </a:extLst>
          </p:cNvPr>
          <p:cNvPicPr>
            <a:picLocks noChangeAspect="1"/>
          </p:cNvPicPr>
          <p:nvPr/>
        </p:nvPicPr>
        <p:blipFill>
          <a:blip r:embed="rId31">
            <a:extLst>
              <a:ext uri="{96DAC541-7B7A-43D3-8B79-37D633B846F1}">
                <asvg:svgBlip xmlns:asvg="http://schemas.microsoft.com/office/drawing/2016/SVG/main" r:embed="rId32"/>
              </a:ext>
            </a:extLst>
          </a:blip>
          <a:stretch>
            <a:fillRect/>
          </a:stretch>
        </p:blipFill>
        <p:spPr>
          <a:xfrm>
            <a:off x="6957396" y="1674164"/>
            <a:ext cx="344551" cy="344551"/>
          </a:xfrm>
          <a:prstGeom prst="rect">
            <a:avLst/>
          </a:prstGeom>
        </p:spPr>
      </p:pic>
      <p:pic>
        <p:nvPicPr>
          <p:cNvPr id="47" name="Graphic 46" descr="Database with solid fill">
            <a:extLst>
              <a:ext uri="{FF2B5EF4-FFF2-40B4-BE49-F238E27FC236}">
                <a16:creationId xmlns:a16="http://schemas.microsoft.com/office/drawing/2014/main" id="{CD754C48-E1F9-C431-ABC3-06BDF14577B4}"/>
              </a:ext>
            </a:extLst>
          </p:cNvPr>
          <p:cNvPicPr>
            <a:picLocks noChangeAspect="1"/>
          </p:cNvPicPr>
          <p:nvPr/>
        </p:nvPicPr>
        <p:blipFill>
          <a:blip r:embed="rId33">
            <a:extLst>
              <a:ext uri="{96DAC541-7B7A-43D3-8B79-37D633B846F1}">
                <asvg:svgBlip xmlns:asvg="http://schemas.microsoft.com/office/drawing/2016/SVG/main" r:embed="rId34"/>
              </a:ext>
            </a:extLst>
          </a:blip>
          <a:stretch>
            <a:fillRect/>
          </a:stretch>
        </p:blipFill>
        <p:spPr>
          <a:xfrm>
            <a:off x="5346387" y="4799735"/>
            <a:ext cx="460509" cy="460509"/>
          </a:xfrm>
          <a:prstGeom prst="rect">
            <a:avLst/>
          </a:prstGeom>
        </p:spPr>
      </p:pic>
      <p:pic>
        <p:nvPicPr>
          <p:cNvPr id="49" name="Graphic 48" descr="Books with solid fill">
            <a:extLst>
              <a:ext uri="{FF2B5EF4-FFF2-40B4-BE49-F238E27FC236}">
                <a16:creationId xmlns:a16="http://schemas.microsoft.com/office/drawing/2014/main" id="{D53B7A85-892B-2F35-1DE8-51A37C88F336}"/>
              </a:ext>
            </a:extLst>
          </p:cNvPr>
          <p:cNvPicPr>
            <a:picLocks noChangeAspect="1"/>
          </p:cNvPicPr>
          <p:nvPr/>
        </p:nvPicPr>
        <p:blipFill>
          <a:blip r:embed="rId35">
            <a:extLst>
              <a:ext uri="{96DAC541-7B7A-43D3-8B79-37D633B846F1}">
                <asvg:svgBlip xmlns:asvg="http://schemas.microsoft.com/office/drawing/2016/SVG/main" r:embed="rId36"/>
              </a:ext>
            </a:extLst>
          </a:blip>
          <a:stretch>
            <a:fillRect/>
          </a:stretch>
        </p:blipFill>
        <p:spPr>
          <a:xfrm>
            <a:off x="2164213" y="4826493"/>
            <a:ext cx="406991" cy="406991"/>
          </a:xfrm>
          <a:prstGeom prst="rect">
            <a:avLst/>
          </a:prstGeom>
        </p:spPr>
      </p:pic>
      <p:pic>
        <p:nvPicPr>
          <p:cNvPr id="51" name="Graphic 50" descr="Bullseye with solid fill">
            <a:extLst>
              <a:ext uri="{FF2B5EF4-FFF2-40B4-BE49-F238E27FC236}">
                <a16:creationId xmlns:a16="http://schemas.microsoft.com/office/drawing/2014/main" id="{36433705-0C4F-B7A7-FC81-C6CA05F43521}"/>
              </a:ext>
            </a:extLst>
          </p:cNvPr>
          <p:cNvPicPr>
            <a:picLocks noChangeAspect="1"/>
          </p:cNvPicPr>
          <p:nvPr/>
        </p:nvPicPr>
        <p:blipFill>
          <a:blip r:embed="rId37">
            <a:extLst>
              <a:ext uri="{96DAC541-7B7A-43D3-8B79-37D633B846F1}">
                <asvg:svgBlip xmlns:asvg="http://schemas.microsoft.com/office/drawing/2016/SVG/main" r:embed="rId38"/>
              </a:ext>
            </a:extLst>
          </a:blip>
          <a:stretch>
            <a:fillRect/>
          </a:stretch>
        </p:blipFill>
        <p:spPr>
          <a:xfrm>
            <a:off x="8332975" y="4836022"/>
            <a:ext cx="344444" cy="344444"/>
          </a:xfrm>
          <a:prstGeom prst="rect">
            <a:avLst/>
          </a:prstGeom>
        </p:spPr>
      </p:pic>
      <p:pic>
        <p:nvPicPr>
          <p:cNvPr id="53" name="Graphic 52" descr="Business Growth with solid fill">
            <a:extLst>
              <a:ext uri="{FF2B5EF4-FFF2-40B4-BE49-F238E27FC236}">
                <a16:creationId xmlns:a16="http://schemas.microsoft.com/office/drawing/2014/main" id="{21AC427F-8FC5-FD35-7D25-F83BEA793F7A}"/>
              </a:ext>
            </a:extLst>
          </p:cNvPr>
          <p:cNvPicPr>
            <a:picLocks noChangeAspect="1"/>
          </p:cNvPicPr>
          <p:nvPr/>
        </p:nvPicPr>
        <p:blipFill>
          <a:blip r:embed="rId39">
            <a:extLst>
              <a:ext uri="{96DAC541-7B7A-43D3-8B79-37D633B846F1}">
                <asvg:svgBlip xmlns:asvg="http://schemas.microsoft.com/office/drawing/2016/SVG/main" r:embed="rId40"/>
              </a:ext>
            </a:extLst>
          </a:blip>
          <a:stretch>
            <a:fillRect/>
          </a:stretch>
        </p:blipFill>
        <p:spPr>
          <a:xfrm>
            <a:off x="11063369" y="4847220"/>
            <a:ext cx="366455" cy="366455"/>
          </a:xfrm>
          <a:prstGeom prst="rect">
            <a:avLst/>
          </a:prstGeom>
        </p:spPr>
      </p:pic>
      <p:pic>
        <p:nvPicPr>
          <p:cNvPr id="55" name="Graphic 54" descr="Classroom with solid fill">
            <a:extLst>
              <a:ext uri="{FF2B5EF4-FFF2-40B4-BE49-F238E27FC236}">
                <a16:creationId xmlns:a16="http://schemas.microsoft.com/office/drawing/2014/main" id="{E9E8997A-697A-A07B-94E4-6D208F83628F}"/>
              </a:ext>
            </a:extLst>
          </p:cNvPr>
          <p:cNvPicPr>
            <a:picLocks noChangeAspect="1"/>
          </p:cNvPicPr>
          <p:nvPr/>
        </p:nvPicPr>
        <p:blipFill>
          <a:blip r:embed="rId41">
            <a:extLst>
              <a:ext uri="{96DAC541-7B7A-43D3-8B79-37D633B846F1}">
                <asvg:svgBlip xmlns:asvg="http://schemas.microsoft.com/office/drawing/2016/SVG/main" r:embed="rId42"/>
              </a:ext>
            </a:extLst>
          </a:blip>
          <a:stretch>
            <a:fillRect/>
          </a:stretch>
        </p:blipFill>
        <p:spPr>
          <a:xfrm>
            <a:off x="9680826" y="1686340"/>
            <a:ext cx="344444" cy="344444"/>
          </a:xfrm>
          <a:prstGeom prst="rect">
            <a:avLst/>
          </a:prstGeom>
        </p:spPr>
      </p:pic>
      <p:sp>
        <p:nvSpPr>
          <p:cNvPr id="2" name="TextBox 1">
            <a:extLst>
              <a:ext uri="{FF2B5EF4-FFF2-40B4-BE49-F238E27FC236}">
                <a16:creationId xmlns:a16="http://schemas.microsoft.com/office/drawing/2014/main" id="{1729CE45-7C93-1ACD-A4F9-CA6D1A259FF2}"/>
              </a:ext>
            </a:extLst>
          </p:cNvPr>
          <p:cNvSpPr txBox="1"/>
          <p:nvPr/>
        </p:nvSpPr>
        <p:spPr>
          <a:xfrm>
            <a:off x="5319271" y="74426"/>
            <a:ext cx="1588241" cy="523220"/>
          </a:xfrm>
          <a:prstGeom prst="rect">
            <a:avLst/>
          </a:prstGeom>
          <a:noFill/>
        </p:spPr>
        <p:txBody>
          <a:bodyPr wrap="square" rtlCol="0">
            <a:spAutoFit/>
          </a:bodyPr>
          <a:lstStyle/>
          <a:p>
            <a:pPr algn="ctr"/>
            <a:r>
              <a:rPr lang="fr-FR" sz="2800" b="1" dirty="0">
                <a:solidFill>
                  <a:schemeClr val="bg1"/>
                </a:solidFill>
                <a:latin typeface="Al Nile" pitchFamily="2" charset="-78"/>
                <a:cs typeface="Al Nile" pitchFamily="2" charset="-78"/>
              </a:rPr>
              <a:t>Table de</a:t>
            </a:r>
          </a:p>
        </p:txBody>
      </p:sp>
      <p:sp>
        <p:nvSpPr>
          <p:cNvPr id="9" name="TextBox 8">
            <a:extLst>
              <a:ext uri="{FF2B5EF4-FFF2-40B4-BE49-F238E27FC236}">
                <a16:creationId xmlns:a16="http://schemas.microsoft.com/office/drawing/2014/main" id="{A6EAAA7C-FA0B-528A-870F-BEED0B84606B}"/>
              </a:ext>
            </a:extLst>
          </p:cNvPr>
          <p:cNvSpPr txBox="1"/>
          <p:nvPr/>
        </p:nvSpPr>
        <p:spPr>
          <a:xfrm>
            <a:off x="5488301" y="285102"/>
            <a:ext cx="1215397" cy="584775"/>
          </a:xfrm>
          <a:prstGeom prst="rect">
            <a:avLst/>
          </a:prstGeom>
          <a:noFill/>
        </p:spPr>
        <p:txBody>
          <a:bodyPr wrap="none" rtlCol="0">
            <a:spAutoFit/>
          </a:bodyPr>
          <a:lstStyle/>
          <a:p>
            <a:r>
              <a:rPr lang="fr-FR" sz="3200" b="1" dirty="0">
                <a:solidFill>
                  <a:schemeClr val="bg1"/>
                </a:solidFill>
                <a:latin typeface="SignPainter-HouseScript" panose="02000006070000020004" pitchFamily="2" charset="0"/>
              </a:rPr>
              <a:t>Contenu</a:t>
            </a:r>
            <a:endParaRPr lang="fr-FR" b="1" dirty="0">
              <a:solidFill>
                <a:schemeClr val="bg1"/>
              </a:solidFill>
              <a:latin typeface="SignPainter-HouseScript" panose="02000006070000020004" pitchFamily="2" charset="0"/>
            </a:endParaRPr>
          </a:p>
        </p:txBody>
      </p:sp>
      <p:sp>
        <p:nvSpPr>
          <p:cNvPr id="23" name="Rounded Rectangle 22">
            <a:extLst>
              <a:ext uri="{FF2B5EF4-FFF2-40B4-BE49-F238E27FC236}">
                <a16:creationId xmlns:a16="http://schemas.microsoft.com/office/drawing/2014/main" id="{EB3A2FE5-361E-B800-05EF-3688B371A8D2}"/>
              </a:ext>
            </a:extLst>
          </p:cNvPr>
          <p:cNvSpPr/>
          <p:nvPr/>
        </p:nvSpPr>
        <p:spPr>
          <a:xfrm>
            <a:off x="254000" y="6184900"/>
            <a:ext cx="3341816" cy="482600"/>
          </a:xfrm>
          <a:prstGeom prst="roundRect">
            <a:avLst>
              <a:gd name="adj" fmla="val 50000"/>
            </a:avLst>
          </a:prstGeom>
          <a:blipFill dpi="0" rotWithShape="0">
            <a:blip r:embed="rId5">
              <a:lum/>
            </a:blip>
            <a:srcRect/>
            <a:stretch>
              <a:fillRect l="-41981" t="-1191640" r="-535352" b="-69074"/>
            </a:stretch>
          </a:blipFill>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latin typeface="Andale Mono" panose="020B0509000000000004" pitchFamily="49" charset="0"/>
                <a:cs typeface="Apple Chancery" panose="03020702040506060504" pitchFamily="66" charset="-79"/>
              </a:rPr>
              <a:t>Pr. Mouaad MOHY-EDDINE</a:t>
            </a:r>
          </a:p>
        </p:txBody>
      </p:sp>
      <p:sp>
        <p:nvSpPr>
          <p:cNvPr id="25" name="Rounded Rectangle 24">
            <a:extLst>
              <a:ext uri="{FF2B5EF4-FFF2-40B4-BE49-F238E27FC236}">
                <a16:creationId xmlns:a16="http://schemas.microsoft.com/office/drawing/2014/main" id="{7CB52912-EB07-CD61-F80A-C019D88CEF70}"/>
              </a:ext>
            </a:extLst>
          </p:cNvPr>
          <p:cNvSpPr/>
          <p:nvPr/>
        </p:nvSpPr>
        <p:spPr>
          <a:xfrm>
            <a:off x="7191632" y="6197600"/>
            <a:ext cx="4720968" cy="482600"/>
          </a:xfrm>
          <a:prstGeom prst="roundRect">
            <a:avLst>
              <a:gd name="adj" fmla="val 50000"/>
            </a:avLst>
          </a:prstGeom>
          <a:blipFill dpi="0" rotWithShape="0">
            <a:blip r:embed="rId5">
              <a:lum/>
            </a:blip>
            <a:srcRect/>
            <a:stretch>
              <a:fillRect l="-41981" t="-1191640" r="-535352" b="-69074"/>
            </a:stretch>
          </a:blipFill>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err="1">
                <a:latin typeface="Andale Mono" panose="020B0509000000000004" pitchFamily="49" charset="0"/>
              </a:rPr>
              <a:t>mohy-eddine.mouaad@ensam-casa.ma</a:t>
            </a:r>
            <a:endParaRPr lang="fr-FR" dirty="0">
              <a:latin typeface="Andale Mono" panose="020B0509000000000004" pitchFamily="49" charset="0"/>
            </a:endParaRPr>
          </a:p>
        </p:txBody>
      </p:sp>
      <p:sp>
        <p:nvSpPr>
          <p:cNvPr id="27" name="Rounded Rectangle 26">
            <a:extLst>
              <a:ext uri="{FF2B5EF4-FFF2-40B4-BE49-F238E27FC236}">
                <a16:creationId xmlns:a16="http://schemas.microsoft.com/office/drawing/2014/main" id="{6E40221B-0196-6925-F4EB-C2D2347DE3EE}"/>
              </a:ext>
            </a:extLst>
          </p:cNvPr>
          <p:cNvSpPr/>
          <p:nvPr/>
        </p:nvSpPr>
        <p:spPr>
          <a:xfrm>
            <a:off x="254000" y="203200"/>
            <a:ext cx="1866556" cy="482600"/>
          </a:xfrm>
          <a:prstGeom prst="roundRect">
            <a:avLst>
              <a:gd name="adj" fmla="val 50000"/>
            </a:avLst>
          </a:prstGeom>
          <a:blipFill dpi="0" rotWithShape="0">
            <a:blip r:embed="rId5">
              <a:lum/>
            </a:blip>
            <a:srcRect/>
            <a:stretch>
              <a:fillRect l="-41981" t="-1191640" r="-535352" b="-69074"/>
            </a:stretch>
          </a:blipFill>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latin typeface="Andale Mono" panose="020B0509000000000004" pitchFamily="49" charset="0"/>
                <a:cs typeface="Apple Chancery" panose="03020702040506060504" pitchFamily="66" charset="-79"/>
              </a:rPr>
              <a:t>2024 - 2025</a:t>
            </a:r>
          </a:p>
        </p:txBody>
      </p:sp>
      <p:sp>
        <p:nvSpPr>
          <p:cNvPr id="29" name="Rounded Rectangle 28">
            <a:extLst>
              <a:ext uri="{FF2B5EF4-FFF2-40B4-BE49-F238E27FC236}">
                <a16:creationId xmlns:a16="http://schemas.microsoft.com/office/drawing/2014/main" id="{EB15A6B5-CB17-8300-C987-2C400334E77F}"/>
              </a:ext>
            </a:extLst>
          </p:cNvPr>
          <p:cNvSpPr/>
          <p:nvPr/>
        </p:nvSpPr>
        <p:spPr>
          <a:xfrm>
            <a:off x="10046043" y="203200"/>
            <a:ext cx="1866557" cy="482600"/>
          </a:xfrm>
          <a:prstGeom prst="roundRect">
            <a:avLst>
              <a:gd name="adj" fmla="val 50000"/>
            </a:avLst>
          </a:prstGeom>
          <a:blipFill dpi="0" rotWithShape="0">
            <a:blip r:embed="rId5">
              <a:lum/>
            </a:blip>
            <a:srcRect/>
            <a:stretch>
              <a:fillRect l="-41981" t="-1191640" r="-535352" b="-69074"/>
            </a:stretch>
          </a:blipFill>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a:latin typeface="Andale Mono" panose="020B0509000000000004" pitchFamily="49" charset="0"/>
              </a:rPr>
              <a:t>CS2C - 1</a:t>
            </a:r>
            <a:endParaRPr lang="fr-FR" dirty="0">
              <a:latin typeface="Andale Mono" panose="020B0509000000000004" pitchFamily="49" charset="0"/>
            </a:endParaRPr>
          </a:p>
        </p:txBody>
      </p:sp>
    </p:spTree>
    <p:extLst>
      <p:ext uri="{BB962C8B-B14F-4D97-AF65-F5344CB8AC3E}">
        <p14:creationId xmlns:p14="http://schemas.microsoft.com/office/powerpoint/2010/main" val="40944507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2B6963-BA49-AD2E-B5F0-F5B055E1127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7B98309-172D-7BF4-D44C-5CC440E64066}"/>
              </a:ext>
            </a:extLst>
          </p:cNvPr>
          <p:cNvSpPr txBox="1"/>
          <p:nvPr/>
        </p:nvSpPr>
        <p:spPr>
          <a:xfrm>
            <a:off x="310207" y="430636"/>
            <a:ext cx="2684783" cy="338554"/>
          </a:xfrm>
          <a:prstGeom prst="rect">
            <a:avLst/>
          </a:prstGeom>
          <a:noFill/>
        </p:spPr>
        <p:txBody>
          <a:bodyPr wrap="square" rtlCol="0">
            <a:spAutoFit/>
          </a:bodyPr>
          <a:lstStyle/>
          <a:p>
            <a:r>
              <a:rPr lang="en-GB" sz="1600" dirty="0">
                <a:solidFill>
                  <a:schemeClr val="bg1"/>
                </a:solidFill>
                <a:latin typeface="Andale Mono" panose="020B0509000000000004" pitchFamily="49" charset="0"/>
              </a:rPr>
              <a:t>Where is Your Data?</a:t>
            </a:r>
            <a:endParaRPr lang="fr-FR" sz="1600" dirty="0">
              <a:solidFill>
                <a:schemeClr val="bg1"/>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194A8A99-D2B7-7554-FA0F-C6EEF6E82373}"/>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F5BF936D-FEA5-DF0C-BD51-7581474D6173}"/>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7D310FCD-BE03-C320-1C31-2AEED2CE9FF3}"/>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15" name="TextBox 14">
            <a:extLst>
              <a:ext uri="{FF2B5EF4-FFF2-40B4-BE49-F238E27FC236}">
                <a16:creationId xmlns:a16="http://schemas.microsoft.com/office/drawing/2014/main" id="{60D52597-0BD8-3E1B-967D-1694C5D500F8}"/>
              </a:ext>
            </a:extLst>
          </p:cNvPr>
          <p:cNvSpPr txBox="1"/>
          <p:nvPr/>
        </p:nvSpPr>
        <p:spPr>
          <a:xfrm>
            <a:off x="2255874" y="3111570"/>
            <a:ext cx="7680250" cy="707886"/>
          </a:xfrm>
          <a:prstGeom prst="rect">
            <a:avLst/>
          </a:prstGeom>
          <a:noFill/>
        </p:spPr>
        <p:txBody>
          <a:bodyPr wrap="square" rtlCol="0">
            <a:spAutoFit/>
          </a:bodyPr>
          <a:lstStyle/>
          <a:p>
            <a:pPr algn="just" rtl="0"/>
            <a:r>
              <a:rPr lang="en-GB" sz="2000" b="0" i="0" dirty="0">
                <a:solidFill>
                  <a:srgbClr val="FFFFFF"/>
                </a:solidFill>
                <a:effectLst/>
              </a:rPr>
              <a:t>Only yesterday, you shared a couple of photos of your first day on school with a few of your close friends. But that should be OK, right? Let’s see…</a:t>
            </a:r>
          </a:p>
        </p:txBody>
      </p:sp>
      <p:pic>
        <p:nvPicPr>
          <p:cNvPr id="6" name="Picture 5">
            <a:extLst>
              <a:ext uri="{FF2B5EF4-FFF2-40B4-BE49-F238E27FC236}">
                <a16:creationId xmlns:a16="http://schemas.microsoft.com/office/drawing/2014/main" id="{965DA9F4-8EDA-3B1F-0E51-DE7C98435C89}"/>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799" b="96583" l="72114" r="99029">
                        <a14:foregroundMark x1="72571" y1="46403" x2="72571" y2="46403"/>
                        <a14:foregroundMark x1="84971" y1="5216" x2="84971" y2="5216"/>
                        <a14:foregroundMark x1="97943" y1="38129" x2="97943" y2="38129"/>
                        <a14:foregroundMark x1="85600" y1="2158" x2="85600" y2="2158"/>
                        <a14:foregroundMark x1="99029" y1="41187" x2="99029" y2="41187"/>
                        <a14:foregroundMark x1="87086" y1="81835" x2="87086" y2="81835"/>
                        <a14:foregroundMark x1="86343" y1="85252" x2="86343" y2="85252"/>
                        <a14:foregroundMark x1="86400" y1="93345" x2="86400" y2="93345"/>
                        <a14:foregroundMark x1="89486" y1="88669" x2="89486" y2="88669"/>
                        <a14:foregroundMark x1="88914" y1="90647" x2="88914" y2="90647"/>
                        <a14:foregroundMark x1="86286" y1="87230" x2="86286" y2="87230"/>
                        <a14:foregroundMark x1="86286" y1="86151" x2="86286" y2="86151"/>
                        <a14:foregroundMark x1="86914" y1="77158" x2="86914" y2="77158"/>
                        <a14:foregroundMark x1="86629" y1="76619" x2="86629" y2="76619"/>
                        <a14:foregroundMark x1="85886" y1="76619" x2="85886" y2="76619"/>
                        <a14:foregroundMark x1="84743" y1="77698" x2="84743" y2="77698"/>
                        <a14:foregroundMark x1="83886" y1="80396" x2="83886" y2="80396"/>
                        <a14:foregroundMark x1="83314" y1="83453" x2="83314" y2="83453"/>
                        <a14:foregroundMark x1="87657" y1="77518" x2="87657" y2="77518"/>
                        <a14:foregroundMark x1="88971" y1="80755" x2="88971" y2="80755"/>
                        <a14:foregroundMark x1="89543" y1="88309" x2="89543" y2="88309"/>
                        <a14:foregroundMark x1="89086" y1="91906" x2="89086" y2="91906"/>
                        <a14:foregroundMark x1="88114" y1="95144" x2="88114" y2="95144"/>
                        <a14:foregroundMark x1="84629" y1="95504" x2="84629" y2="95504"/>
                        <a14:foregroundMark x1="83371" y1="89928" x2="83371" y2="89928"/>
                        <a14:foregroundMark x1="83143" y1="86331" x2="83143" y2="86331"/>
                        <a14:foregroundMark x1="83086" y1="88669" x2="83086" y2="88669"/>
                        <a14:foregroundMark x1="83429" y1="90288" x2="83429" y2="90288"/>
                        <a14:foregroundMark x1="83771" y1="92266" x2="83771" y2="92266"/>
                        <a14:foregroundMark x1="84229" y1="94245" x2="84229" y2="94245"/>
                        <a14:foregroundMark x1="84057" y1="93525" x2="84057" y2="93525"/>
                        <a14:foregroundMark x1="84914" y1="95863" x2="84914" y2="95863"/>
                        <a14:foregroundMark x1="85829" y1="96583" x2="85829" y2="96583"/>
                        <a14:foregroundMark x1="86629" y1="96583" x2="86629" y2="96583"/>
                        <a14:foregroundMark x1="87371" y1="96403" x2="87371" y2="96403"/>
                        <a14:foregroundMark x1="88400" y1="94424" x2="88400" y2="94424"/>
                        <a14:foregroundMark x1="89143" y1="92086" x2="89143" y2="92086"/>
                        <a14:foregroundMark x1="89314" y1="90827" x2="89314" y2="90827"/>
                        <a14:foregroundMark x1="89600" y1="85971" x2="89600" y2="85971"/>
                        <a14:foregroundMark x1="88229" y1="85791" x2="88229" y2="85791"/>
                        <a14:foregroundMark x1="87257" y1="84173" x2="87257" y2="84173"/>
                        <a14:foregroundMark x1="85714" y1="82374" x2="85714" y2="82374"/>
                        <a14:foregroundMark x1="89771" y1="89388" x2="89771" y2="89388"/>
                        <a14:foregroundMark x1="72114" y1="47662" x2="72114" y2="47662"/>
                        <a14:foregroundMark x1="89314" y1="81295" x2="89314" y2="81295"/>
                      </a14:backgroundRemoval>
                    </a14:imgEffect>
                  </a14:imgLayer>
                </a14:imgProps>
              </a:ext>
            </a:extLst>
          </a:blip>
          <a:srcRect l="71487"/>
          <a:stretch/>
        </p:blipFill>
        <p:spPr>
          <a:xfrm>
            <a:off x="-3404028" y="4075778"/>
            <a:ext cx="2216149" cy="2469402"/>
          </a:xfrm>
          <a:prstGeom prst="rect">
            <a:avLst/>
          </a:prstGeom>
        </p:spPr>
      </p:pic>
      <p:sp>
        <p:nvSpPr>
          <p:cNvPr id="10" name="TextBox 9">
            <a:extLst>
              <a:ext uri="{FF2B5EF4-FFF2-40B4-BE49-F238E27FC236}">
                <a16:creationId xmlns:a16="http://schemas.microsoft.com/office/drawing/2014/main" id="{A975B30E-C621-04BC-8AC5-E9FAE5B97C7A}"/>
              </a:ext>
            </a:extLst>
          </p:cNvPr>
          <p:cNvSpPr txBox="1"/>
          <p:nvPr/>
        </p:nvSpPr>
        <p:spPr>
          <a:xfrm>
            <a:off x="13882938" y="3378639"/>
            <a:ext cx="5846243" cy="3477875"/>
          </a:xfrm>
          <a:prstGeom prst="rect">
            <a:avLst/>
          </a:prstGeom>
          <a:noFill/>
        </p:spPr>
        <p:txBody>
          <a:bodyPr wrap="square" rtlCol="0">
            <a:spAutoFit/>
          </a:bodyPr>
          <a:lstStyle/>
          <a:p>
            <a:pPr algn="just"/>
            <a:r>
              <a:rPr lang="en-GB" sz="2000" b="1" i="1" dirty="0">
                <a:solidFill>
                  <a:srgbClr val="FFFFFF"/>
                </a:solidFill>
                <a:effectLst/>
              </a:rPr>
              <a:t>Employment and financial records</a:t>
            </a:r>
          </a:p>
          <a:p>
            <a:pPr algn="just" rtl="0"/>
            <a:r>
              <a:rPr lang="en-GB" sz="2000" b="0" i="0" dirty="0">
                <a:solidFill>
                  <a:srgbClr val="FFFFFF"/>
                </a:solidFill>
                <a:effectLst/>
              </a:rPr>
              <a:t>Employment data can be valuable to hackers if they can gather information on your past employment, or even your current performance reviews.</a:t>
            </a:r>
          </a:p>
          <a:p>
            <a:pPr algn="just" rtl="0"/>
            <a:r>
              <a:rPr lang="en-GB" sz="2000" b="0" i="0" dirty="0">
                <a:solidFill>
                  <a:srgbClr val="FFFFFF"/>
                </a:solidFill>
                <a:effectLst/>
              </a:rPr>
              <a:t>Your financial records may include information about your income and expenditure. Your tax records may include </a:t>
            </a:r>
            <a:r>
              <a:rPr lang="en-GB" sz="2000" b="0" i="0" dirty="0" err="1">
                <a:solidFill>
                  <a:srgbClr val="FFFFFF"/>
                </a:solidFill>
                <a:effectLst/>
              </a:rPr>
              <a:t>paychecks</a:t>
            </a:r>
            <a:r>
              <a:rPr lang="en-GB" sz="2000" b="0" i="0" dirty="0">
                <a:solidFill>
                  <a:srgbClr val="FFFFFF"/>
                </a:solidFill>
                <a:effectLst/>
              </a:rPr>
              <a:t>, credit card statements, your credit rating and your bank account details. All of this data, if not safeguarded properly, can compromise your privacy and enable cybercriminals to use your information for their own gain.</a:t>
            </a:r>
          </a:p>
        </p:txBody>
      </p:sp>
      <p:sp>
        <p:nvSpPr>
          <p:cNvPr id="16" name="TextBox 15">
            <a:extLst>
              <a:ext uri="{FF2B5EF4-FFF2-40B4-BE49-F238E27FC236}">
                <a16:creationId xmlns:a16="http://schemas.microsoft.com/office/drawing/2014/main" id="{F3879723-3197-4F7F-BC8C-CE3B70AEE29E}"/>
              </a:ext>
            </a:extLst>
          </p:cNvPr>
          <p:cNvSpPr txBox="1"/>
          <p:nvPr/>
        </p:nvSpPr>
        <p:spPr>
          <a:xfrm>
            <a:off x="13352850" y="3990635"/>
            <a:ext cx="5846243" cy="1015663"/>
          </a:xfrm>
          <a:prstGeom prst="rect">
            <a:avLst/>
          </a:prstGeom>
          <a:noFill/>
        </p:spPr>
        <p:txBody>
          <a:bodyPr wrap="square" rtlCol="0">
            <a:spAutoFit/>
          </a:bodyPr>
          <a:lstStyle/>
          <a:p>
            <a:pPr algn="just"/>
            <a:r>
              <a:rPr lang="en-GB" sz="2000" b="0" i="0" dirty="0">
                <a:solidFill>
                  <a:srgbClr val="FFFFFF"/>
                </a:solidFill>
                <a:effectLst/>
                <a:latin typeface="CiscoSansTT"/>
              </a:rPr>
              <a:t>You took some photos at work on your mobile phone. Copies of these photos are now available on your mobile device.</a:t>
            </a:r>
            <a:endParaRPr lang="en-GB" sz="2000" b="0" i="0" dirty="0">
              <a:solidFill>
                <a:srgbClr val="FFFFFF"/>
              </a:solidFill>
              <a:effectLst/>
            </a:endParaRPr>
          </a:p>
        </p:txBody>
      </p:sp>
      <p:pic>
        <p:nvPicPr>
          <p:cNvPr id="17" name="Picture 16">
            <a:extLst>
              <a:ext uri="{FF2B5EF4-FFF2-40B4-BE49-F238E27FC236}">
                <a16:creationId xmlns:a16="http://schemas.microsoft.com/office/drawing/2014/main" id="{7503BFFF-E87A-A354-0320-9E10553C42E2}"/>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2993" b="98063" l="6544" r="96644">
                        <a14:foregroundMark x1="28020" y1="19894" x2="28020" y2="19894"/>
                        <a14:foregroundMark x1="64765" y1="21831" x2="64765" y2="21831"/>
                        <a14:foregroundMark x1="89933" y1="43838" x2="89933" y2="43838"/>
                        <a14:foregroundMark x1="75168" y1="79401" x2="75168" y2="79401"/>
                        <a14:foregroundMark x1="33221" y1="87500" x2="33221" y2="87500"/>
                        <a14:foregroundMark x1="14262" y1="60387" x2="14262" y2="60387"/>
                        <a14:foregroundMark x1="16107" y1="39437" x2="16107" y2="39437"/>
                        <a14:foregroundMark x1="19128" y1="33979" x2="19128" y2="33979"/>
                        <a14:foregroundMark x1="31376" y1="23592" x2="31376" y2="23592"/>
                        <a14:foregroundMark x1="50336" y1="14789" x2="50336" y2="14789"/>
                        <a14:foregroundMark x1="69295" y1="18838" x2="69295" y2="18838"/>
                        <a14:foregroundMark x1="38087" y1="17077" x2="65436" y2="17430"/>
                        <a14:foregroundMark x1="65772" y1="11444" x2="72819" y2="23063"/>
                        <a14:foregroundMark x1="72819" y1="23063" x2="83725" y2="30634"/>
                        <a14:foregroundMark x1="83725" y1="30634" x2="84732" y2="30634"/>
                        <a14:foregroundMark x1="52517" y1="2993" x2="44799" y2="4577"/>
                        <a14:foregroundMark x1="59732" y1="6690" x2="47148" y2="9155"/>
                        <a14:foregroundMark x1="47148" y1="9155" x2="21644" y2="31338"/>
                        <a14:foregroundMark x1="17450" y1="33627" x2="19128" y2="61268"/>
                        <a14:foregroundMark x1="19128" y1="61268" x2="23322" y2="73944"/>
                        <a14:foregroundMark x1="23322" y1="73944" x2="33221" y2="82746"/>
                        <a14:foregroundMark x1="33221" y1="82746" x2="45805" y2="86092"/>
                        <a14:foregroundMark x1="45805" y1="86092" x2="73826" y2="82042"/>
                        <a14:foregroundMark x1="73826" y1="82042" x2="85403" y2="74120"/>
                        <a14:foregroundMark x1="85403" y1="74120" x2="91946" y2="62324"/>
                        <a14:foregroundMark x1="91946" y1="62324" x2="92450" y2="48239"/>
                        <a14:foregroundMark x1="92450" y1="48239" x2="88926" y2="33803"/>
                        <a14:foregroundMark x1="88926" y1="33803" x2="81879" y2="20599"/>
                        <a14:foregroundMark x1="81879" y1="20599" x2="69463" y2="13556"/>
                        <a14:foregroundMark x1="69463" y1="13556" x2="42953" y2="11092"/>
                        <a14:foregroundMark x1="42953" y1="11092" x2="24497" y2="18486"/>
                        <a14:foregroundMark x1="6879" y1="45246" x2="6879" y2="45246"/>
                        <a14:foregroundMark x1="45134" y1="93486" x2="45134" y2="93486"/>
                        <a14:foregroundMark x1="54195" y1="98239" x2="54195" y2="98239"/>
                        <a14:foregroundMark x1="96644" y1="55634" x2="96644" y2="55634"/>
                      </a14:backgroundRemoval>
                    </a14:imgEffect>
                  </a14:imgLayer>
                </a14:imgProps>
              </a:ext>
            </a:extLst>
          </a:blip>
          <a:stretch>
            <a:fillRect/>
          </a:stretch>
        </p:blipFill>
        <p:spPr>
          <a:xfrm>
            <a:off x="-5072831" y="2782222"/>
            <a:ext cx="3784600" cy="3606800"/>
          </a:xfrm>
          <a:prstGeom prst="rect">
            <a:avLst/>
          </a:prstGeom>
        </p:spPr>
      </p:pic>
      <p:sp>
        <p:nvSpPr>
          <p:cNvPr id="18" name="TextBox 17">
            <a:extLst>
              <a:ext uri="{FF2B5EF4-FFF2-40B4-BE49-F238E27FC236}">
                <a16:creationId xmlns:a16="http://schemas.microsoft.com/office/drawing/2014/main" id="{32F2DDA2-3520-5217-DB87-CA7C71C2C82F}"/>
              </a:ext>
            </a:extLst>
          </p:cNvPr>
          <p:cNvSpPr txBox="1"/>
          <p:nvPr/>
        </p:nvSpPr>
        <p:spPr>
          <a:xfrm>
            <a:off x="-6514069" y="-2503892"/>
            <a:ext cx="5785792" cy="2862322"/>
          </a:xfrm>
          <a:prstGeom prst="rect">
            <a:avLst/>
          </a:prstGeom>
          <a:noFill/>
        </p:spPr>
        <p:txBody>
          <a:bodyPr wrap="square" rtlCol="0">
            <a:spAutoFit/>
          </a:bodyPr>
          <a:lstStyle/>
          <a:p>
            <a:pPr algn="just" rtl="0"/>
            <a:r>
              <a:rPr lang="en-GB" sz="2000" b="0" i="0" dirty="0">
                <a:solidFill>
                  <a:srgbClr val="FFFFFF"/>
                </a:solidFill>
                <a:effectLst/>
              </a:rPr>
              <a:t>Personal data describes any information about you, including your name, social security number, driver license number, date and place of birth, your mother’s maiden name, and even pictures or messages that you exchange with family and friends.</a:t>
            </a:r>
          </a:p>
          <a:p>
            <a:pPr algn="just" rtl="0"/>
            <a:r>
              <a:rPr lang="en-GB" sz="2000" b="0" i="0" dirty="0">
                <a:solidFill>
                  <a:srgbClr val="FFFFFF"/>
                </a:solidFill>
                <a:effectLst/>
              </a:rPr>
              <a:t>Cybercriminals can use this sensitive information to identify and impersonate you, infringing on your privacy and potentially causing serious damage to your reputation.</a:t>
            </a:r>
          </a:p>
        </p:txBody>
      </p:sp>
    </p:spTree>
    <p:extLst>
      <p:ext uri="{BB962C8B-B14F-4D97-AF65-F5344CB8AC3E}">
        <p14:creationId xmlns:p14="http://schemas.microsoft.com/office/powerpoint/2010/main" val="372964977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C6AF1B-2482-CFE7-0010-E0DCBD6939E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ECB108F-8360-B115-9276-906AF4E32874}"/>
              </a:ext>
            </a:extLst>
          </p:cNvPr>
          <p:cNvSpPr txBox="1"/>
          <p:nvPr/>
        </p:nvSpPr>
        <p:spPr>
          <a:xfrm>
            <a:off x="310207" y="430636"/>
            <a:ext cx="2684783" cy="338554"/>
          </a:xfrm>
          <a:prstGeom prst="rect">
            <a:avLst/>
          </a:prstGeom>
          <a:noFill/>
        </p:spPr>
        <p:txBody>
          <a:bodyPr wrap="square" rtlCol="0">
            <a:spAutoFit/>
          </a:bodyPr>
          <a:lstStyle/>
          <a:p>
            <a:r>
              <a:rPr lang="en-GB" sz="1600" dirty="0">
                <a:solidFill>
                  <a:schemeClr val="bg1"/>
                </a:solidFill>
                <a:latin typeface="Andale Mono" panose="020B0509000000000004" pitchFamily="49" charset="0"/>
              </a:rPr>
              <a:t>Where is Your Data?</a:t>
            </a:r>
            <a:endParaRPr lang="fr-FR" sz="1600" dirty="0">
              <a:solidFill>
                <a:schemeClr val="bg1"/>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B8F25E5D-477B-B27A-2CA2-3D6CEB176B97}"/>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CE417DAF-2CA7-83C6-DAFF-E019B4C5B822}"/>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A3B668B8-2FCD-848F-5E32-99A20A1EBDF6}"/>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15" name="TextBox 14">
            <a:extLst>
              <a:ext uri="{FF2B5EF4-FFF2-40B4-BE49-F238E27FC236}">
                <a16:creationId xmlns:a16="http://schemas.microsoft.com/office/drawing/2014/main" id="{F2CC5ADF-2D2B-661C-F96D-74E7A6D99F75}"/>
              </a:ext>
            </a:extLst>
          </p:cNvPr>
          <p:cNvSpPr txBox="1"/>
          <p:nvPr/>
        </p:nvSpPr>
        <p:spPr>
          <a:xfrm>
            <a:off x="410818" y="1088865"/>
            <a:ext cx="7680250" cy="707886"/>
          </a:xfrm>
          <a:prstGeom prst="rect">
            <a:avLst/>
          </a:prstGeom>
          <a:noFill/>
        </p:spPr>
        <p:txBody>
          <a:bodyPr wrap="square" rtlCol="0">
            <a:spAutoFit/>
          </a:bodyPr>
          <a:lstStyle/>
          <a:p>
            <a:pPr algn="just" rtl="0"/>
            <a:r>
              <a:rPr lang="en-GB" sz="2000" b="0" i="0" dirty="0">
                <a:solidFill>
                  <a:srgbClr val="FFFFFF"/>
                </a:solidFill>
                <a:effectLst/>
              </a:rPr>
              <a:t>Only yesterday, you shared a couple of photos of your first day on school with a few of your close friends. But that should be OK, right? Let’s see…</a:t>
            </a:r>
          </a:p>
        </p:txBody>
      </p:sp>
      <p:sp>
        <p:nvSpPr>
          <p:cNvPr id="3" name="TextBox 2">
            <a:extLst>
              <a:ext uri="{FF2B5EF4-FFF2-40B4-BE49-F238E27FC236}">
                <a16:creationId xmlns:a16="http://schemas.microsoft.com/office/drawing/2014/main" id="{07EC39AD-7850-44C0-5387-80C7086FFCB7}"/>
              </a:ext>
            </a:extLst>
          </p:cNvPr>
          <p:cNvSpPr txBox="1"/>
          <p:nvPr/>
        </p:nvSpPr>
        <p:spPr>
          <a:xfrm>
            <a:off x="6249674" y="3990635"/>
            <a:ext cx="5846243" cy="1015663"/>
          </a:xfrm>
          <a:prstGeom prst="rect">
            <a:avLst/>
          </a:prstGeom>
          <a:noFill/>
        </p:spPr>
        <p:txBody>
          <a:bodyPr wrap="square" rtlCol="0">
            <a:spAutoFit/>
          </a:bodyPr>
          <a:lstStyle/>
          <a:p>
            <a:pPr algn="just"/>
            <a:r>
              <a:rPr lang="en-GB" sz="2000" b="0" i="0" dirty="0">
                <a:solidFill>
                  <a:srgbClr val="FFFFFF"/>
                </a:solidFill>
                <a:effectLst/>
                <a:latin typeface="CiscoSansTT"/>
              </a:rPr>
              <a:t>You took some photos at work on your mobile phone. Copies of these photos are now available on your mobile device.</a:t>
            </a:r>
            <a:endParaRPr lang="en-GB" sz="2000" b="0" i="0" dirty="0">
              <a:solidFill>
                <a:srgbClr val="FFFFFF"/>
              </a:solidFill>
              <a:effectLst/>
            </a:endParaRPr>
          </a:p>
        </p:txBody>
      </p:sp>
      <p:pic>
        <p:nvPicPr>
          <p:cNvPr id="5" name="Picture 4">
            <a:extLst>
              <a:ext uri="{FF2B5EF4-FFF2-40B4-BE49-F238E27FC236}">
                <a16:creationId xmlns:a16="http://schemas.microsoft.com/office/drawing/2014/main" id="{9B442D4E-9E5A-B446-F32D-7F3DA95F1DC5}"/>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2993" b="98063" l="6544" r="96644">
                        <a14:foregroundMark x1="28020" y1="19894" x2="28020" y2="19894"/>
                        <a14:foregroundMark x1="64765" y1="21831" x2="64765" y2="21831"/>
                        <a14:foregroundMark x1="89933" y1="43838" x2="89933" y2="43838"/>
                        <a14:foregroundMark x1="75168" y1="79401" x2="75168" y2="79401"/>
                        <a14:foregroundMark x1="33221" y1="87500" x2="33221" y2="87500"/>
                        <a14:foregroundMark x1="14262" y1="60387" x2="14262" y2="60387"/>
                        <a14:foregroundMark x1="16107" y1="39437" x2="16107" y2="39437"/>
                        <a14:foregroundMark x1="19128" y1="33979" x2="19128" y2="33979"/>
                        <a14:foregroundMark x1="31376" y1="23592" x2="31376" y2="23592"/>
                        <a14:foregroundMark x1="50336" y1="14789" x2="50336" y2="14789"/>
                        <a14:foregroundMark x1="69295" y1="18838" x2="69295" y2="18838"/>
                        <a14:foregroundMark x1="38087" y1="17077" x2="65436" y2="17430"/>
                        <a14:foregroundMark x1="65772" y1="11444" x2="72819" y2="23063"/>
                        <a14:foregroundMark x1="72819" y1="23063" x2="83725" y2="30634"/>
                        <a14:foregroundMark x1="83725" y1="30634" x2="84732" y2="30634"/>
                        <a14:foregroundMark x1="52517" y1="2993" x2="44799" y2="4577"/>
                        <a14:foregroundMark x1="59732" y1="6690" x2="47148" y2="9155"/>
                        <a14:foregroundMark x1="47148" y1="9155" x2="21644" y2="31338"/>
                        <a14:foregroundMark x1="17450" y1="33627" x2="19128" y2="61268"/>
                        <a14:foregroundMark x1="19128" y1="61268" x2="23322" y2="73944"/>
                        <a14:foregroundMark x1="23322" y1="73944" x2="33221" y2="82746"/>
                        <a14:foregroundMark x1="33221" y1="82746" x2="45805" y2="86092"/>
                        <a14:foregroundMark x1="45805" y1="86092" x2="73826" y2="82042"/>
                        <a14:foregroundMark x1="73826" y1="82042" x2="85403" y2="74120"/>
                        <a14:foregroundMark x1="85403" y1="74120" x2="91946" y2="62324"/>
                        <a14:foregroundMark x1="91946" y1="62324" x2="92450" y2="48239"/>
                        <a14:foregroundMark x1="92450" y1="48239" x2="88926" y2="33803"/>
                        <a14:foregroundMark x1="88926" y1="33803" x2="81879" y2="20599"/>
                        <a14:foregroundMark x1="81879" y1="20599" x2="69463" y2="13556"/>
                        <a14:foregroundMark x1="69463" y1="13556" x2="42953" y2="11092"/>
                        <a14:foregroundMark x1="42953" y1="11092" x2="24497" y2="18486"/>
                        <a14:foregroundMark x1="6879" y1="45246" x2="6879" y2="45246"/>
                        <a14:foregroundMark x1="45134" y1="93486" x2="45134" y2="93486"/>
                        <a14:foregroundMark x1="54195" y1="98239" x2="54195" y2="98239"/>
                        <a14:foregroundMark x1="96644" y1="55634" x2="96644" y2="55634"/>
                      </a14:backgroundRemoval>
                    </a14:imgEffect>
                  </a14:imgLayer>
                </a14:imgProps>
              </a:ext>
            </a:extLst>
          </a:blip>
          <a:stretch>
            <a:fillRect/>
          </a:stretch>
        </p:blipFill>
        <p:spPr>
          <a:xfrm>
            <a:off x="890656" y="2695066"/>
            <a:ext cx="3784600" cy="3606800"/>
          </a:xfrm>
          <a:prstGeom prst="rect">
            <a:avLst/>
          </a:prstGeom>
        </p:spPr>
      </p:pic>
      <p:sp>
        <p:nvSpPr>
          <p:cNvPr id="6" name="TextBox 5">
            <a:extLst>
              <a:ext uri="{FF2B5EF4-FFF2-40B4-BE49-F238E27FC236}">
                <a16:creationId xmlns:a16="http://schemas.microsoft.com/office/drawing/2014/main" id="{CDF09364-7F06-8E5A-4939-D120ABBE1D75}"/>
              </a:ext>
            </a:extLst>
          </p:cNvPr>
          <p:cNvSpPr txBox="1"/>
          <p:nvPr/>
        </p:nvSpPr>
        <p:spPr>
          <a:xfrm>
            <a:off x="-6844656" y="3667469"/>
            <a:ext cx="5737983" cy="646331"/>
          </a:xfrm>
          <a:prstGeom prst="rect">
            <a:avLst/>
          </a:prstGeom>
          <a:noFill/>
        </p:spPr>
        <p:txBody>
          <a:bodyPr wrap="square">
            <a:spAutoFit/>
          </a:bodyPr>
          <a:lstStyle/>
          <a:p>
            <a:pPr algn="just"/>
            <a:r>
              <a:rPr lang="en-GB" b="0" i="0" dirty="0">
                <a:solidFill>
                  <a:srgbClr val="FFFFFF"/>
                </a:solidFill>
                <a:effectLst/>
              </a:rPr>
              <a:t>You shared these with five close friends, who live in various locations across the world.</a:t>
            </a:r>
            <a:endParaRPr lang="fr-FR" dirty="0"/>
          </a:p>
        </p:txBody>
      </p:sp>
      <p:pic>
        <p:nvPicPr>
          <p:cNvPr id="7" name="Picture 6">
            <a:extLst>
              <a:ext uri="{FF2B5EF4-FFF2-40B4-BE49-F238E27FC236}">
                <a16:creationId xmlns:a16="http://schemas.microsoft.com/office/drawing/2014/main" id="{CD1F8FD2-BED1-FD6B-CC44-6C388633C37F}"/>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4386" b="95965" l="3497" r="97028">
                        <a14:foregroundMark x1="37238" y1="14737" x2="25175" y2="20175"/>
                        <a14:foregroundMark x1="25175" y1="20175" x2="18357" y2="31930"/>
                        <a14:foregroundMark x1="18357" y1="31930" x2="15035" y2="59474"/>
                        <a14:foregroundMark x1="15035" y1="59474" x2="20280" y2="72632"/>
                        <a14:foregroundMark x1="20280" y1="72632" x2="29895" y2="82281"/>
                        <a14:foregroundMark x1="29895" y1="82281" x2="44406" y2="89123"/>
                        <a14:foregroundMark x1="44406" y1="89123" x2="59091" y2="89825"/>
                        <a14:foregroundMark x1="59091" y1="89825" x2="74126" y2="87544"/>
                        <a14:foregroundMark x1="74126" y1="87544" x2="83916" y2="78246"/>
                        <a14:foregroundMark x1="83916" y1="78246" x2="88287" y2="49825"/>
                        <a14:foregroundMark x1="88287" y1="49825" x2="86888" y2="36316"/>
                        <a14:foregroundMark x1="86888" y1="36316" x2="79545" y2="24561"/>
                        <a14:foregroundMark x1="79545" y1="24561" x2="54545" y2="12632"/>
                        <a14:foregroundMark x1="54545" y1="12632" x2="40559" y2="12807"/>
                        <a14:foregroundMark x1="40559" y1="12807" x2="37238" y2="14386"/>
                        <a14:foregroundMark x1="49650" y1="94561" x2="49650" y2="94561"/>
                        <a14:foregroundMark x1="59091" y1="95965" x2="41259" y2="94912"/>
                        <a14:foregroundMark x1="41259" y1="94912" x2="29720" y2="88070"/>
                        <a14:foregroundMark x1="29720" y1="88070" x2="13636" y2="63158"/>
                        <a14:foregroundMark x1="13636" y1="63158" x2="13287" y2="31754"/>
                        <a14:foregroundMark x1="13287" y1="31754" x2="22203" y2="20526"/>
                        <a14:foregroundMark x1="22203" y1="20526" x2="34266" y2="12456"/>
                        <a14:foregroundMark x1="34266" y1="12456" x2="49650" y2="9649"/>
                        <a14:foregroundMark x1="49650" y1="9649" x2="63462" y2="10877"/>
                        <a14:foregroundMark x1="63462" y1="10877" x2="75524" y2="18070"/>
                        <a14:foregroundMark x1="75524" y1="18070" x2="88462" y2="42632"/>
                        <a14:foregroundMark x1="88462" y1="42632" x2="90559" y2="56316"/>
                        <a14:foregroundMark x1="90559" y1="56316" x2="87762" y2="70702"/>
                        <a14:foregroundMark x1="87762" y1="70702" x2="59091" y2="95965"/>
                        <a14:foregroundMark x1="3671" y1="49825" x2="3671" y2="49825"/>
                        <a14:foregroundMark x1="48601" y1="4386" x2="48601" y2="4386"/>
                        <a14:foregroundMark x1="58741" y1="5614" x2="58741" y2="5614"/>
                        <a14:foregroundMark x1="76224" y1="16491" x2="76224" y2="16491"/>
                        <a14:foregroundMark x1="87587" y1="27193" x2="87587" y2="27193"/>
                        <a14:foregroundMark x1="91259" y1="44737" x2="91259" y2="44737"/>
                        <a14:foregroundMark x1="90909" y1="64912" x2="90909" y2="64912"/>
                        <a14:foregroundMark x1="79196" y1="74737" x2="79196" y2="74737"/>
                        <a14:foregroundMark x1="58741" y1="83860" x2="58741" y2="83860"/>
                        <a14:foregroundMark x1="25874" y1="75789" x2="25874" y2="75789"/>
                        <a14:foregroundMark x1="18706" y1="81754" x2="18706" y2="81754"/>
                        <a14:foregroundMark x1="7343" y1="60877" x2="7343" y2="60877"/>
                        <a14:foregroundMark x1="7343" y1="48421" x2="7343" y2="48421"/>
                        <a14:foregroundMark x1="6294" y1="46491" x2="9790" y2="32632"/>
                        <a14:foregroundMark x1="9790" y1="32632" x2="30420" y2="13684"/>
                        <a14:foregroundMark x1="30420" y1="13684" x2="43007" y2="8596"/>
                        <a14:foregroundMark x1="43007" y1="8596" x2="56119" y2="7719"/>
                        <a14:foregroundMark x1="56119" y1="7719" x2="69056" y2="10877"/>
                        <a14:foregroundMark x1="69056" y1="10877" x2="80070" y2="18947"/>
                        <a14:foregroundMark x1="80070" y1="18947" x2="89685" y2="45965"/>
                        <a14:foregroundMark x1="89685" y1="45965" x2="87587" y2="59649"/>
                        <a14:foregroundMark x1="87587" y1="59649" x2="58392" y2="87544"/>
                        <a14:foregroundMark x1="58392" y1="87544" x2="42832" y2="91053"/>
                        <a14:foregroundMark x1="42832" y1="91053" x2="29196" y2="90526"/>
                        <a14:foregroundMark x1="29196" y1="90526" x2="19580" y2="81754"/>
                        <a14:foregroundMark x1="19580" y1="81754" x2="8042" y2="55965"/>
                        <a14:foregroundMark x1="8042" y1="55965" x2="6993" y2="46842"/>
                        <a14:foregroundMark x1="82867" y1="44035" x2="82867" y2="44035"/>
                        <a14:foregroundMark x1="90559" y1="40702" x2="90559" y2="40702"/>
                        <a14:foregroundMark x1="92657" y1="66316" x2="92657" y2="66316"/>
                        <a14:foregroundMark x1="84965" y1="54561" x2="84965" y2="54561"/>
                        <a14:foregroundMark x1="84615" y1="48070" x2="84615" y2="48070"/>
                        <a14:foregroundMark x1="76224" y1="32982" x2="76224" y2="32982"/>
                        <a14:foregroundMark x1="68182" y1="20526" x2="68182" y2="20526"/>
                        <a14:foregroundMark x1="50699" y1="17193" x2="50699" y2="17193"/>
                        <a14:foregroundMark x1="29545" y1="22456" x2="29545" y2="22456"/>
                        <a14:foregroundMark x1="19755" y1="41053" x2="19755" y2="41053"/>
                        <a14:foregroundMark x1="19406" y1="57895" x2="19406" y2="57895"/>
                        <a14:foregroundMark x1="31469" y1="81404" x2="31469" y2="81404"/>
                        <a14:foregroundMark x1="47727" y1="86491" x2="47727" y2="86491"/>
                        <a14:foregroundMark x1="91259" y1="61228" x2="91259" y2="61228"/>
                        <a14:foregroundMark x1="94580" y1="55263" x2="94580" y2="55263"/>
                        <a14:foregroundMark x1="97028" y1="53509" x2="97028" y2="53509"/>
                      </a14:backgroundRemoval>
                    </a14:imgEffect>
                  </a14:imgLayer>
                </a14:imgProps>
              </a:ext>
            </a:extLst>
          </a:blip>
          <a:stretch>
            <a:fillRect/>
          </a:stretch>
        </p:blipFill>
        <p:spPr>
          <a:xfrm>
            <a:off x="12708288" y="2595952"/>
            <a:ext cx="3632200" cy="3619500"/>
          </a:xfrm>
          <a:prstGeom prst="rect">
            <a:avLst/>
          </a:prstGeom>
        </p:spPr>
      </p:pic>
    </p:spTree>
    <p:extLst>
      <p:ext uri="{BB962C8B-B14F-4D97-AF65-F5344CB8AC3E}">
        <p14:creationId xmlns:p14="http://schemas.microsoft.com/office/powerpoint/2010/main" val="110526833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accel="50000" decel="50000" fill="hold" nodeType="withEffect">
                                  <p:stCondLst>
                                    <p:cond delay="0"/>
                                  </p:stCondLst>
                                  <p:childTnLst>
                                    <p:animRot by="21600000">
                                      <p:cBhvr>
                                        <p:cTn id="6" dur="500" fill="hold"/>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466E6A-2869-6F72-8DAD-8E343C15018A}"/>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D6114BA-EC4B-75AA-EDE9-BF297523DBD9}"/>
              </a:ext>
            </a:extLst>
          </p:cNvPr>
          <p:cNvSpPr txBox="1"/>
          <p:nvPr/>
        </p:nvSpPr>
        <p:spPr>
          <a:xfrm>
            <a:off x="310207" y="430636"/>
            <a:ext cx="2684783" cy="338554"/>
          </a:xfrm>
          <a:prstGeom prst="rect">
            <a:avLst/>
          </a:prstGeom>
          <a:noFill/>
        </p:spPr>
        <p:txBody>
          <a:bodyPr wrap="square" rtlCol="0">
            <a:spAutoFit/>
          </a:bodyPr>
          <a:lstStyle/>
          <a:p>
            <a:r>
              <a:rPr lang="en-GB" sz="1600" dirty="0">
                <a:solidFill>
                  <a:schemeClr val="bg1"/>
                </a:solidFill>
                <a:latin typeface="Andale Mono" panose="020B0509000000000004" pitchFamily="49" charset="0"/>
              </a:rPr>
              <a:t>Where is Your Data?</a:t>
            </a:r>
            <a:endParaRPr lang="fr-FR" sz="1600" dirty="0">
              <a:solidFill>
                <a:schemeClr val="bg1"/>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6C8F1A1E-FE42-C4B0-0FE7-19D076EBD837}"/>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78BBEC62-2C75-48C2-7743-DA7B4A348E07}"/>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B4E188CA-C831-7125-7EAA-22CE6C288C74}"/>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15" name="TextBox 14">
            <a:extLst>
              <a:ext uri="{FF2B5EF4-FFF2-40B4-BE49-F238E27FC236}">
                <a16:creationId xmlns:a16="http://schemas.microsoft.com/office/drawing/2014/main" id="{22706B40-561C-C161-ACDC-11924E9B3FB9}"/>
              </a:ext>
            </a:extLst>
          </p:cNvPr>
          <p:cNvSpPr txBox="1"/>
          <p:nvPr/>
        </p:nvSpPr>
        <p:spPr>
          <a:xfrm>
            <a:off x="410818" y="1088865"/>
            <a:ext cx="7680250" cy="707886"/>
          </a:xfrm>
          <a:prstGeom prst="rect">
            <a:avLst/>
          </a:prstGeom>
          <a:noFill/>
        </p:spPr>
        <p:txBody>
          <a:bodyPr wrap="square" rtlCol="0">
            <a:spAutoFit/>
          </a:bodyPr>
          <a:lstStyle/>
          <a:p>
            <a:pPr algn="just" rtl="0"/>
            <a:r>
              <a:rPr lang="en-GB" sz="2000" b="0" i="0" dirty="0">
                <a:solidFill>
                  <a:srgbClr val="FFFFFF"/>
                </a:solidFill>
                <a:effectLst/>
              </a:rPr>
              <a:t>Only yesterday, you shared a couple of photos of your first day on school with a few of your close friends. But that should be OK, right? Let’s see…</a:t>
            </a:r>
          </a:p>
        </p:txBody>
      </p:sp>
      <p:sp>
        <p:nvSpPr>
          <p:cNvPr id="3" name="TextBox 2">
            <a:extLst>
              <a:ext uri="{FF2B5EF4-FFF2-40B4-BE49-F238E27FC236}">
                <a16:creationId xmlns:a16="http://schemas.microsoft.com/office/drawing/2014/main" id="{2C8B85EC-E8A5-4970-A1BF-D30ACFE91AF6}"/>
              </a:ext>
            </a:extLst>
          </p:cNvPr>
          <p:cNvSpPr txBox="1"/>
          <p:nvPr/>
        </p:nvSpPr>
        <p:spPr>
          <a:xfrm>
            <a:off x="13485372" y="3990635"/>
            <a:ext cx="5846243" cy="1015663"/>
          </a:xfrm>
          <a:prstGeom prst="rect">
            <a:avLst/>
          </a:prstGeom>
          <a:noFill/>
        </p:spPr>
        <p:txBody>
          <a:bodyPr wrap="square" rtlCol="0">
            <a:spAutoFit/>
          </a:bodyPr>
          <a:lstStyle/>
          <a:p>
            <a:pPr algn="just"/>
            <a:r>
              <a:rPr lang="en-GB" sz="2000" b="0" i="0" dirty="0">
                <a:solidFill>
                  <a:srgbClr val="FFFFFF"/>
                </a:solidFill>
                <a:effectLst/>
                <a:latin typeface="CiscoSansTT"/>
              </a:rPr>
              <a:t>You took some photos at work on your mobile phone. Copies of these photos are now available on your mobile device.</a:t>
            </a:r>
            <a:endParaRPr lang="en-GB" sz="2000" b="0" i="0" dirty="0">
              <a:solidFill>
                <a:srgbClr val="FFFFFF"/>
              </a:solidFill>
              <a:effectLst/>
            </a:endParaRPr>
          </a:p>
        </p:txBody>
      </p:sp>
      <p:pic>
        <p:nvPicPr>
          <p:cNvPr id="5" name="Picture 4">
            <a:extLst>
              <a:ext uri="{FF2B5EF4-FFF2-40B4-BE49-F238E27FC236}">
                <a16:creationId xmlns:a16="http://schemas.microsoft.com/office/drawing/2014/main" id="{E50017F7-8289-0D90-DA8A-FC9680A01871}"/>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2993" b="98063" l="6544" r="96644">
                        <a14:foregroundMark x1="28020" y1="19894" x2="28020" y2="19894"/>
                        <a14:foregroundMark x1="64765" y1="21831" x2="64765" y2="21831"/>
                        <a14:foregroundMark x1="89933" y1="43838" x2="89933" y2="43838"/>
                        <a14:foregroundMark x1="75168" y1="79401" x2="75168" y2="79401"/>
                        <a14:foregroundMark x1="33221" y1="87500" x2="33221" y2="87500"/>
                        <a14:foregroundMark x1="14262" y1="60387" x2="14262" y2="60387"/>
                        <a14:foregroundMark x1="16107" y1="39437" x2="16107" y2="39437"/>
                        <a14:foregroundMark x1="19128" y1="33979" x2="19128" y2="33979"/>
                        <a14:foregroundMark x1="31376" y1="23592" x2="31376" y2="23592"/>
                        <a14:foregroundMark x1="50336" y1="14789" x2="50336" y2="14789"/>
                        <a14:foregroundMark x1="69295" y1="18838" x2="69295" y2="18838"/>
                        <a14:foregroundMark x1="38087" y1="17077" x2="65436" y2="17430"/>
                        <a14:foregroundMark x1="65772" y1="11444" x2="72819" y2="23063"/>
                        <a14:foregroundMark x1="72819" y1="23063" x2="83725" y2="30634"/>
                        <a14:foregroundMark x1="83725" y1="30634" x2="84732" y2="30634"/>
                        <a14:foregroundMark x1="52517" y1="2993" x2="44799" y2="4577"/>
                        <a14:foregroundMark x1="59732" y1="6690" x2="47148" y2="9155"/>
                        <a14:foregroundMark x1="47148" y1="9155" x2="21644" y2="31338"/>
                        <a14:foregroundMark x1="17450" y1="33627" x2="19128" y2="61268"/>
                        <a14:foregroundMark x1="19128" y1="61268" x2="23322" y2="73944"/>
                        <a14:foregroundMark x1="23322" y1="73944" x2="33221" y2="82746"/>
                        <a14:foregroundMark x1="33221" y1="82746" x2="45805" y2="86092"/>
                        <a14:foregroundMark x1="45805" y1="86092" x2="73826" y2="82042"/>
                        <a14:foregroundMark x1="73826" y1="82042" x2="85403" y2="74120"/>
                        <a14:foregroundMark x1="85403" y1="74120" x2="91946" y2="62324"/>
                        <a14:foregroundMark x1="91946" y1="62324" x2="92450" y2="48239"/>
                        <a14:foregroundMark x1="92450" y1="48239" x2="88926" y2="33803"/>
                        <a14:foregroundMark x1="88926" y1="33803" x2="81879" y2="20599"/>
                        <a14:foregroundMark x1="81879" y1="20599" x2="69463" y2="13556"/>
                        <a14:foregroundMark x1="69463" y1="13556" x2="42953" y2="11092"/>
                        <a14:foregroundMark x1="42953" y1="11092" x2="24497" y2="18486"/>
                        <a14:foregroundMark x1="6879" y1="45246" x2="6879" y2="45246"/>
                        <a14:foregroundMark x1="45134" y1="93486" x2="45134" y2="93486"/>
                        <a14:foregroundMark x1="54195" y1="98239" x2="54195" y2="98239"/>
                        <a14:foregroundMark x1="96644" y1="55634" x2="96644" y2="55634"/>
                      </a14:backgroundRemoval>
                    </a14:imgEffect>
                  </a14:imgLayer>
                </a14:imgProps>
              </a:ext>
            </a:extLst>
          </a:blip>
          <a:stretch>
            <a:fillRect/>
          </a:stretch>
        </p:blipFill>
        <p:spPr>
          <a:xfrm>
            <a:off x="-4807784" y="2695066"/>
            <a:ext cx="3784600" cy="3606800"/>
          </a:xfrm>
          <a:prstGeom prst="rect">
            <a:avLst/>
          </a:prstGeom>
        </p:spPr>
      </p:pic>
      <p:sp>
        <p:nvSpPr>
          <p:cNvPr id="8" name="TextBox 7">
            <a:extLst>
              <a:ext uri="{FF2B5EF4-FFF2-40B4-BE49-F238E27FC236}">
                <a16:creationId xmlns:a16="http://schemas.microsoft.com/office/drawing/2014/main" id="{A4C370A9-86D3-0541-4B74-5994F33866A7}"/>
              </a:ext>
            </a:extLst>
          </p:cNvPr>
          <p:cNvSpPr txBox="1"/>
          <p:nvPr/>
        </p:nvSpPr>
        <p:spPr>
          <a:xfrm>
            <a:off x="125998" y="3667469"/>
            <a:ext cx="5737983" cy="646331"/>
          </a:xfrm>
          <a:prstGeom prst="rect">
            <a:avLst/>
          </a:prstGeom>
          <a:noFill/>
        </p:spPr>
        <p:txBody>
          <a:bodyPr wrap="square">
            <a:spAutoFit/>
          </a:bodyPr>
          <a:lstStyle/>
          <a:p>
            <a:pPr algn="just"/>
            <a:r>
              <a:rPr lang="en-GB" b="0" i="0" dirty="0">
                <a:solidFill>
                  <a:srgbClr val="FFFFFF"/>
                </a:solidFill>
                <a:effectLst/>
              </a:rPr>
              <a:t>You shared these with five close friends, who live in various locations across the world.</a:t>
            </a:r>
            <a:endParaRPr lang="fr-FR" dirty="0"/>
          </a:p>
        </p:txBody>
      </p:sp>
      <p:pic>
        <p:nvPicPr>
          <p:cNvPr id="11" name="Picture 10">
            <a:extLst>
              <a:ext uri="{FF2B5EF4-FFF2-40B4-BE49-F238E27FC236}">
                <a16:creationId xmlns:a16="http://schemas.microsoft.com/office/drawing/2014/main" id="{A6D4471C-EF75-3F82-47F2-C9C2059B3713}"/>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4386" b="95965" l="3497" r="97028">
                        <a14:foregroundMark x1="37238" y1="14737" x2="25175" y2="20175"/>
                        <a14:foregroundMark x1="25175" y1="20175" x2="18357" y2="31930"/>
                        <a14:foregroundMark x1="18357" y1="31930" x2="15035" y2="59474"/>
                        <a14:foregroundMark x1="15035" y1="59474" x2="20280" y2="72632"/>
                        <a14:foregroundMark x1="20280" y1="72632" x2="29895" y2="82281"/>
                        <a14:foregroundMark x1="29895" y1="82281" x2="44406" y2="89123"/>
                        <a14:foregroundMark x1="44406" y1="89123" x2="59091" y2="89825"/>
                        <a14:foregroundMark x1="59091" y1="89825" x2="74126" y2="87544"/>
                        <a14:foregroundMark x1="74126" y1="87544" x2="83916" y2="78246"/>
                        <a14:foregroundMark x1="83916" y1="78246" x2="88287" y2="49825"/>
                        <a14:foregroundMark x1="88287" y1="49825" x2="86888" y2="36316"/>
                        <a14:foregroundMark x1="86888" y1="36316" x2="79545" y2="24561"/>
                        <a14:foregroundMark x1="79545" y1="24561" x2="54545" y2="12632"/>
                        <a14:foregroundMark x1="54545" y1="12632" x2="40559" y2="12807"/>
                        <a14:foregroundMark x1="40559" y1="12807" x2="37238" y2="14386"/>
                        <a14:foregroundMark x1="49650" y1="94561" x2="49650" y2="94561"/>
                        <a14:foregroundMark x1="59091" y1="95965" x2="41259" y2="94912"/>
                        <a14:foregroundMark x1="41259" y1="94912" x2="29720" y2="88070"/>
                        <a14:foregroundMark x1="29720" y1="88070" x2="13636" y2="63158"/>
                        <a14:foregroundMark x1="13636" y1="63158" x2="13287" y2="31754"/>
                        <a14:foregroundMark x1="13287" y1="31754" x2="22203" y2="20526"/>
                        <a14:foregroundMark x1="22203" y1="20526" x2="34266" y2="12456"/>
                        <a14:foregroundMark x1="34266" y1="12456" x2="49650" y2="9649"/>
                        <a14:foregroundMark x1="49650" y1="9649" x2="63462" y2="10877"/>
                        <a14:foregroundMark x1="63462" y1="10877" x2="75524" y2="18070"/>
                        <a14:foregroundMark x1="75524" y1="18070" x2="88462" y2="42632"/>
                        <a14:foregroundMark x1="88462" y1="42632" x2="90559" y2="56316"/>
                        <a14:foregroundMark x1="90559" y1="56316" x2="87762" y2="70702"/>
                        <a14:foregroundMark x1="87762" y1="70702" x2="59091" y2="95965"/>
                        <a14:foregroundMark x1="3671" y1="49825" x2="3671" y2="49825"/>
                        <a14:foregroundMark x1="48601" y1="4386" x2="48601" y2="4386"/>
                        <a14:foregroundMark x1="58741" y1="5614" x2="58741" y2="5614"/>
                        <a14:foregroundMark x1="76224" y1="16491" x2="76224" y2="16491"/>
                        <a14:foregroundMark x1="87587" y1="27193" x2="87587" y2="27193"/>
                        <a14:foregroundMark x1="91259" y1="44737" x2="91259" y2="44737"/>
                        <a14:foregroundMark x1="90909" y1="64912" x2="90909" y2="64912"/>
                        <a14:foregroundMark x1="79196" y1="74737" x2="79196" y2="74737"/>
                        <a14:foregroundMark x1="58741" y1="83860" x2="58741" y2="83860"/>
                        <a14:foregroundMark x1="25874" y1="75789" x2="25874" y2="75789"/>
                        <a14:foregroundMark x1="18706" y1="81754" x2="18706" y2="81754"/>
                        <a14:foregroundMark x1="7343" y1="60877" x2="7343" y2="60877"/>
                        <a14:foregroundMark x1="7343" y1="48421" x2="7343" y2="48421"/>
                        <a14:foregroundMark x1="6294" y1="46491" x2="9790" y2="32632"/>
                        <a14:foregroundMark x1="9790" y1="32632" x2="30420" y2="13684"/>
                        <a14:foregroundMark x1="30420" y1="13684" x2="43007" y2="8596"/>
                        <a14:foregroundMark x1="43007" y1="8596" x2="56119" y2="7719"/>
                        <a14:foregroundMark x1="56119" y1="7719" x2="69056" y2="10877"/>
                        <a14:foregroundMark x1="69056" y1="10877" x2="80070" y2="18947"/>
                        <a14:foregroundMark x1="80070" y1="18947" x2="89685" y2="45965"/>
                        <a14:foregroundMark x1="89685" y1="45965" x2="87587" y2="59649"/>
                        <a14:foregroundMark x1="87587" y1="59649" x2="58392" y2="87544"/>
                        <a14:foregroundMark x1="58392" y1="87544" x2="42832" y2="91053"/>
                        <a14:foregroundMark x1="42832" y1="91053" x2="29196" y2="90526"/>
                        <a14:foregroundMark x1="29196" y1="90526" x2="19580" y2="81754"/>
                        <a14:foregroundMark x1="19580" y1="81754" x2="8042" y2="55965"/>
                        <a14:foregroundMark x1="8042" y1="55965" x2="6993" y2="46842"/>
                        <a14:foregroundMark x1="82867" y1="44035" x2="82867" y2="44035"/>
                        <a14:foregroundMark x1="90559" y1="40702" x2="90559" y2="40702"/>
                        <a14:foregroundMark x1="92657" y1="66316" x2="92657" y2="66316"/>
                        <a14:foregroundMark x1="84965" y1="54561" x2="84965" y2="54561"/>
                        <a14:foregroundMark x1="84615" y1="48070" x2="84615" y2="48070"/>
                        <a14:foregroundMark x1="76224" y1="32982" x2="76224" y2="32982"/>
                        <a14:foregroundMark x1="68182" y1="20526" x2="68182" y2="20526"/>
                        <a14:foregroundMark x1="50699" y1="17193" x2="50699" y2="17193"/>
                        <a14:foregroundMark x1="29545" y1="22456" x2="29545" y2="22456"/>
                        <a14:foregroundMark x1="19755" y1="41053" x2="19755" y2="41053"/>
                        <a14:foregroundMark x1="19406" y1="57895" x2="19406" y2="57895"/>
                        <a14:foregroundMark x1="31469" y1="81404" x2="31469" y2="81404"/>
                        <a14:foregroundMark x1="47727" y1="86491" x2="47727" y2="86491"/>
                        <a14:foregroundMark x1="91259" y1="61228" x2="91259" y2="61228"/>
                        <a14:foregroundMark x1="94580" y1="55263" x2="94580" y2="55263"/>
                        <a14:foregroundMark x1="97028" y1="53509" x2="97028" y2="53509"/>
                      </a14:backgroundRemoval>
                    </a14:imgEffect>
                  </a14:imgLayer>
                </a14:imgProps>
              </a:ext>
            </a:extLst>
          </a:blip>
          <a:stretch>
            <a:fillRect/>
          </a:stretch>
        </p:blipFill>
        <p:spPr>
          <a:xfrm>
            <a:off x="7712212" y="2688716"/>
            <a:ext cx="3632200" cy="3619500"/>
          </a:xfrm>
          <a:prstGeom prst="rect">
            <a:avLst/>
          </a:prstGeom>
        </p:spPr>
      </p:pic>
      <p:pic>
        <p:nvPicPr>
          <p:cNvPr id="17" name="Picture 16">
            <a:extLst>
              <a:ext uri="{FF2B5EF4-FFF2-40B4-BE49-F238E27FC236}">
                <a16:creationId xmlns:a16="http://schemas.microsoft.com/office/drawing/2014/main" id="{F9D98703-6661-E52D-4241-83581C0C4890}"/>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3237" b="96763" l="3276" r="93621">
                        <a14:foregroundMark x1="46207" y1="59892" x2="46207" y2="59892"/>
                        <a14:foregroundMark x1="51552" y1="52878" x2="51552" y2="52878"/>
                        <a14:foregroundMark x1="52586" y1="52878" x2="52586" y2="52878"/>
                        <a14:foregroundMark x1="53276" y1="60252" x2="53276" y2="60252"/>
                        <a14:foregroundMark x1="54828" y1="65288" x2="54828" y2="65288"/>
                        <a14:foregroundMark x1="61207" y1="67986" x2="61207" y2="67986"/>
                        <a14:foregroundMark x1="74483" y1="76259" x2="29655" y2="76259"/>
                        <a14:foregroundMark x1="29655" y1="76259" x2="29655" y2="76259"/>
                        <a14:foregroundMark x1="64138" y1="89748" x2="46724" y2="60252"/>
                        <a14:foregroundMark x1="77931" y1="68345" x2="52241" y2="62230"/>
                        <a14:foregroundMark x1="68276" y1="16906" x2="51034" y2="51259"/>
                        <a14:foregroundMark x1="51034" y1="51259" x2="26207" y2="78058"/>
                        <a14:foregroundMark x1="18103" y1="17266" x2="72586" y2="80396"/>
                        <a14:foregroundMark x1="14310" y1="78058" x2="14483" y2="42626"/>
                        <a14:foregroundMark x1="14483" y1="42626" x2="21034" y2="26259"/>
                        <a14:foregroundMark x1="72586" y1="22662" x2="15172" y2="26619"/>
                        <a14:foregroundMark x1="37069" y1="14209" x2="33448" y2="76439"/>
                        <a14:foregroundMark x1="33448" y1="76439" x2="30345" y2="86331"/>
                        <a14:foregroundMark x1="42931" y1="88129" x2="9483" y2="37410"/>
                        <a14:foregroundMark x1="72586" y1="20863" x2="71897" y2="93165"/>
                        <a14:foregroundMark x1="85690" y1="73381" x2="54828" y2="12950"/>
                        <a14:foregroundMark x1="63448" y1="7914" x2="48793" y2="8453"/>
                        <a14:foregroundMark x1="48793" y1="8453" x2="20517" y2="23921"/>
                        <a14:foregroundMark x1="20517" y1="23921" x2="12931" y2="36871"/>
                        <a14:foregroundMark x1="12931" y1="36871" x2="9828" y2="55216"/>
                        <a14:foregroundMark x1="9828" y1="55216" x2="13448" y2="69245"/>
                        <a14:foregroundMark x1="13448" y1="69245" x2="41897" y2="86151"/>
                        <a14:foregroundMark x1="41897" y1="86151" x2="55000" y2="89029"/>
                        <a14:foregroundMark x1="55000" y1="89029" x2="70345" y2="85791"/>
                        <a14:foregroundMark x1="70345" y1="85791" x2="82759" y2="78058"/>
                        <a14:foregroundMark x1="82759" y1="78058" x2="87586" y2="64209"/>
                        <a14:foregroundMark x1="87586" y1="64209" x2="86379" y2="33094"/>
                        <a14:foregroundMark x1="86379" y1="33094" x2="68276" y2="11331"/>
                        <a14:foregroundMark x1="68276" y1="11331" x2="62586" y2="8453"/>
                        <a14:foregroundMark x1="40690" y1="7554" x2="40690" y2="7554"/>
                        <a14:foregroundMark x1="91552" y1="52158" x2="91552" y2="52158"/>
                        <a14:foregroundMark x1="91207" y1="49460" x2="91207" y2="49460"/>
                        <a14:foregroundMark x1="92759" y1="56115" x2="92759" y2="56115"/>
                        <a14:foregroundMark x1="93793" y1="52518" x2="93793" y2="52518"/>
                        <a14:foregroundMark x1="3276" y1="41367" x2="3276" y2="41367"/>
                        <a14:foregroundMark x1="40690" y1="3417" x2="40690" y2="3417"/>
                        <a14:foregroundMark x1="45517" y1="96763" x2="45517" y2="96763"/>
                      </a14:backgroundRemoval>
                    </a14:imgEffect>
                  </a14:imgLayer>
                </a14:imgProps>
              </a:ext>
            </a:extLst>
          </a:blip>
          <a:srcRect/>
          <a:stretch/>
        </p:blipFill>
        <p:spPr>
          <a:xfrm>
            <a:off x="-4573555" y="2887187"/>
            <a:ext cx="3568700" cy="3421029"/>
          </a:xfrm>
          <a:prstGeom prst="rect">
            <a:avLst/>
          </a:prstGeom>
        </p:spPr>
      </p:pic>
      <p:sp>
        <p:nvSpPr>
          <p:cNvPr id="18" name="TextBox 17">
            <a:extLst>
              <a:ext uri="{FF2B5EF4-FFF2-40B4-BE49-F238E27FC236}">
                <a16:creationId xmlns:a16="http://schemas.microsoft.com/office/drawing/2014/main" id="{4E1EC195-94C2-39A4-96C6-6BBBBE7DC8D6}"/>
              </a:ext>
            </a:extLst>
          </p:cNvPr>
          <p:cNvSpPr txBox="1"/>
          <p:nvPr/>
        </p:nvSpPr>
        <p:spPr>
          <a:xfrm>
            <a:off x="13663189" y="4156126"/>
            <a:ext cx="5844000" cy="707886"/>
          </a:xfrm>
          <a:prstGeom prst="rect">
            <a:avLst/>
          </a:prstGeom>
          <a:noFill/>
        </p:spPr>
        <p:txBody>
          <a:bodyPr wrap="square" rtlCol="0">
            <a:spAutoFit/>
          </a:bodyPr>
          <a:lstStyle/>
          <a:p>
            <a:pPr algn="just"/>
            <a:r>
              <a:rPr lang="en-GB" sz="2000" b="0" i="0" dirty="0">
                <a:solidFill>
                  <a:srgbClr val="FFFFFF"/>
                </a:solidFill>
                <a:effectLst/>
              </a:rPr>
              <a:t>All of your friends downloaded the photos and now have copies of your photos on their devices.</a:t>
            </a:r>
            <a:endParaRPr lang="fr-FR" sz="2000" dirty="0"/>
          </a:p>
        </p:txBody>
      </p:sp>
    </p:spTree>
    <p:extLst>
      <p:ext uri="{BB962C8B-B14F-4D97-AF65-F5344CB8AC3E}">
        <p14:creationId xmlns:p14="http://schemas.microsoft.com/office/powerpoint/2010/main" val="310960516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21600000">
                                      <p:cBhvr>
                                        <p:cTn id="6" dur="500" fill="hold"/>
                                        <p:tgtEl>
                                          <p:spTgt spid="1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271D2A-778F-774F-BCBE-C92BA00E13E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26F3B49-75E0-5F05-A25A-6FDA2C7BF2DB}"/>
              </a:ext>
            </a:extLst>
          </p:cNvPr>
          <p:cNvSpPr txBox="1"/>
          <p:nvPr/>
        </p:nvSpPr>
        <p:spPr>
          <a:xfrm>
            <a:off x="310207" y="430636"/>
            <a:ext cx="2684783" cy="338554"/>
          </a:xfrm>
          <a:prstGeom prst="rect">
            <a:avLst/>
          </a:prstGeom>
          <a:noFill/>
        </p:spPr>
        <p:txBody>
          <a:bodyPr wrap="square" rtlCol="0">
            <a:spAutoFit/>
          </a:bodyPr>
          <a:lstStyle/>
          <a:p>
            <a:r>
              <a:rPr lang="en-GB" sz="1600" dirty="0">
                <a:solidFill>
                  <a:schemeClr val="bg1"/>
                </a:solidFill>
                <a:latin typeface="Andale Mono" panose="020B0509000000000004" pitchFamily="49" charset="0"/>
              </a:rPr>
              <a:t>Where is Your Data?</a:t>
            </a:r>
            <a:endParaRPr lang="fr-FR" sz="1600" dirty="0">
              <a:solidFill>
                <a:schemeClr val="bg1"/>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A5B175F6-3B83-55DE-10F5-6F937BCAE82D}"/>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F37089AB-5497-BD64-4E1C-ADA8659D4202}"/>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34061608-7150-304E-4F45-9885713984D7}"/>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15" name="TextBox 14">
            <a:extLst>
              <a:ext uri="{FF2B5EF4-FFF2-40B4-BE49-F238E27FC236}">
                <a16:creationId xmlns:a16="http://schemas.microsoft.com/office/drawing/2014/main" id="{69506405-A3FB-1B69-5CA8-64E7D814E670}"/>
              </a:ext>
            </a:extLst>
          </p:cNvPr>
          <p:cNvSpPr txBox="1"/>
          <p:nvPr/>
        </p:nvSpPr>
        <p:spPr>
          <a:xfrm>
            <a:off x="410818" y="1088865"/>
            <a:ext cx="7680250" cy="707886"/>
          </a:xfrm>
          <a:prstGeom prst="rect">
            <a:avLst/>
          </a:prstGeom>
          <a:noFill/>
        </p:spPr>
        <p:txBody>
          <a:bodyPr wrap="square" rtlCol="0">
            <a:spAutoFit/>
          </a:bodyPr>
          <a:lstStyle/>
          <a:p>
            <a:pPr algn="just" rtl="0"/>
            <a:r>
              <a:rPr lang="en-GB" sz="2000" b="0" i="0" dirty="0">
                <a:solidFill>
                  <a:srgbClr val="FFFFFF"/>
                </a:solidFill>
                <a:effectLst/>
              </a:rPr>
              <a:t>Only yesterday, you shared a couple of photos of your first day on school with a few of your close friends. But that should be OK, right? Let’s see…</a:t>
            </a:r>
          </a:p>
        </p:txBody>
      </p:sp>
      <p:sp>
        <p:nvSpPr>
          <p:cNvPr id="8" name="TextBox 7">
            <a:extLst>
              <a:ext uri="{FF2B5EF4-FFF2-40B4-BE49-F238E27FC236}">
                <a16:creationId xmlns:a16="http://schemas.microsoft.com/office/drawing/2014/main" id="{D5EFA989-2FA7-DBDB-98C6-D47D9CE94EC0}"/>
              </a:ext>
            </a:extLst>
          </p:cNvPr>
          <p:cNvSpPr txBox="1"/>
          <p:nvPr/>
        </p:nvSpPr>
        <p:spPr>
          <a:xfrm>
            <a:off x="-6314568" y="3667469"/>
            <a:ext cx="5737983" cy="646331"/>
          </a:xfrm>
          <a:prstGeom prst="rect">
            <a:avLst/>
          </a:prstGeom>
          <a:noFill/>
        </p:spPr>
        <p:txBody>
          <a:bodyPr wrap="square">
            <a:spAutoFit/>
          </a:bodyPr>
          <a:lstStyle/>
          <a:p>
            <a:pPr algn="just"/>
            <a:r>
              <a:rPr lang="en-GB" b="0" i="0" dirty="0">
                <a:solidFill>
                  <a:srgbClr val="FFFFFF"/>
                </a:solidFill>
                <a:effectLst/>
              </a:rPr>
              <a:t>You shared these with five close friends, who live in various locations across the world.</a:t>
            </a:r>
            <a:endParaRPr lang="fr-FR" dirty="0"/>
          </a:p>
        </p:txBody>
      </p:sp>
      <p:pic>
        <p:nvPicPr>
          <p:cNvPr id="11" name="Picture 10">
            <a:extLst>
              <a:ext uri="{FF2B5EF4-FFF2-40B4-BE49-F238E27FC236}">
                <a16:creationId xmlns:a16="http://schemas.microsoft.com/office/drawing/2014/main" id="{B0AA276C-637A-12E8-0ECD-9964B3646122}"/>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4386" b="95965" l="3497" r="97028">
                        <a14:foregroundMark x1="37238" y1="14737" x2="25175" y2="20175"/>
                        <a14:foregroundMark x1="25175" y1="20175" x2="18357" y2="31930"/>
                        <a14:foregroundMark x1="18357" y1="31930" x2="15035" y2="59474"/>
                        <a14:foregroundMark x1="15035" y1="59474" x2="20280" y2="72632"/>
                        <a14:foregroundMark x1="20280" y1="72632" x2="29895" y2="82281"/>
                        <a14:foregroundMark x1="29895" y1="82281" x2="44406" y2="89123"/>
                        <a14:foregroundMark x1="44406" y1="89123" x2="59091" y2="89825"/>
                        <a14:foregroundMark x1="59091" y1="89825" x2="74126" y2="87544"/>
                        <a14:foregroundMark x1="74126" y1="87544" x2="83916" y2="78246"/>
                        <a14:foregroundMark x1="83916" y1="78246" x2="88287" y2="49825"/>
                        <a14:foregroundMark x1="88287" y1="49825" x2="86888" y2="36316"/>
                        <a14:foregroundMark x1="86888" y1="36316" x2="79545" y2="24561"/>
                        <a14:foregroundMark x1="79545" y1="24561" x2="54545" y2="12632"/>
                        <a14:foregroundMark x1="54545" y1="12632" x2="40559" y2="12807"/>
                        <a14:foregroundMark x1="40559" y1="12807" x2="37238" y2="14386"/>
                        <a14:foregroundMark x1="49650" y1="94561" x2="49650" y2="94561"/>
                        <a14:foregroundMark x1="59091" y1="95965" x2="41259" y2="94912"/>
                        <a14:foregroundMark x1="41259" y1="94912" x2="29720" y2="88070"/>
                        <a14:foregroundMark x1="29720" y1="88070" x2="13636" y2="63158"/>
                        <a14:foregroundMark x1="13636" y1="63158" x2="13287" y2="31754"/>
                        <a14:foregroundMark x1="13287" y1="31754" x2="22203" y2="20526"/>
                        <a14:foregroundMark x1="22203" y1="20526" x2="34266" y2="12456"/>
                        <a14:foregroundMark x1="34266" y1="12456" x2="49650" y2="9649"/>
                        <a14:foregroundMark x1="49650" y1="9649" x2="63462" y2="10877"/>
                        <a14:foregroundMark x1="63462" y1="10877" x2="75524" y2="18070"/>
                        <a14:foregroundMark x1="75524" y1="18070" x2="88462" y2="42632"/>
                        <a14:foregroundMark x1="88462" y1="42632" x2="90559" y2="56316"/>
                        <a14:foregroundMark x1="90559" y1="56316" x2="87762" y2="70702"/>
                        <a14:foregroundMark x1="87762" y1="70702" x2="59091" y2="95965"/>
                        <a14:foregroundMark x1="3671" y1="49825" x2="3671" y2="49825"/>
                        <a14:foregroundMark x1="48601" y1="4386" x2="48601" y2="4386"/>
                        <a14:foregroundMark x1="58741" y1="5614" x2="58741" y2="5614"/>
                        <a14:foregroundMark x1="76224" y1="16491" x2="76224" y2="16491"/>
                        <a14:foregroundMark x1="87587" y1="27193" x2="87587" y2="27193"/>
                        <a14:foregroundMark x1="91259" y1="44737" x2="91259" y2="44737"/>
                        <a14:foregroundMark x1="90909" y1="64912" x2="90909" y2="64912"/>
                        <a14:foregroundMark x1="79196" y1="74737" x2="79196" y2="74737"/>
                        <a14:foregroundMark x1="58741" y1="83860" x2="58741" y2="83860"/>
                        <a14:foregroundMark x1="25874" y1="75789" x2="25874" y2="75789"/>
                        <a14:foregroundMark x1="18706" y1="81754" x2="18706" y2="81754"/>
                        <a14:foregroundMark x1="7343" y1="60877" x2="7343" y2="60877"/>
                        <a14:foregroundMark x1="7343" y1="48421" x2="7343" y2="48421"/>
                        <a14:foregroundMark x1="6294" y1="46491" x2="9790" y2="32632"/>
                        <a14:foregroundMark x1="9790" y1="32632" x2="30420" y2="13684"/>
                        <a14:foregroundMark x1="30420" y1="13684" x2="43007" y2="8596"/>
                        <a14:foregroundMark x1="43007" y1="8596" x2="56119" y2="7719"/>
                        <a14:foregroundMark x1="56119" y1="7719" x2="69056" y2="10877"/>
                        <a14:foregroundMark x1="69056" y1="10877" x2="80070" y2="18947"/>
                        <a14:foregroundMark x1="80070" y1="18947" x2="89685" y2="45965"/>
                        <a14:foregroundMark x1="89685" y1="45965" x2="87587" y2="59649"/>
                        <a14:foregroundMark x1="87587" y1="59649" x2="58392" y2="87544"/>
                        <a14:foregroundMark x1="58392" y1="87544" x2="42832" y2="91053"/>
                        <a14:foregroundMark x1="42832" y1="91053" x2="29196" y2="90526"/>
                        <a14:foregroundMark x1="29196" y1="90526" x2="19580" y2="81754"/>
                        <a14:foregroundMark x1="19580" y1="81754" x2="8042" y2="55965"/>
                        <a14:foregroundMark x1="8042" y1="55965" x2="6993" y2="46842"/>
                        <a14:foregroundMark x1="82867" y1="44035" x2="82867" y2="44035"/>
                        <a14:foregroundMark x1="90559" y1="40702" x2="90559" y2="40702"/>
                        <a14:foregroundMark x1="92657" y1="66316" x2="92657" y2="66316"/>
                        <a14:foregroundMark x1="84965" y1="54561" x2="84965" y2="54561"/>
                        <a14:foregroundMark x1="84615" y1="48070" x2="84615" y2="48070"/>
                        <a14:foregroundMark x1="76224" y1="32982" x2="76224" y2="32982"/>
                        <a14:foregroundMark x1="68182" y1="20526" x2="68182" y2="20526"/>
                        <a14:foregroundMark x1="50699" y1="17193" x2="50699" y2="17193"/>
                        <a14:foregroundMark x1="29545" y1="22456" x2="29545" y2="22456"/>
                        <a14:foregroundMark x1="19755" y1="41053" x2="19755" y2="41053"/>
                        <a14:foregroundMark x1="19406" y1="57895" x2="19406" y2="57895"/>
                        <a14:foregroundMark x1="31469" y1="81404" x2="31469" y2="81404"/>
                        <a14:foregroundMark x1="47727" y1="86491" x2="47727" y2="86491"/>
                        <a14:foregroundMark x1="91259" y1="61228" x2="91259" y2="61228"/>
                        <a14:foregroundMark x1="94580" y1="55263" x2="94580" y2="55263"/>
                        <a14:foregroundMark x1="97028" y1="53509" x2="97028" y2="53509"/>
                      </a14:backgroundRemoval>
                    </a14:imgEffect>
                  </a14:imgLayer>
                </a14:imgProps>
              </a:ext>
            </a:extLst>
          </a:blip>
          <a:stretch>
            <a:fillRect/>
          </a:stretch>
        </p:blipFill>
        <p:spPr>
          <a:xfrm>
            <a:off x="13225124" y="2688716"/>
            <a:ext cx="3632200" cy="3619500"/>
          </a:xfrm>
          <a:prstGeom prst="rect">
            <a:avLst/>
          </a:prstGeom>
        </p:spPr>
      </p:pic>
      <p:pic>
        <p:nvPicPr>
          <p:cNvPr id="7" name="Picture 6">
            <a:extLst>
              <a:ext uri="{FF2B5EF4-FFF2-40B4-BE49-F238E27FC236}">
                <a16:creationId xmlns:a16="http://schemas.microsoft.com/office/drawing/2014/main" id="{94979789-FFAE-BF17-084D-84C07B553518}"/>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237" b="96763" l="3276" r="93621">
                        <a14:foregroundMark x1="46207" y1="59892" x2="46207" y2="59892"/>
                        <a14:foregroundMark x1="51552" y1="52878" x2="51552" y2="52878"/>
                        <a14:foregroundMark x1="52586" y1="52878" x2="52586" y2="52878"/>
                        <a14:foregroundMark x1="53276" y1="60252" x2="53276" y2="60252"/>
                        <a14:foregroundMark x1="54828" y1="65288" x2="54828" y2="65288"/>
                        <a14:foregroundMark x1="61207" y1="67986" x2="61207" y2="67986"/>
                        <a14:foregroundMark x1="74483" y1="76259" x2="29655" y2="76259"/>
                        <a14:foregroundMark x1="29655" y1="76259" x2="29655" y2="76259"/>
                        <a14:foregroundMark x1="64138" y1="89748" x2="46724" y2="60252"/>
                        <a14:foregroundMark x1="77931" y1="68345" x2="52241" y2="62230"/>
                        <a14:foregroundMark x1="68276" y1="16906" x2="51034" y2="51259"/>
                        <a14:foregroundMark x1="51034" y1="51259" x2="26207" y2="78058"/>
                        <a14:foregroundMark x1="18103" y1="17266" x2="72586" y2="80396"/>
                        <a14:foregroundMark x1="14310" y1="78058" x2="14483" y2="42626"/>
                        <a14:foregroundMark x1="14483" y1="42626" x2="21034" y2="26259"/>
                        <a14:foregroundMark x1="72586" y1="22662" x2="15172" y2="26619"/>
                        <a14:foregroundMark x1="37069" y1="14209" x2="33448" y2="76439"/>
                        <a14:foregroundMark x1="33448" y1="76439" x2="30345" y2="86331"/>
                        <a14:foregroundMark x1="42931" y1="88129" x2="9483" y2="37410"/>
                        <a14:foregroundMark x1="72586" y1="20863" x2="71897" y2="93165"/>
                        <a14:foregroundMark x1="85690" y1="73381" x2="54828" y2="12950"/>
                        <a14:foregroundMark x1="63448" y1="7914" x2="48793" y2="8453"/>
                        <a14:foregroundMark x1="48793" y1="8453" x2="20517" y2="23921"/>
                        <a14:foregroundMark x1="20517" y1="23921" x2="12931" y2="36871"/>
                        <a14:foregroundMark x1="12931" y1="36871" x2="9828" y2="55216"/>
                        <a14:foregroundMark x1="9828" y1="55216" x2="13448" y2="69245"/>
                        <a14:foregroundMark x1="13448" y1="69245" x2="41897" y2="86151"/>
                        <a14:foregroundMark x1="41897" y1="86151" x2="55000" y2="89029"/>
                        <a14:foregroundMark x1="55000" y1="89029" x2="70345" y2="85791"/>
                        <a14:foregroundMark x1="70345" y1="85791" x2="82759" y2="78058"/>
                        <a14:foregroundMark x1="82759" y1="78058" x2="87586" y2="64209"/>
                        <a14:foregroundMark x1="87586" y1="64209" x2="86379" y2="33094"/>
                        <a14:foregroundMark x1="86379" y1="33094" x2="68276" y2="11331"/>
                        <a14:foregroundMark x1="68276" y1="11331" x2="62586" y2="8453"/>
                        <a14:foregroundMark x1="40690" y1="7554" x2="40690" y2="7554"/>
                        <a14:foregroundMark x1="91552" y1="52158" x2="91552" y2="52158"/>
                        <a14:foregroundMark x1="91207" y1="49460" x2="91207" y2="49460"/>
                        <a14:foregroundMark x1="92759" y1="56115" x2="92759" y2="56115"/>
                        <a14:foregroundMark x1="93793" y1="52518" x2="93793" y2="52518"/>
                        <a14:foregroundMark x1="3276" y1="41367" x2="3276" y2="41367"/>
                        <a14:foregroundMark x1="40690" y1="3417" x2="40690" y2="3417"/>
                        <a14:foregroundMark x1="45517" y1="96763" x2="45517" y2="96763"/>
                      </a14:backgroundRemoval>
                    </a14:imgEffect>
                  </a14:imgLayer>
                </a14:imgProps>
              </a:ext>
            </a:extLst>
          </a:blip>
          <a:srcRect/>
          <a:stretch/>
        </p:blipFill>
        <p:spPr>
          <a:xfrm>
            <a:off x="826578" y="2887187"/>
            <a:ext cx="3568700" cy="3421029"/>
          </a:xfrm>
          <a:prstGeom prst="rect">
            <a:avLst/>
          </a:prstGeom>
        </p:spPr>
      </p:pic>
      <p:sp>
        <p:nvSpPr>
          <p:cNvPr id="9" name="TextBox 8">
            <a:extLst>
              <a:ext uri="{FF2B5EF4-FFF2-40B4-BE49-F238E27FC236}">
                <a16:creationId xmlns:a16="http://schemas.microsoft.com/office/drawing/2014/main" id="{E7C72471-AE4F-7E46-8879-3FAC9CBABBB9}"/>
              </a:ext>
            </a:extLst>
          </p:cNvPr>
          <p:cNvSpPr txBox="1"/>
          <p:nvPr/>
        </p:nvSpPr>
        <p:spPr>
          <a:xfrm>
            <a:off x="6140965" y="4156126"/>
            <a:ext cx="5844000" cy="707886"/>
          </a:xfrm>
          <a:prstGeom prst="rect">
            <a:avLst/>
          </a:prstGeom>
          <a:noFill/>
        </p:spPr>
        <p:txBody>
          <a:bodyPr wrap="square" rtlCol="0">
            <a:spAutoFit/>
          </a:bodyPr>
          <a:lstStyle/>
          <a:p>
            <a:pPr algn="just"/>
            <a:r>
              <a:rPr lang="en-GB" sz="2000" b="0" i="0" dirty="0">
                <a:solidFill>
                  <a:srgbClr val="FFFFFF"/>
                </a:solidFill>
                <a:effectLst/>
              </a:rPr>
              <a:t>All of your friends downloaded the photos and now have copies of your photos on their devices.</a:t>
            </a:r>
            <a:endParaRPr lang="fr-FR" sz="2000" dirty="0"/>
          </a:p>
        </p:txBody>
      </p:sp>
      <p:sp>
        <p:nvSpPr>
          <p:cNvPr id="10" name="TextBox 9">
            <a:extLst>
              <a:ext uri="{FF2B5EF4-FFF2-40B4-BE49-F238E27FC236}">
                <a16:creationId xmlns:a16="http://schemas.microsoft.com/office/drawing/2014/main" id="{A4C434A6-11A8-1D67-6FB4-2AED26AF1CB6}"/>
              </a:ext>
            </a:extLst>
          </p:cNvPr>
          <p:cNvSpPr txBox="1"/>
          <p:nvPr/>
        </p:nvSpPr>
        <p:spPr>
          <a:xfrm>
            <a:off x="-7114629" y="4125348"/>
            <a:ext cx="5844000" cy="1477328"/>
          </a:xfrm>
          <a:prstGeom prst="rect">
            <a:avLst/>
          </a:prstGeom>
          <a:noFill/>
        </p:spPr>
        <p:txBody>
          <a:bodyPr wrap="square" rtlCol="0">
            <a:spAutoFit/>
          </a:bodyPr>
          <a:lstStyle/>
          <a:p>
            <a:pPr algn="just"/>
            <a:r>
              <a:rPr lang="en-GB" b="0" i="0" dirty="0">
                <a:solidFill>
                  <a:srgbClr val="FFFFFF"/>
                </a:solidFill>
                <a:effectLst/>
              </a:rPr>
              <a:t>One of your friends was so proud that they decided to post and share your photos online. The photos are no longer just on your device. They have in fact ended up on servers located in different parts of the world and people whom you don’t even know now have access to your photos.</a:t>
            </a:r>
            <a:endParaRPr lang="fr-FR" dirty="0"/>
          </a:p>
        </p:txBody>
      </p:sp>
      <p:pic>
        <p:nvPicPr>
          <p:cNvPr id="12" name="Picture 11">
            <a:extLst>
              <a:ext uri="{FF2B5EF4-FFF2-40B4-BE49-F238E27FC236}">
                <a16:creationId xmlns:a16="http://schemas.microsoft.com/office/drawing/2014/main" id="{299BC2C0-F936-A7A8-7E47-C4BF3E6AF314}"/>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4355" b="98258" l="3806" r="98443">
                        <a14:foregroundMark x1="52422" y1="54878" x2="52422" y2="54878"/>
                        <a14:foregroundMark x1="44810" y1="58188" x2="44810" y2="58188"/>
                        <a14:foregroundMark x1="26471" y1="21254" x2="65052" y2="73693"/>
                        <a14:foregroundMark x1="80969" y1="27352" x2="16090" y2="75610"/>
                        <a14:foregroundMark x1="51903" y1="82230" x2="47232" y2="16899"/>
                        <a14:foregroundMark x1="50519" y1="13589" x2="36851" y2="19686"/>
                        <a14:foregroundMark x1="36851" y1="19686" x2="17474" y2="39547"/>
                        <a14:foregroundMark x1="17474" y1="39547" x2="14187" y2="54181"/>
                        <a14:foregroundMark x1="14187" y1="54181" x2="18512" y2="67770"/>
                        <a14:foregroundMark x1="18512" y1="67770" x2="25952" y2="79094"/>
                        <a14:foregroundMark x1="25952" y1="79094" x2="39965" y2="84321"/>
                        <a14:foregroundMark x1="39965" y1="84321" x2="55017" y2="84669"/>
                        <a14:foregroundMark x1="55017" y1="84669" x2="69896" y2="81707"/>
                        <a14:foregroundMark x1="69896" y1="81707" x2="81488" y2="71429"/>
                        <a14:foregroundMark x1="81488" y1="71429" x2="88927" y2="59059"/>
                        <a14:foregroundMark x1="88927" y1="59059" x2="88408" y2="44599"/>
                        <a14:foregroundMark x1="88408" y1="44599" x2="71280" y2="23693"/>
                        <a14:foregroundMark x1="71280" y1="23693" x2="58651" y2="15157"/>
                        <a14:foregroundMark x1="58651" y1="15157" x2="48616" y2="13589"/>
                        <a14:foregroundMark x1="42388" y1="78049" x2="42388" y2="78049"/>
                        <a14:foregroundMark x1="36332" y1="71429" x2="36332" y2="71429"/>
                        <a14:foregroundMark x1="29239" y1="67596" x2="29239" y2="67596"/>
                        <a14:foregroundMark x1="46194" y1="58188" x2="46194" y2="58188"/>
                        <a14:foregroundMark x1="54152" y1="58188" x2="54152" y2="58188"/>
                        <a14:foregroundMark x1="58997" y1="56620" x2="58997" y2="56620"/>
                        <a14:foregroundMark x1="56574" y1="50000" x2="56574" y2="50000"/>
                        <a14:foregroundMark x1="59343" y1="56620" x2="59343" y2="56620"/>
                        <a14:foregroundMark x1="59343" y1="52962" x2="59343" y2="52962"/>
                        <a14:foregroundMark x1="45329" y1="57666" x2="45329" y2="57666"/>
                        <a14:foregroundMark x1="43426" y1="56272" x2="43426" y2="56272"/>
                        <a14:foregroundMark x1="43945" y1="69512" x2="43945" y2="69512"/>
                        <a14:foregroundMark x1="46194" y1="60976" x2="46194" y2="60976"/>
                        <a14:foregroundMark x1="44291" y1="56620" x2="44291" y2="56620"/>
                        <a14:foregroundMark x1="59862" y1="55749" x2="59862" y2="55749"/>
                        <a14:foregroundMark x1="45848" y1="56446" x2="45848" y2="56446"/>
                        <a14:foregroundMark x1="47405" y1="57491" x2="47405" y2="57491"/>
                        <a14:foregroundMark x1="61073" y1="54355" x2="61073" y2="54355"/>
                        <a14:foregroundMark x1="37889" y1="90070" x2="37889" y2="90070"/>
                        <a14:foregroundMark x1="14014" y1="63763" x2="14014" y2="63763"/>
                        <a14:foregroundMark x1="11765" y1="48258" x2="11765" y2="48258"/>
                        <a14:foregroundMark x1="19896" y1="32753" x2="19896" y2="32753"/>
                        <a14:foregroundMark x1="33391" y1="16899" x2="33391" y2="16899"/>
                        <a14:foregroundMark x1="58651" y1="14460" x2="58651" y2="14460"/>
                        <a14:foregroundMark x1="68685" y1="16899" x2="68685" y2="16899"/>
                        <a14:foregroundMark x1="81661" y1="25087" x2="81661" y2="25087"/>
                        <a14:foregroundMark x1="86851" y1="34495" x2="86851" y2="34495"/>
                        <a14:foregroundMark x1="91522" y1="47561" x2="91522" y2="47561"/>
                        <a14:foregroundMark x1="86678" y1="67944" x2="86678" y2="67944"/>
                        <a14:foregroundMark x1="84602" y1="75610" x2="72837" y2="69686"/>
                        <a14:foregroundMark x1="72837" y1="69686" x2="23702" y2="22822"/>
                        <a14:foregroundMark x1="54844" y1="9233" x2="41696" y2="10453"/>
                        <a14:foregroundMark x1="41696" y1="10453" x2="30104" y2="17944"/>
                        <a14:foregroundMark x1="30104" y1="17944" x2="22664" y2="29443"/>
                        <a14:foregroundMark x1="22664" y1="29443" x2="38581" y2="35366"/>
                        <a14:foregroundMark x1="38581" y1="35366" x2="57266" y2="32056"/>
                        <a14:foregroundMark x1="57266" y1="32056" x2="83564" y2="37631"/>
                        <a14:foregroundMark x1="83564" y1="37631" x2="85467" y2="24042"/>
                        <a14:foregroundMark x1="85467" y1="24042" x2="75087" y2="13415"/>
                        <a14:foregroundMark x1="75087" y1="13415" x2="55017" y2="8537"/>
                        <a14:foregroundMark x1="52595" y1="5226" x2="52595" y2="5226"/>
                        <a14:foregroundMark x1="8824" y1="45993" x2="8824" y2="45993"/>
                        <a14:foregroundMark x1="52076" y1="94251" x2="52076" y2="94251"/>
                        <a14:foregroundMark x1="95848" y1="53136" x2="95848" y2="53136"/>
                        <a14:foregroundMark x1="98443" y1="50871" x2="98443" y2="50871"/>
                        <a14:foregroundMark x1="51038" y1="98258" x2="51038" y2="98258"/>
                        <a14:foregroundMark x1="3979" y1="46341" x2="3979" y2="46341"/>
                        <a14:foregroundMark x1="47578" y1="4355" x2="47578" y2="4355"/>
                      </a14:backgroundRemoval>
                    </a14:imgEffect>
                  </a14:imgLayer>
                </a14:imgProps>
              </a:ext>
            </a:extLst>
          </a:blip>
          <a:stretch>
            <a:fillRect/>
          </a:stretch>
        </p:blipFill>
        <p:spPr>
          <a:xfrm>
            <a:off x="13310907" y="2520334"/>
            <a:ext cx="3670300" cy="3644900"/>
          </a:xfrm>
          <a:prstGeom prst="rect">
            <a:avLst/>
          </a:prstGeom>
        </p:spPr>
      </p:pic>
    </p:spTree>
    <p:extLst>
      <p:ext uri="{BB962C8B-B14F-4D97-AF65-F5344CB8AC3E}">
        <p14:creationId xmlns:p14="http://schemas.microsoft.com/office/powerpoint/2010/main" val="415114597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21600000">
                                      <p:cBhvr>
                                        <p:cTn id="6" dur="50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1ED820-B4EF-7B9D-FD70-F6A668E013F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520A68A7-D591-2903-288C-95E67A1DC478}"/>
              </a:ext>
            </a:extLst>
          </p:cNvPr>
          <p:cNvSpPr txBox="1"/>
          <p:nvPr/>
        </p:nvSpPr>
        <p:spPr>
          <a:xfrm>
            <a:off x="310207" y="430636"/>
            <a:ext cx="2684783" cy="338554"/>
          </a:xfrm>
          <a:prstGeom prst="rect">
            <a:avLst/>
          </a:prstGeom>
          <a:noFill/>
        </p:spPr>
        <p:txBody>
          <a:bodyPr wrap="square" rtlCol="0">
            <a:spAutoFit/>
          </a:bodyPr>
          <a:lstStyle/>
          <a:p>
            <a:r>
              <a:rPr lang="en-GB" sz="1600" dirty="0">
                <a:solidFill>
                  <a:schemeClr val="bg1"/>
                </a:solidFill>
                <a:latin typeface="Andale Mono" panose="020B0509000000000004" pitchFamily="49" charset="0"/>
              </a:rPr>
              <a:t>Where is Your Data?</a:t>
            </a:r>
            <a:endParaRPr lang="fr-FR" sz="1600" dirty="0">
              <a:solidFill>
                <a:schemeClr val="bg1"/>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8EE59513-1407-DDCD-4422-A701520CAA49}"/>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8A72522C-3EF1-7809-65A5-BF12CD53D12B}"/>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DCF3099F-DCE4-3EE1-74B7-71DE09A09FEB}"/>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15" name="TextBox 14">
            <a:extLst>
              <a:ext uri="{FF2B5EF4-FFF2-40B4-BE49-F238E27FC236}">
                <a16:creationId xmlns:a16="http://schemas.microsoft.com/office/drawing/2014/main" id="{0E655728-28DF-80FD-E8B6-DBD708ADA05C}"/>
              </a:ext>
            </a:extLst>
          </p:cNvPr>
          <p:cNvSpPr txBox="1"/>
          <p:nvPr/>
        </p:nvSpPr>
        <p:spPr>
          <a:xfrm>
            <a:off x="410818" y="1088865"/>
            <a:ext cx="7680250" cy="707886"/>
          </a:xfrm>
          <a:prstGeom prst="rect">
            <a:avLst/>
          </a:prstGeom>
          <a:noFill/>
        </p:spPr>
        <p:txBody>
          <a:bodyPr wrap="square" rtlCol="0">
            <a:spAutoFit/>
          </a:bodyPr>
          <a:lstStyle/>
          <a:p>
            <a:pPr algn="just" rtl="0"/>
            <a:r>
              <a:rPr lang="en-GB" sz="2000" b="0" i="0" dirty="0">
                <a:solidFill>
                  <a:srgbClr val="FFFFFF"/>
                </a:solidFill>
                <a:effectLst/>
              </a:rPr>
              <a:t>Only yesterday, you shared a couple of photos of your first day on school with a few of your close friends. But that should be OK, right? Let’s see…</a:t>
            </a:r>
          </a:p>
        </p:txBody>
      </p:sp>
      <p:pic>
        <p:nvPicPr>
          <p:cNvPr id="7" name="Picture 6">
            <a:extLst>
              <a:ext uri="{FF2B5EF4-FFF2-40B4-BE49-F238E27FC236}">
                <a16:creationId xmlns:a16="http://schemas.microsoft.com/office/drawing/2014/main" id="{EB393B58-0DEB-6D2C-A051-CC072C80D9E7}"/>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3237" b="96763" l="3276" r="93621">
                        <a14:foregroundMark x1="46207" y1="59892" x2="46207" y2="59892"/>
                        <a14:foregroundMark x1="51552" y1="52878" x2="51552" y2="52878"/>
                        <a14:foregroundMark x1="52586" y1="52878" x2="52586" y2="52878"/>
                        <a14:foregroundMark x1="53276" y1="60252" x2="53276" y2="60252"/>
                        <a14:foregroundMark x1="54828" y1="65288" x2="54828" y2="65288"/>
                        <a14:foregroundMark x1="61207" y1="67986" x2="61207" y2="67986"/>
                        <a14:foregroundMark x1="74483" y1="76259" x2="29655" y2="76259"/>
                        <a14:foregroundMark x1="29655" y1="76259" x2="29655" y2="76259"/>
                        <a14:foregroundMark x1="64138" y1="89748" x2="46724" y2="60252"/>
                        <a14:foregroundMark x1="77931" y1="68345" x2="52241" y2="62230"/>
                        <a14:foregroundMark x1="68276" y1="16906" x2="51034" y2="51259"/>
                        <a14:foregroundMark x1="51034" y1="51259" x2="26207" y2="78058"/>
                        <a14:foregroundMark x1="18103" y1="17266" x2="72586" y2="80396"/>
                        <a14:foregroundMark x1="14310" y1="78058" x2="14483" y2="42626"/>
                        <a14:foregroundMark x1="14483" y1="42626" x2="21034" y2="26259"/>
                        <a14:foregroundMark x1="72586" y1="22662" x2="15172" y2="26619"/>
                        <a14:foregroundMark x1="37069" y1="14209" x2="33448" y2="76439"/>
                        <a14:foregroundMark x1="33448" y1="76439" x2="30345" y2="86331"/>
                        <a14:foregroundMark x1="42931" y1="88129" x2="9483" y2="37410"/>
                        <a14:foregroundMark x1="72586" y1="20863" x2="71897" y2="93165"/>
                        <a14:foregroundMark x1="85690" y1="73381" x2="54828" y2="12950"/>
                        <a14:foregroundMark x1="63448" y1="7914" x2="48793" y2="8453"/>
                        <a14:foregroundMark x1="48793" y1="8453" x2="20517" y2="23921"/>
                        <a14:foregroundMark x1="20517" y1="23921" x2="12931" y2="36871"/>
                        <a14:foregroundMark x1="12931" y1="36871" x2="9828" y2="55216"/>
                        <a14:foregroundMark x1="9828" y1="55216" x2="13448" y2="69245"/>
                        <a14:foregroundMark x1="13448" y1="69245" x2="41897" y2="86151"/>
                        <a14:foregroundMark x1="41897" y1="86151" x2="55000" y2="89029"/>
                        <a14:foregroundMark x1="55000" y1="89029" x2="70345" y2="85791"/>
                        <a14:foregroundMark x1="70345" y1="85791" x2="82759" y2="78058"/>
                        <a14:foregroundMark x1="82759" y1="78058" x2="87586" y2="64209"/>
                        <a14:foregroundMark x1="87586" y1="64209" x2="86379" y2="33094"/>
                        <a14:foregroundMark x1="86379" y1="33094" x2="68276" y2="11331"/>
                        <a14:foregroundMark x1="68276" y1="11331" x2="62586" y2="8453"/>
                        <a14:foregroundMark x1="40690" y1="7554" x2="40690" y2="7554"/>
                        <a14:foregroundMark x1="91552" y1="52158" x2="91552" y2="52158"/>
                        <a14:foregroundMark x1="91207" y1="49460" x2="91207" y2="49460"/>
                        <a14:foregroundMark x1="92759" y1="56115" x2="92759" y2="56115"/>
                        <a14:foregroundMark x1="93793" y1="52518" x2="93793" y2="52518"/>
                        <a14:foregroundMark x1="3276" y1="41367" x2="3276" y2="41367"/>
                        <a14:foregroundMark x1="40690" y1="3417" x2="40690" y2="3417"/>
                        <a14:foregroundMark x1="45517" y1="96763" x2="45517" y2="96763"/>
                      </a14:backgroundRemoval>
                    </a14:imgEffect>
                  </a14:imgLayer>
                </a14:imgProps>
              </a:ext>
            </a:extLst>
          </a:blip>
          <a:srcRect/>
          <a:stretch/>
        </p:blipFill>
        <p:spPr>
          <a:xfrm>
            <a:off x="-5332675" y="2887187"/>
            <a:ext cx="3568700" cy="3421029"/>
          </a:xfrm>
          <a:prstGeom prst="rect">
            <a:avLst/>
          </a:prstGeom>
        </p:spPr>
      </p:pic>
      <p:sp>
        <p:nvSpPr>
          <p:cNvPr id="9" name="TextBox 8">
            <a:extLst>
              <a:ext uri="{FF2B5EF4-FFF2-40B4-BE49-F238E27FC236}">
                <a16:creationId xmlns:a16="http://schemas.microsoft.com/office/drawing/2014/main" id="{827DA81A-06A0-19FF-6C92-59F7F41D3FD2}"/>
              </a:ext>
            </a:extLst>
          </p:cNvPr>
          <p:cNvSpPr txBox="1"/>
          <p:nvPr/>
        </p:nvSpPr>
        <p:spPr>
          <a:xfrm>
            <a:off x="14180773" y="4156126"/>
            <a:ext cx="5844000" cy="707886"/>
          </a:xfrm>
          <a:prstGeom prst="rect">
            <a:avLst/>
          </a:prstGeom>
          <a:noFill/>
        </p:spPr>
        <p:txBody>
          <a:bodyPr wrap="square" rtlCol="0">
            <a:spAutoFit/>
          </a:bodyPr>
          <a:lstStyle/>
          <a:p>
            <a:pPr algn="just"/>
            <a:r>
              <a:rPr lang="en-GB" sz="2000" b="0" i="0" dirty="0">
                <a:solidFill>
                  <a:srgbClr val="FFFFFF"/>
                </a:solidFill>
                <a:effectLst/>
              </a:rPr>
              <a:t>All of your friends downloaded the photos and now have copies of your photos on their devices.</a:t>
            </a:r>
            <a:endParaRPr lang="fr-FR" sz="2000" dirty="0"/>
          </a:p>
        </p:txBody>
      </p:sp>
      <p:sp>
        <p:nvSpPr>
          <p:cNvPr id="3" name="TextBox 2">
            <a:extLst>
              <a:ext uri="{FF2B5EF4-FFF2-40B4-BE49-F238E27FC236}">
                <a16:creationId xmlns:a16="http://schemas.microsoft.com/office/drawing/2014/main" id="{982FCB11-5C39-22C6-ED44-803A4D033923}"/>
              </a:ext>
            </a:extLst>
          </p:cNvPr>
          <p:cNvSpPr txBox="1"/>
          <p:nvPr/>
        </p:nvSpPr>
        <p:spPr>
          <a:xfrm>
            <a:off x="200568" y="4125348"/>
            <a:ext cx="5844000" cy="1477328"/>
          </a:xfrm>
          <a:prstGeom prst="rect">
            <a:avLst/>
          </a:prstGeom>
          <a:noFill/>
        </p:spPr>
        <p:txBody>
          <a:bodyPr wrap="square" rtlCol="0">
            <a:spAutoFit/>
          </a:bodyPr>
          <a:lstStyle/>
          <a:p>
            <a:pPr algn="just"/>
            <a:r>
              <a:rPr lang="en-GB" b="0" i="0" dirty="0">
                <a:solidFill>
                  <a:srgbClr val="FFFFFF"/>
                </a:solidFill>
                <a:effectLst/>
              </a:rPr>
              <a:t>One of your friends was so proud that they decided to post and share your photos online. The photos are no longer just on your device. They have in fact ended up on servers located in different parts of the world and people whom you don’t even know now have access to your photos.</a:t>
            </a:r>
            <a:endParaRPr lang="fr-FR" dirty="0"/>
          </a:p>
        </p:txBody>
      </p:sp>
      <p:pic>
        <p:nvPicPr>
          <p:cNvPr id="6" name="Picture 5">
            <a:extLst>
              <a:ext uri="{FF2B5EF4-FFF2-40B4-BE49-F238E27FC236}">
                <a16:creationId xmlns:a16="http://schemas.microsoft.com/office/drawing/2014/main" id="{2CEEA1FE-FEBD-D5BB-738A-0FB6F69EFF9B}"/>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4355" b="98258" l="3806" r="98443">
                        <a14:foregroundMark x1="52422" y1="54878" x2="52422" y2="54878"/>
                        <a14:foregroundMark x1="44810" y1="58188" x2="44810" y2="58188"/>
                        <a14:foregroundMark x1="26471" y1="21254" x2="65052" y2="73693"/>
                        <a14:foregroundMark x1="80969" y1="27352" x2="16090" y2="75610"/>
                        <a14:foregroundMark x1="51903" y1="82230" x2="47232" y2="16899"/>
                        <a14:foregroundMark x1="50519" y1="13589" x2="36851" y2="19686"/>
                        <a14:foregroundMark x1="36851" y1="19686" x2="17474" y2="39547"/>
                        <a14:foregroundMark x1="17474" y1="39547" x2="14187" y2="54181"/>
                        <a14:foregroundMark x1="14187" y1="54181" x2="18512" y2="67770"/>
                        <a14:foregroundMark x1="18512" y1="67770" x2="25952" y2="79094"/>
                        <a14:foregroundMark x1="25952" y1="79094" x2="39965" y2="84321"/>
                        <a14:foregroundMark x1="39965" y1="84321" x2="55017" y2="84669"/>
                        <a14:foregroundMark x1="55017" y1="84669" x2="69896" y2="81707"/>
                        <a14:foregroundMark x1="69896" y1="81707" x2="81488" y2="71429"/>
                        <a14:foregroundMark x1="81488" y1="71429" x2="88927" y2="59059"/>
                        <a14:foregroundMark x1="88927" y1="59059" x2="88408" y2="44599"/>
                        <a14:foregroundMark x1="88408" y1="44599" x2="71280" y2="23693"/>
                        <a14:foregroundMark x1="71280" y1="23693" x2="58651" y2="15157"/>
                        <a14:foregroundMark x1="58651" y1="15157" x2="48616" y2="13589"/>
                        <a14:foregroundMark x1="42388" y1="78049" x2="42388" y2="78049"/>
                        <a14:foregroundMark x1="36332" y1="71429" x2="36332" y2="71429"/>
                        <a14:foregroundMark x1="29239" y1="67596" x2="29239" y2="67596"/>
                        <a14:foregroundMark x1="46194" y1="58188" x2="46194" y2="58188"/>
                        <a14:foregroundMark x1="54152" y1="58188" x2="54152" y2="58188"/>
                        <a14:foregroundMark x1="58997" y1="56620" x2="58997" y2="56620"/>
                        <a14:foregroundMark x1="56574" y1="50000" x2="56574" y2="50000"/>
                        <a14:foregroundMark x1="59343" y1="56620" x2="59343" y2="56620"/>
                        <a14:foregroundMark x1="59343" y1="52962" x2="59343" y2="52962"/>
                        <a14:foregroundMark x1="45329" y1="57666" x2="45329" y2="57666"/>
                        <a14:foregroundMark x1="43426" y1="56272" x2="43426" y2="56272"/>
                        <a14:foregroundMark x1="43945" y1="69512" x2="43945" y2="69512"/>
                        <a14:foregroundMark x1="46194" y1="60976" x2="46194" y2="60976"/>
                        <a14:foregroundMark x1="44291" y1="56620" x2="44291" y2="56620"/>
                        <a14:foregroundMark x1="59862" y1="55749" x2="59862" y2="55749"/>
                        <a14:foregroundMark x1="45848" y1="56446" x2="45848" y2="56446"/>
                        <a14:foregroundMark x1="47405" y1="57491" x2="47405" y2="57491"/>
                        <a14:foregroundMark x1="61073" y1="54355" x2="61073" y2="54355"/>
                        <a14:foregroundMark x1="37889" y1="90070" x2="37889" y2="90070"/>
                        <a14:foregroundMark x1="14014" y1="63763" x2="14014" y2="63763"/>
                        <a14:foregroundMark x1="11765" y1="48258" x2="11765" y2="48258"/>
                        <a14:foregroundMark x1="19896" y1="32753" x2="19896" y2="32753"/>
                        <a14:foregroundMark x1="33391" y1="16899" x2="33391" y2="16899"/>
                        <a14:foregroundMark x1="58651" y1="14460" x2="58651" y2="14460"/>
                        <a14:foregroundMark x1="68685" y1="16899" x2="68685" y2="16899"/>
                        <a14:foregroundMark x1="81661" y1="25087" x2="81661" y2="25087"/>
                        <a14:foregroundMark x1="86851" y1="34495" x2="86851" y2="34495"/>
                        <a14:foregroundMark x1="91522" y1="47561" x2="91522" y2="47561"/>
                        <a14:foregroundMark x1="86678" y1="67944" x2="86678" y2="67944"/>
                        <a14:foregroundMark x1="84602" y1="75610" x2="72837" y2="69686"/>
                        <a14:foregroundMark x1="72837" y1="69686" x2="23702" y2="22822"/>
                        <a14:foregroundMark x1="54844" y1="9233" x2="41696" y2="10453"/>
                        <a14:foregroundMark x1="41696" y1="10453" x2="30104" y2="17944"/>
                        <a14:foregroundMark x1="30104" y1="17944" x2="22664" y2="29443"/>
                        <a14:foregroundMark x1="22664" y1="29443" x2="38581" y2="35366"/>
                        <a14:foregroundMark x1="38581" y1="35366" x2="57266" y2="32056"/>
                        <a14:foregroundMark x1="57266" y1="32056" x2="83564" y2="37631"/>
                        <a14:foregroundMark x1="83564" y1="37631" x2="85467" y2="24042"/>
                        <a14:foregroundMark x1="85467" y1="24042" x2="75087" y2="13415"/>
                        <a14:foregroundMark x1="75087" y1="13415" x2="55017" y2="8537"/>
                        <a14:foregroundMark x1="52595" y1="5226" x2="52595" y2="5226"/>
                        <a14:foregroundMark x1="8824" y1="45993" x2="8824" y2="45993"/>
                        <a14:foregroundMark x1="52076" y1="94251" x2="52076" y2="94251"/>
                        <a14:foregroundMark x1="95848" y1="53136" x2="95848" y2="53136"/>
                        <a14:foregroundMark x1="98443" y1="50871" x2="98443" y2="50871"/>
                        <a14:foregroundMark x1="51038" y1="98258" x2="51038" y2="98258"/>
                        <a14:foregroundMark x1="3979" y1="46341" x2="3979" y2="46341"/>
                        <a14:foregroundMark x1="47578" y1="4355" x2="47578" y2="4355"/>
                      </a14:backgroundRemoval>
                    </a14:imgEffect>
                  </a14:imgLayer>
                </a14:imgProps>
              </a:ext>
            </a:extLst>
          </a:blip>
          <a:stretch>
            <a:fillRect/>
          </a:stretch>
        </p:blipFill>
        <p:spPr>
          <a:xfrm>
            <a:off x="7591045" y="2520334"/>
            <a:ext cx="3670300" cy="3644900"/>
          </a:xfrm>
          <a:prstGeom prst="rect">
            <a:avLst/>
          </a:prstGeom>
        </p:spPr>
      </p:pic>
      <p:sp>
        <p:nvSpPr>
          <p:cNvPr id="10" name="TextBox 9">
            <a:extLst>
              <a:ext uri="{FF2B5EF4-FFF2-40B4-BE49-F238E27FC236}">
                <a16:creationId xmlns:a16="http://schemas.microsoft.com/office/drawing/2014/main" id="{83643AB4-42FB-3A83-EAB2-6670959133C5}"/>
              </a:ext>
            </a:extLst>
          </p:cNvPr>
          <p:cNvSpPr txBox="1"/>
          <p:nvPr/>
        </p:nvSpPr>
        <p:spPr>
          <a:xfrm>
            <a:off x="-11007473" y="-1466764"/>
            <a:ext cx="11410121" cy="1323439"/>
          </a:xfrm>
          <a:prstGeom prst="rect">
            <a:avLst/>
          </a:prstGeom>
          <a:noFill/>
        </p:spPr>
        <p:txBody>
          <a:bodyPr wrap="square" rtlCol="0">
            <a:spAutoFit/>
          </a:bodyPr>
          <a:lstStyle/>
          <a:p>
            <a:pPr algn="just"/>
            <a:r>
              <a:rPr lang="en-GB" sz="2000" dirty="0">
                <a:solidFill>
                  <a:schemeClr val="bg1"/>
                </a:solidFill>
              </a:rPr>
              <a:t>This is just one example that reminds us that every time we collect or share personal data, we should consider our security. There are different laws that protect your privacy and data in your country. But do you know where your data is?</a:t>
            </a:r>
          </a:p>
          <a:p>
            <a:pPr algn="just"/>
            <a:r>
              <a:rPr lang="en-GB" sz="2000" b="1" dirty="0">
                <a:solidFill>
                  <a:schemeClr val="bg1"/>
                </a:solidFill>
              </a:rPr>
              <a:t>Here are more examples which may not be so obvious.</a:t>
            </a:r>
            <a:endParaRPr lang="en-GB" sz="2000" dirty="0">
              <a:solidFill>
                <a:schemeClr val="bg1"/>
              </a:solidFill>
            </a:endParaRPr>
          </a:p>
        </p:txBody>
      </p:sp>
    </p:spTree>
    <p:extLst>
      <p:ext uri="{BB962C8B-B14F-4D97-AF65-F5344CB8AC3E}">
        <p14:creationId xmlns:p14="http://schemas.microsoft.com/office/powerpoint/2010/main" val="267926141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21600000">
                                      <p:cBhvr>
                                        <p:cTn id="6" dur="500" fill="hold"/>
                                        <p:tgtEl>
                                          <p:spTgt spid="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B1231EF-787B-B318-9AB4-84EDE0E6CEF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DBBE97B-416C-79DA-60E0-7C11F4196530}"/>
              </a:ext>
            </a:extLst>
          </p:cNvPr>
          <p:cNvSpPr txBox="1"/>
          <p:nvPr/>
        </p:nvSpPr>
        <p:spPr>
          <a:xfrm>
            <a:off x="3715380" y="2497976"/>
            <a:ext cx="4761240" cy="1862048"/>
          </a:xfrm>
          <a:prstGeom prst="rect">
            <a:avLst/>
          </a:prstGeom>
          <a:noFill/>
        </p:spPr>
        <p:txBody>
          <a:bodyPr wrap="none" rtlCol="0">
            <a:spAutoFit/>
          </a:bodyPr>
          <a:lstStyle/>
          <a:p>
            <a:r>
              <a:rPr lang="fr-FR" sz="11500" b="1" dirty="0">
                <a:solidFill>
                  <a:schemeClr val="bg1"/>
                </a:solidFill>
                <a:latin typeface="Andale Mono" panose="020B0509000000000004" pitchFamily="49" charset="0"/>
              </a:rPr>
              <a:t>Rôles</a:t>
            </a:r>
          </a:p>
        </p:txBody>
      </p:sp>
      <p:cxnSp>
        <p:nvCxnSpPr>
          <p:cNvPr id="3" name="Straight Connector 2">
            <a:extLst>
              <a:ext uri="{FF2B5EF4-FFF2-40B4-BE49-F238E27FC236}">
                <a16:creationId xmlns:a16="http://schemas.microsoft.com/office/drawing/2014/main" id="{BBFD38E2-7345-8BBF-E2E8-DEC34CD6657C}"/>
              </a:ext>
            </a:extLst>
          </p:cNvPr>
          <p:cNvCxnSpPr>
            <a:cxnSpLocks/>
          </p:cNvCxnSpPr>
          <p:nvPr/>
        </p:nvCxnSpPr>
        <p:spPr>
          <a:xfrm>
            <a:off x="410818" y="7606759"/>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4" name="Oval 3">
            <a:extLst>
              <a:ext uri="{FF2B5EF4-FFF2-40B4-BE49-F238E27FC236}">
                <a16:creationId xmlns:a16="http://schemas.microsoft.com/office/drawing/2014/main" id="{945BD8DD-943C-E033-28F3-290EB11A1089}"/>
              </a:ext>
            </a:extLst>
          </p:cNvPr>
          <p:cNvSpPr/>
          <p:nvPr/>
        </p:nvSpPr>
        <p:spPr>
          <a:xfrm>
            <a:off x="5844000" y="73663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5" name="Graphic 4" descr="Classroom with solid fill">
            <a:extLst>
              <a:ext uri="{FF2B5EF4-FFF2-40B4-BE49-F238E27FC236}">
                <a16:creationId xmlns:a16="http://schemas.microsoft.com/office/drawing/2014/main" id="{C3A3A181-025C-5A5D-D232-3AA08238B43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931350" y="7454927"/>
            <a:ext cx="344444" cy="344444"/>
          </a:xfrm>
          <a:prstGeom prst="rect">
            <a:avLst/>
          </a:prstGeom>
        </p:spPr>
      </p:pic>
      <p:sp>
        <p:nvSpPr>
          <p:cNvPr id="6" name="TextBox 5">
            <a:extLst>
              <a:ext uri="{FF2B5EF4-FFF2-40B4-BE49-F238E27FC236}">
                <a16:creationId xmlns:a16="http://schemas.microsoft.com/office/drawing/2014/main" id="{A7A483CC-AB2E-8185-1F71-56E56BF90D5D}"/>
              </a:ext>
            </a:extLst>
          </p:cNvPr>
          <p:cNvSpPr txBox="1"/>
          <p:nvPr/>
        </p:nvSpPr>
        <p:spPr>
          <a:xfrm>
            <a:off x="2621850" y="8068414"/>
            <a:ext cx="7307887" cy="3323987"/>
          </a:xfrm>
          <a:prstGeom prst="rect">
            <a:avLst/>
          </a:prstGeom>
          <a:noFill/>
        </p:spPr>
        <p:txBody>
          <a:bodyPr wrap="square" rtlCol="0">
            <a:spAutoFit/>
          </a:bodyPr>
          <a:lstStyle/>
          <a:p>
            <a:pPr algn="just">
              <a:spcBef>
                <a:spcPts val="600"/>
              </a:spcBef>
            </a:pPr>
            <a:r>
              <a:rPr lang="fr-FR" dirty="0">
                <a:solidFill>
                  <a:schemeClr val="bg1"/>
                </a:solidFill>
                <a:effectLst/>
                <a:latin typeface="Times New Roman" panose="02020603050405020304" pitchFamily="18" charset="0"/>
              </a:rPr>
              <a:t>L’administrateur réseau est responsable de ce qui peut se passer dans un réseau administré ; ainsi les rôles d’un administrateur réseau consiste à :</a:t>
            </a: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dirty="0">
                <a:solidFill>
                  <a:schemeClr val="bg1"/>
                </a:solidFill>
                <a:effectLst/>
                <a:latin typeface="Times New Roman" panose="02020603050405020304" pitchFamily="18" charset="0"/>
              </a:rPr>
              <a:t>Mettre en place et maintenir l’infrastructure du réseau</a:t>
            </a:r>
            <a:r>
              <a:rPr lang="fr-FR" i="1" dirty="0">
                <a:solidFill>
                  <a:schemeClr val="bg1"/>
                </a:solidFill>
                <a:effectLst/>
                <a:latin typeface="Times New Roman" panose="02020603050405020304" pitchFamily="18" charset="0"/>
              </a:rPr>
              <a:t> (organisation, ...)</a:t>
            </a:r>
            <a:r>
              <a:rPr lang="fr-FR" i="1" dirty="0">
                <a:solidFill>
                  <a:schemeClr val="bg1"/>
                </a:solidFill>
                <a:latin typeface="Times New Roman" panose="02020603050405020304" pitchFamily="18" charset="0"/>
              </a:rPr>
              <a:t>.</a:t>
            </a:r>
            <a:endParaRPr lang="fr-FR" dirty="0">
              <a:solidFill>
                <a:schemeClr val="bg1"/>
              </a:solidFill>
              <a:effectLst/>
              <a:latin typeface="Times New Roman" panose="02020603050405020304" pitchFamily="18" charset="0"/>
            </a:endParaRP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dirty="0">
                <a:solidFill>
                  <a:schemeClr val="bg1"/>
                </a:solidFill>
                <a:effectLst/>
                <a:latin typeface="Times New Roman" panose="02020603050405020304" pitchFamily="18" charset="0"/>
              </a:rPr>
              <a:t>Installer et maintenir les services nécessaires au fonctionnement du réseau.</a:t>
            </a: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dirty="0">
                <a:solidFill>
                  <a:schemeClr val="bg1"/>
                </a:solidFill>
                <a:effectLst/>
                <a:latin typeface="Times New Roman" panose="02020603050405020304" pitchFamily="18" charset="0"/>
              </a:rPr>
              <a:t>Assurer la sécurité des données internes au réseau(</a:t>
            </a:r>
            <a:r>
              <a:rPr lang="fr-FR" i="1" dirty="0">
                <a:solidFill>
                  <a:schemeClr val="bg1"/>
                </a:solidFill>
                <a:effectLst/>
                <a:latin typeface="Times New Roman" panose="02020603050405020304" pitchFamily="18" charset="0"/>
              </a:rPr>
              <a:t>particulièrement face aux</a:t>
            </a:r>
            <a:r>
              <a:rPr lang="fr-FR" dirty="0">
                <a:solidFill>
                  <a:schemeClr val="bg1"/>
                </a:solidFill>
                <a:latin typeface="Times New Roman" panose="02020603050405020304" pitchFamily="18" charset="0"/>
              </a:rPr>
              <a:t> </a:t>
            </a:r>
            <a:r>
              <a:rPr lang="fr-FR" i="1" dirty="0">
                <a:solidFill>
                  <a:schemeClr val="bg1"/>
                </a:solidFill>
                <a:effectLst/>
                <a:latin typeface="Times New Roman" panose="02020603050405020304" pitchFamily="18" charset="0"/>
              </a:rPr>
              <a:t>attaques extérieures)</a:t>
            </a:r>
            <a:r>
              <a:rPr lang="fr-FR" i="1" dirty="0">
                <a:solidFill>
                  <a:schemeClr val="bg1"/>
                </a:solidFill>
                <a:latin typeface="Times New Roman" panose="02020603050405020304" pitchFamily="18" charset="0"/>
              </a:rPr>
              <a:t>.</a:t>
            </a:r>
            <a:endParaRPr lang="fr-FR" dirty="0">
              <a:solidFill>
                <a:schemeClr val="bg1"/>
              </a:solidFill>
              <a:effectLst/>
              <a:latin typeface="Times New Roman" panose="02020603050405020304" pitchFamily="18" charset="0"/>
            </a:endParaRP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dirty="0">
                <a:solidFill>
                  <a:schemeClr val="bg1"/>
                </a:solidFill>
                <a:effectLst/>
                <a:latin typeface="Times New Roman" panose="02020603050405020304" pitchFamily="18" charset="0"/>
              </a:rPr>
              <a:t>S’assurer que les utilisateurs n’outrepassent pas leurs droits.</a:t>
            </a: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dirty="0">
                <a:solidFill>
                  <a:schemeClr val="bg1"/>
                </a:solidFill>
                <a:effectLst/>
                <a:latin typeface="Times New Roman" panose="02020603050405020304" pitchFamily="18" charset="0"/>
              </a:rPr>
              <a:t>Gérer les « </a:t>
            </a:r>
            <a:r>
              <a:rPr lang="fr-FR" i="1" dirty="0">
                <a:solidFill>
                  <a:schemeClr val="bg1"/>
                </a:solidFill>
                <a:effectLst/>
                <a:latin typeface="Times New Roman" panose="02020603050405020304" pitchFamily="18" charset="0"/>
              </a:rPr>
              <a:t>logins</a:t>
            </a:r>
            <a:r>
              <a:rPr lang="fr-FR" dirty="0">
                <a:solidFill>
                  <a:schemeClr val="bg1"/>
                </a:solidFill>
                <a:effectLst/>
                <a:latin typeface="Times New Roman" panose="02020603050405020304" pitchFamily="18" charset="0"/>
              </a:rPr>
              <a:t> » (</a:t>
            </a:r>
            <a:r>
              <a:rPr lang="fr-FR" i="1" dirty="0">
                <a:solidFill>
                  <a:schemeClr val="bg1"/>
                </a:solidFill>
                <a:effectLst/>
                <a:latin typeface="Times New Roman" panose="02020603050405020304" pitchFamily="18" charset="0"/>
              </a:rPr>
              <a:t>i.e. noms d’utilisateurs, mot de passe, droits d’accès,</a:t>
            </a:r>
            <a:r>
              <a:rPr lang="fr-FR" dirty="0">
                <a:solidFill>
                  <a:schemeClr val="bg1"/>
                </a:solidFill>
                <a:latin typeface="Times New Roman" panose="02020603050405020304" pitchFamily="18" charset="0"/>
              </a:rPr>
              <a:t> </a:t>
            </a:r>
            <a:r>
              <a:rPr lang="fr-FR" i="1" dirty="0">
                <a:solidFill>
                  <a:schemeClr val="bg1"/>
                </a:solidFill>
                <a:effectLst/>
                <a:latin typeface="Times New Roman" panose="02020603050405020304" pitchFamily="18" charset="0"/>
              </a:rPr>
              <a:t>permissions particulières, ...)</a:t>
            </a:r>
            <a:r>
              <a:rPr lang="fr-FR" i="1" dirty="0">
                <a:solidFill>
                  <a:schemeClr val="bg1"/>
                </a:solidFill>
                <a:latin typeface="Times New Roman" panose="02020603050405020304" pitchFamily="18" charset="0"/>
              </a:rPr>
              <a:t>.</a:t>
            </a:r>
            <a:endParaRPr lang="fr-FR" dirty="0">
              <a:solidFill>
                <a:schemeClr val="bg1"/>
              </a:solidFill>
              <a:effectLst/>
              <a:latin typeface="Times New Roman" panose="02020603050405020304" pitchFamily="18" charset="0"/>
            </a:endParaRP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dirty="0">
                <a:solidFill>
                  <a:schemeClr val="bg1"/>
                </a:solidFill>
                <a:effectLst/>
                <a:latin typeface="Times New Roman" panose="02020603050405020304" pitchFamily="18" charset="0"/>
              </a:rPr>
              <a:t>Gérer les systèmes de fichiers partagés et les maintenir.</a:t>
            </a:r>
          </a:p>
        </p:txBody>
      </p:sp>
    </p:spTree>
    <p:extLst>
      <p:ext uri="{BB962C8B-B14F-4D97-AF65-F5344CB8AC3E}">
        <p14:creationId xmlns:p14="http://schemas.microsoft.com/office/powerpoint/2010/main" val="1310322165"/>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50765C-1E73-117A-6704-39BEBA8CC84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FAF3635-FB05-B50F-B893-36C33320A504}"/>
              </a:ext>
            </a:extLst>
          </p:cNvPr>
          <p:cNvSpPr txBox="1"/>
          <p:nvPr/>
        </p:nvSpPr>
        <p:spPr>
          <a:xfrm>
            <a:off x="2320850" y="1613118"/>
            <a:ext cx="7560658" cy="3631763"/>
          </a:xfrm>
          <a:prstGeom prst="rect">
            <a:avLst/>
          </a:prstGeom>
          <a:noFill/>
        </p:spPr>
        <p:txBody>
          <a:bodyPr wrap="square" rtlCol="0">
            <a:spAutoFit/>
          </a:bodyPr>
          <a:lstStyle/>
          <a:p>
            <a:pPr algn="ctr"/>
            <a:r>
              <a:rPr lang="fr-FR" sz="11500" b="1" dirty="0">
                <a:solidFill>
                  <a:schemeClr val="bg1"/>
                </a:solidFill>
                <a:latin typeface="Andale Mono" panose="020B0509000000000004" pitchFamily="49" charset="0"/>
              </a:rPr>
              <a:t>There </a:t>
            </a:r>
            <a:r>
              <a:rPr lang="fr-FR" sz="11500" b="1" dirty="0" err="1">
                <a:solidFill>
                  <a:schemeClr val="bg1"/>
                </a:solidFill>
                <a:latin typeface="Andale Mono" panose="020B0509000000000004" pitchFamily="49" charset="0"/>
              </a:rPr>
              <a:t>is</a:t>
            </a:r>
            <a:r>
              <a:rPr lang="fr-FR" sz="11500" b="1" dirty="0">
                <a:solidFill>
                  <a:schemeClr val="bg1"/>
                </a:solidFill>
                <a:latin typeface="Andale Mono" panose="020B0509000000000004" pitchFamily="49" charset="0"/>
              </a:rPr>
              <a:t> more …</a:t>
            </a:r>
          </a:p>
        </p:txBody>
      </p:sp>
      <p:cxnSp>
        <p:nvCxnSpPr>
          <p:cNvPr id="3" name="Straight Connector 2">
            <a:extLst>
              <a:ext uri="{FF2B5EF4-FFF2-40B4-BE49-F238E27FC236}">
                <a16:creationId xmlns:a16="http://schemas.microsoft.com/office/drawing/2014/main" id="{9BAB0803-8E9C-4DD8-5A93-7D6B2B732312}"/>
              </a:ext>
            </a:extLst>
          </p:cNvPr>
          <p:cNvCxnSpPr>
            <a:cxnSpLocks/>
          </p:cNvCxnSpPr>
          <p:nvPr/>
        </p:nvCxnSpPr>
        <p:spPr>
          <a:xfrm>
            <a:off x="410818" y="7606759"/>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4" name="Oval 3">
            <a:extLst>
              <a:ext uri="{FF2B5EF4-FFF2-40B4-BE49-F238E27FC236}">
                <a16:creationId xmlns:a16="http://schemas.microsoft.com/office/drawing/2014/main" id="{B75562FD-3F3A-7AEF-A534-AFBF291816F6}"/>
              </a:ext>
            </a:extLst>
          </p:cNvPr>
          <p:cNvSpPr/>
          <p:nvPr/>
        </p:nvSpPr>
        <p:spPr>
          <a:xfrm>
            <a:off x="5844000" y="73663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Graphic 18" descr="Tick with solid fill">
            <a:extLst>
              <a:ext uri="{FF2B5EF4-FFF2-40B4-BE49-F238E27FC236}">
                <a16:creationId xmlns:a16="http://schemas.microsoft.com/office/drawing/2014/main" id="{CE16D84D-9420-7B6B-35B1-12C7988FF386}"/>
              </a:ext>
            </a:extLst>
          </p:cNvPr>
          <p:cNvSpPr/>
          <p:nvPr/>
        </p:nvSpPr>
        <p:spPr>
          <a:xfrm>
            <a:off x="5942325" y="75112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6" name="TextBox 5">
            <a:extLst>
              <a:ext uri="{FF2B5EF4-FFF2-40B4-BE49-F238E27FC236}">
                <a16:creationId xmlns:a16="http://schemas.microsoft.com/office/drawing/2014/main" id="{EC159C2C-7B68-B17F-BC72-D7DDA887DBAB}"/>
              </a:ext>
            </a:extLst>
          </p:cNvPr>
          <p:cNvSpPr txBox="1"/>
          <p:nvPr/>
        </p:nvSpPr>
        <p:spPr>
          <a:xfrm>
            <a:off x="410818" y="8453714"/>
            <a:ext cx="11410121" cy="1323439"/>
          </a:xfrm>
          <a:prstGeom prst="rect">
            <a:avLst/>
          </a:prstGeom>
          <a:noFill/>
        </p:spPr>
        <p:txBody>
          <a:bodyPr wrap="square" rtlCol="0">
            <a:spAutoFit/>
          </a:bodyPr>
          <a:lstStyle/>
          <a:p>
            <a:pPr algn="just"/>
            <a:r>
              <a:rPr lang="en-GB" sz="2000" dirty="0">
                <a:solidFill>
                  <a:schemeClr val="bg1"/>
                </a:solidFill>
              </a:rPr>
              <a:t>This is just one example that reminds us that every time we collect or share personal data, we should consider our security. There are different laws that protect your privacy and data in your country. But do you know where your data is?</a:t>
            </a:r>
          </a:p>
          <a:p>
            <a:pPr algn="just"/>
            <a:r>
              <a:rPr lang="en-GB" sz="2000" b="1" dirty="0">
                <a:solidFill>
                  <a:schemeClr val="bg1"/>
                </a:solidFill>
              </a:rPr>
              <a:t>Here are more examples which may not be so obvious.</a:t>
            </a:r>
            <a:endParaRPr lang="en-GB" sz="2000" dirty="0">
              <a:solidFill>
                <a:schemeClr val="bg1"/>
              </a:solidFill>
            </a:endParaRPr>
          </a:p>
        </p:txBody>
      </p:sp>
    </p:spTree>
    <p:extLst>
      <p:ext uri="{BB962C8B-B14F-4D97-AF65-F5344CB8AC3E}">
        <p14:creationId xmlns:p14="http://schemas.microsoft.com/office/powerpoint/2010/main" val="2762211575"/>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24B820-1D52-914A-8B09-F391260565FD}"/>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C728192-6D9D-D162-6E5D-8341A4EB15E2}"/>
              </a:ext>
            </a:extLst>
          </p:cNvPr>
          <p:cNvSpPr txBox="1"/>
          <p:nvPr/>
        </p:nvSpPr>
        <p:spPr>
          <a:xfrm>
            <a:off x="310207" y="266514"/>
            <a:ext cx="2684783" cy="523220"/>
          </a:xfrm>
          <a:prstGeom prst="rect">
            <a:avLst/>
          </a:prstGeom>
          <a:noFill/>
        </p:spPr>
        <p:txBody>
          <a:bodyPr wrap="square" rtlCol="0">
            <a:spAutoFit/>
          </a:bodyPr>
          <a:lstStyle/>
          <a:p>
            <a:r>
              <a:rPr lang="en-GB" sz="1600" dirty="0">
                <a:solidFill>
                  <a:schemeClr val="bg1"/>
                </a:solidFill>
                <a:latin typeface="Andale Mono" panose="020B0509000000000004" pitchFamily="49" charset="0"/>
              </a:rPr>
              <a:t>There is more </a:t>
            </a:r>
            <a:r>
              <a:rPr lang="en-GB" sz="2800" dirty="0">
                <a:solidFill>
                  <a:schemeClr val="bg1"/>
                </a:solidFill>
                <a:latin typeface="Andale Mono" panose="020B0509000000000004" pitchFamily="49" charset="0"/>
              </a:rPr>
              <a:t>…</a:t>
            </a:r>
            <a:endParaRPr lang="fr-FR" sz="1600" dirty="0">
              <a:solidFill>
                <a:schemeClr val="bg1"/>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467D74D1-D154-FDAA-5AA4-2CFB32E906F6}"/>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5F0CFC43-FC4F-E6D7-BAAE-41A96B7503A7}"/>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F4E95F6E-B9F0-95C4-1584-538CC3C3BFAF}"/>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15" name="TextBox 14">
            <a:extLst>
              <a:ext uri="{FF2B5EF4-FFF2-40B4-BE49-F238E27FC236}">
                <a16:creationId xmlns:a16="http://schemas.microsoft.com/office/drawing/2014/main" id="{9DA1E5DB-269B-9134-A3A5-1B91A793B123}"/>
              </a:ext>
            </a:extLst>
          </p:cNvPr>
          <p:cNvSpPr txBox="1"/>
          <p:nvPr/>
        </p:nvSpPr>
        <p:spPr>
          <a:xfrm>
            <a:off x="410818" y="2767280"/>
            <a:ext cx="11410121" cy="1323439"/>
          </a:xfrm>
          <a:prstGeom prst="rect">
            <a:avLst/>
          </a:prstGeom>
          <a:noFill/>
        </p:spPr>
        <p:txBody>
          <a:bodyPr wrap="square" rtlCol="0">
            <a:spAutoFit/>
          </a:bodyPr>
          <a:lstStyle/>
          <a:p>
            <a:pPr algn="just"/>
            <a:r>
              <a:rPr lang="en-GB" sz="2000" dirty="0">
                <a:solidFill>
                  <a:schemeClr val="bg1"/>
                </a:solidFill>
              </a:rPr>
              <a:t>This is just one example that reminds us that every time we collect or share personal data, we should consider our security. There are different laws that protect your privacy and data in your country. But do you know where your data is?</a:t>
            </a:r>
          </a:p>
          <a:p>
            <a:pPr algn="just"/>
            <a:r>
              <a:rPr lang="en-GB" sz="2000" b="1" dirty="0">
                <a:solidFill>
                  <a:schemeClr val="bg1"/>
                </a:solidFill>
              </a:rPr>
              <a:t>Here are more examples which may not be so obvious.</a:t>
            </a:r>
            <a:endParaRPr lang="en-GB" sz="2000" dirty="0">
              <a:solidFill>
                <a:schemeClr val="bg1"/>
              </a:solidFill>
            </a:endParaRPr>
          </a:p>
        </p:txBody>
      </p:sp>
      <p:sp>
        <p:nvSpPr>
          <p:cNvPr id="3" name="TextBox 2">
            <a:extLst>
              <a:ext uri="{FF2B5EF4-FFF2-40B4-BE49-F238E27FC236}">
                <a16:creationId xmlns:a16="http://schemas.microsoft.com/office/drawing/2014/main" id="{CA3AE0EC-BE8F-5784-217A-AA8C2A775E63}"/>
              </a:ext>
            </a:extLst>
          </p:cNvPr>
          <p:cNvSpPr txBox="1"/>
          <p:nvPr/>
        </p:nvSpPr>
        <p:spPr>
          <a:xfrm>
            <a:off x="-7208422" y="4125348"/>
            <a:ext cx="5844000" cy="1477328"/>
          </a:xfrm>
          <a:prstGeom prst="rect">
            <a:avLst/>
          </a:prstGeom>
          <a:noFill/>
        </p:spPr>
        <p:txBody>
          <a:bodyPr wrap="square" rtlCol="0">
            <a:spAutoFit/>
          </a:bodyPr>
          <a:lstStyle/>
          <a:p>
            <a:pPr algn="just"/>
            <a:r>
              <a:rPr lang="en-GB" b="0" i="0" dirty="0">
                <a:solidFill>
                  <a:srgbClr val="FFFFFF"/>
                </a:solidFill>
                <a:effectLst/>
              </a:rPr>
              <a:t>One of your friends was so proud that they decided to post and share your photos online. The photos are no longer just on your device. They have in fact ended up on servers located in different parts of the world and people whom you don’t even know now have access to your photos.</a:t>
            </a:r>
            <a:endParaRPr lang="fr-FR" dirty="0"/>
          </a:p>
        </p:txBody>
      </p:sp>
      <p:pic>
        <p:nvPicPr>
          <p:cNvPr id="6" name="Picture 5">
            <a:extLst>
              <a:ext uri="{FF2B5EF4-FFF2-40B4-BE49-F238E27FC236}">
                <a16:creationId xmlns:a16="http://schemas.microsoft.com/office/drawing/2014/main" id="{E28DE31C-944C-DB09-3A06-33C26041D64E}"/>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4355" b="98258" l="3806" r="98443">
                        <a14:foregroundMark x1="52422" y1="54878" x2="52422" y2="54878"/>
                        <a14:foregroundMark x1="44810" y1="58188" x2="44810" y2="58188"/>
                        <a14:foregroundMark x1="26471" y1="21254" x2="65052" y2="73693"/>
                        <a14:foregroundMark x1="80969" y1="27352" x2="16090" y2="75610"/>
                        <a14:foregroundMark x1="51903" y1="82230" x2="47232" y2="16899"/>
                        <a14:foregroundMark x1="50519" y1="13589" x2="36851" y2="19686"/>
                        <a14:foregroundMark x1="36851" y1="19686" x2="17474" y2="39547"/>
                        <a14:foregroundMark x1="17474" y1="39547" x2="14187" y2="54181"/>
                        <a14:foregroundMark x1="14187" y1="54181" x2="18512" y2="67770"/>
                        <a14:foregroundMark x1="18512" y1="67770" x2="25952" y2="79094"/>
                        <a14:foregroundMark x1="25952" y1="79094" x2="39965" y2="84321"/>
                        <a14:foregroundMark x1="39965" y1="84321" x2="55017" y2="84669"/>
                        <a14:foregroundMark x1="55017" y1="84669" x2="69896" y2="81707"/>
                        <a14:foregroundMark x1="69896" y1="81707" x2="81488" y2="71429"/>
                        <a14:foregroundMark x1="81488" y1="71429" x2="88927" y2="59059"/>
                        <a14:foregroundMark x1="88927" y1="59059" x2="88408" y2="44599"/>
                        <a14:foregroundMark x1="88408" y1="44599" x2="71280" y2="23693"/>
                        <a14:foregroundMark x1="71280" y1="23693" x2="58651" y2="15157"/>
                        <a14:foregroundMark x1="58651" y1="15157" x2="48616" y2="13589"/>
                        <a14:foregroundMark x1="42388" y1="78049" x2="42388" y2="78049"/>
                        <a14:foregroundMark x1="36332" y1="71429" x2="36332" y2="71429"/>
                        <a14:foregroundMark x1="29239" y1="67596" x2="29239" y2="67596"/>
                        <a14:foregroundMark x1="46194" y1="58188" x2="46194" y2="58188"/>
                        <a14:foregroundMark x1="54152" y1="58188" x2="54152" y2="58188"/>
                        <a14:foregroundMark x1="58997" y1="56620" x2="58997" y2="56620"/>
                        <a14:foregroundMark x1="56574" y1="50000" x2="56574" y2="50000"/>
                        <a14:foregroundMark x1="59343" y1="56620" x2="59343" y2="56620"/>
                        <a14:foregroundMark x1="59343" y1="52962" x2="59343" y2="52962"/>
                        <a14:foregroundMark x1="45329" y1="57666" x2="45329" y2="57666"/>
                        <a14:foregroundMark x1="43426" y1="56272" x2="43426" y2="56272"/>
                        <a14:foregroundMark x1="43945" y1="69512" x2="43945" y2="69512"/>
                        <a14:foregroundMark x1="46194" y1="60976" x2="46194" y2="60976"/>
                        <a14:foregroundMark x1="44291" y1="56620" x2="44291" y2="56620"/>
                        <a14:foregroundMark x1="59862" y1="55749" x2="59862" y2="55749"/>
                        <a14:foregroundMark x1="45848" y1="56446" x2="45848" y2="56446"/>
                        <a14:foregroundMark x1="47405" y1="57491" x2="47405" y2="57491"/>
                        <a14:foregroundMark x1="61073" y1="54355" x2="61073" y2="54355"/>
                        <a14:foregroundMark x1="37889" y1="90070" x2="37889" y2="90070"/>
                        <a14:foregroundMark x1="14014" y1="63763" x2="14014" y2="63763"/>
                        <a14:foregroundMark x1="11765" y1="48258" x2="11765" y2="48258"/>
                        <a14:foregroundMark x1="19896" y1="32753" x2="19896" y2="32753"/>
                        <a14:foregroundMark x1="33391" y1="16899" x2="33391" y2="16899"/>
                        <a14:foregroundMark x1="58651" y1="14460" x2="58651" y2="14460"/>
                        <a14:foregroundMark x1="68685" y1="16899" x2="68685" y2="16899"/>
                        <a14:foregroundMark x1="81661" y1="25087" x2="81661" y2="25087"/>
                        <a14:foregroundMark x1="86851" y1="34495" x2="86851" y2="34495"/>
                        <a14:foregroundMark x1="91522" y1="47561" x2="91522" y2="47561"/>
                        <a14:foregroundMark x1="86678" y1="67944" x2="86678" y2="67944"/>
                        <a14:foregroundMark x1="84602" y1="75610" x2="72837" y2="69686"/>
                        <a14:foregroundMark x1="72837" y1="69686" x2="23702" y2="22822"/>
                        <a14:foregroundMark x1="54844" y1="9233" x2="41696" y2="10453"/>
                        <a14:foregroundMark x1="41696" y1="10453" x2="30104" y2="17944"/>
                        <a14:foregroundMark x1="30104" y1="17944" x2="22664" y2="29443"/>
                        <a14:foregroundMark x1="22664" y1="29443" x2="38581" y2="35366"/>
                        <a14:foregroundMark x1="38581" y1="35366" x2="57266" y2="32056"/>
                        <a14:foregroundMark x1="57266" y1="32056" x2="83564" y2="37631"/>
                        <a14:foregroundMark x1="83564" y1="37631" x2="85467" y2="24042"/>
                        <a14:foregroundMark x1="85467" y1="24042" x2="75087" y2="13415"/>
                        <a14:foregroundMark x1="75087" y1="13415" x2="55017" y2="8537"/>
                        <a14:foregroundMark x1="52595" y1="5226" x2="52595" y2="5226"/>
                        <a14:foregroundMark x1="8824" y1="45993" x2="8824" y2="45993"/>
                        <a14:foregroundMark x1="52076" y1="94251" x2="52076" y2="94251"/>
                        <a14:foregroundMark x1="95848" y1="53136" x2="95848" y2="53136"/>
                        <a14:foregroundMark x1="98443" y1="50871" x2="98443" y2="50871"/>
                        <a14:foregroundMark x1="51038" y1="98258" x2="51038" y2="98258"/>
                        <a14:foregroundMark x1="3979" y1="46341" x2="3979" y2="46341"/>
                        <a14:foregroundMark x1="47578" y1="4355" x2="47578" y2="4355"/>
                      </a14:backgroundRemoval>
                    </a14:imgEffect>
                  </a14:imgLayer>
                </a14:imgProps>
              </a:ext>
            </a:extLst>
          </a:blip>
          <a:stretch>
            <a:fillRect/>
          </a:stretch>
        </p:blipFill>
        <p:spPr>
          <a:xfrm>
            <a:off x="15677977" y="2520334"/>
            <a:ext cx="3670300" cy="3644900"/>
          </a:xfrm>
          <a:prstGeom prst="rect">
            <a:avLst/>
          </a:prstGeom>
        </p:spPr>
      </p:pic>
      <p:sp>
        <p:nvSpPr>
          <p:cNvPr id="5" name="TextBox 4">
            <a:extLst>
              <a:ext uri="{FF2B5EF4-FFF2-40B4-BE49-F238E27FC236}">
                <a16:creationId xmlns:a16="http://schemas.microsoft.com/office/drawing/2014/main" id="{5BCC87D5-0204-B19D-5FA8-D64AF3E6ECC7}"/>
              </a:ext>
            </a:extLst>
          </p:cNvPr>
          <p:cNvSpPr txBox="1"/>
          <p:nvPr/>
        </p:nvSpPr>
        <p:spPr>
          <a:xfrm>
            <a:off x="-7701558" y="-1091626"/>
            <a:ext cx="7680250" cy="707886"/>
          </a:xfrm>
          <a:prstGeom prst="rect">
            <a:avLst/>
          </a:prstGeom>
          <a:noFill/>
        </p:spPr>
        <p:txBody>
          <a:bodyPr wrap="square" rtlCol="0">
            <a:spAutoFit/>
          </a:bodyPr>
          <a:lstStyle/>
          <a:p>
            <a:pPr algn="just" rtl="0"/>
            <a:r>
              <a:rPr lang="en-GB" sz="2000" b="0" i="0" dirty="0">
                <a:solidFill>
                  <a:srgbClr val="FFFFFF"/>
                </a:solidFill>
                <a:effectLst/>
              </a:rPr>
              <a:t>Only yesterday, you shared a couple of photos of your first day on school with a few of your close friends. But that should be OK, right? Let’s see…</a:t>
            </a:r>
          </a:p>
        </p:txBody>
      </p:sp>
      <p:pic>
        <p:nvPicPr>
          <p:cNvPr id="17" name="Picture 16">
            <a:extLst>
              <a:ext uri="{FF2B5EF4-FFF2-40B4-BE49-F238E27FC236}">
                <a16:creationId xmlns:a16="http://schemas.microsoft.com/office/drawing/2014/main" id="{38F394CD-8553-BCC9-EC71-1F2D6E434CC9}"/>
              </a:ext>
            </a:extLst>
          </p:cNvPr>
          <p:cNvPicPr>
            <a:picLocks noChangeAspect="1"/>
          </p:cNvPicPr>
          <p:nvPr/>
        </p:nvPicPr>
        <p:blipFill>
          <a:blip r:embed="rId4"/>
          <a:srcRect l="51215" r="-790"/>
          <a:stretch/>
        </p:blipFill>
        <p:spPr>
          <a:xfrm>
            <a:off x="-7208422" y="2392847"/>
            <a:ext cx="5656732" cy="4465153"/>
          </a:xfrm>
          <a:prstGeom prst="rect">
            <a:avLst/>
          </a:prstGeom>
        </p:spPr>
      </p:pic>
      <p:pic>
        <p:nvPicPr>
          <p:cNvPr id="18" name="Picture 17">
            <a:extLst>
              <a:ext uri="{FF2B5EF4-FFF2-40B4-BE49-F238E27FC236}">
                <a16:creationId xmlns:a16="http://schemas.microsoft.com/office/drawing/2014/main" id="{635A7352-6AAF-628F-E6CD-15E1E30030BE}"/>
              </a:ext>
            </a:extLst>
          </p:cNvPr>
          <p:cNvPicPr>
            <a:picLocks noChangeAspect="1"/>
          </p:cNvPicPr>
          <p:nvPr/>
        </p:nvPicPr>
        <p:blipFill>
          <a:blip r:embed="rId4"/>
          <a:srcRect r="51149"/>
          <a:stretch/>
        </p:blipFill>
        <p:spPr>
          <a:xfrm>
            <a:off x="15831394" y="2431761"/>
            <a:ext cx="5573859" cy="4426239"/>
          </a:xfrm>
          <a:prstGeom prst="rect">
            <a:avLst/>
          </a:prstGeom>
        </p:spPr>
      </p:pic>
    </p:spTree>
    <p:extLst>
      <p:ext uri="{BB962C8B-B14F-4D97-AF65-F5344CB8AC3E}">
        <p14:creationId xmlns:p14="http://schemas.microsoft.com/office/powerpoint/2010/main" val="246518039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6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E7D3012-2252-092C-D5F6-34075A0C612C}"/>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B5C2168-5282-DEA9-0BEB-2F5A9DA70685}"/>
              </a:ext>
            </a:extLst>
          </p:cNvPr>
          <p:cNvSpPr txBox="1"/>
          <p:nvPr/>
        </p:nvSpPr>
        <p:spPr>
          <a:xfrm>
            <a:off x="1775791" y="728260"/>
            <a:ext cx="8640417" cy="5401479"/>
          </a:xfrm>
          <a:prstGeom prst="rect">
            <a:avLst/>
          </a:prstGeom>
          <a:noFill/>
        </p:spPr>
        <p:txBody>
          <a:bodyPr wrap="square" rtlCol="0">
            <a:spAutoFit/>
          </a:bodyPr>
          <a:lstStyle/>
          <a:p>
            <a:pPr algn="ctr"/>
            <a:r>
              <a:rPr lang="fr-FR" sz="11500" b="1" dirty="0">
                <a:solidFill>
                  <a:schemeClr val="bg1"/>
                </a:solidFill>
                <a:latin typeface="Andale Mono" panose="020B0509000000000004" pitchFamily="49" charset="0"/>
              </a:rPr>
              <a:t>Niveaux de Décisions</a:t>
            </a:r>
          </a:p>
        </p:txBody>
      </p:sp>
      <p:cxnSp>
        <p:nvCxnSpPr>
          <p:cNvPr id="3" name="Straight Connector 2">
            <a:extLst>
              <a:ext uri="{FF2B5EF4-FFF2-40B4-BE49-F238E27FC236}">
                <a16:creationId xmlns:a16="http://schemas.microsoft.com/office/drawing/2014/main" id="{5533C7C9-37CE-B366-F271-EA353A80073B}"/>
              </a:ext>
            </a:extLst>
          </p:cNvPr>
          <p:cNvCxnSpPr>
            <a:cxnSpLocks/>
          </p:cNvCxnSpPr>
          <p:nvPr/>
        </p:nvCxnSpPr>
        <p:spPr>
          <a:xfrm>
            <a:off x="410818" y="7606759"/>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4" name="Oval 3">
            <a:extLst>
              <a:ext uri="{FF2B5EF4-FFF2-40B4-BE49-F238E27FC236}">
                <a16:creationId xmlns:a16="http://schemas.microsoft.com/office/drawing/2014/main" id="{1A83D515-7088-FA6B-17B7-2823703C9744}"/>
              </a:ext>
            </a:extLst>
          </p:cNvPr>
          <p:cNvSpPr/>
          <p:nvPr/>
        </p:nvSpPr>
        <p:spPr>
          <a:xfrm>
            <a:off x="5844000" y="7354759"/>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5" name="Graphic 4" descr="Business Growth with solid fill">
            <a:extLst>
              <a:ext uri="{FF2B5EF4-FFF2-40B4-BE49-F238E27FC236}">
                <a16:creationId xmlns:a16="http://schemas.microsoft.com/office/drawing/2014/main" id="{69CD7B55-1DD4-3E35-50E1-A8B4DE95D71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935771" y="7445735"/>
            <a:ext cx="366455" cy="366455"/>
          </a:xfrm>
          <a:prstGeom prst="rect">
            <a:avLst/>
          </a:prstGeom>
        </p:spPr>
      </p:pic>
      <p:sp>
        <p:nvSpPr>
          <p:cNvPr id="7" name="TextBox 6">
            <a:extLst>
              <a:ext uri="{FF2B5EF4-FFF2-40B4-BE49-F238E27FC236}">
                <a16:creationId xmlns:a16="http://schemas.microsoft.com/office/drawing/2014/main" id="{AAA2941C-FA8A-8B3A-E8F0-344205C0B5F7}"/>
              </a:ext>
            </a:extLst>
          </p:cNvPr>
          <p:cNvSpPr txBox="1"/>
          <p:nvPr/>
        </p:nvSpPr>
        <p:spPr>
          <a:xfrm>
            <a:off x="2092411" y="8221758"/>
            <a:ext cx="8007178" cy="3093154"/>
          </a:xfrm>
          <a:prstGeom prst="rect">
            <a:avLst/>
          </a:prstGeom>
          <a:noFill/>
        </p:spPr>
        <p:txBody>
          <a:bodyPr wrap="square" rtlCol="0">
            <a:spAutoFit/>
          </a:bodyPr>
          <a:lstStyle/>
          <a:p>
            <a:pPr algn="just">
              <a:spcBef>
                <a:spcPts val="600"/>
              </a:spcBef>
            </a:pPr>
            <a:r>
              <a:rPr lang="fr-FR" dirty="0">
                <a:solidFill>
                  <a:schemeClr val="bg1"/>
                </a:solidFill>
                <a:effectLst/>
                <a:latin typeface="Times New Roman" panose="02020603050405020304" pitchFamily="18" charset="0"/>
              </a:rPr>
              <a:t>Pour une bonne administration d’un réseau, un bon administrateur a besoin</a:t>
            </a:r>
            <a:r>
              <a:rPr lang="fr-FR" dirty="0">
                <a:solidFill>
                  <a:schemeClr val="bg1"/>
                </a:solidFill>
                <a:latin typeface="Times New Roman" panose="02020603050405020304" pitchFamily="18" charset="0"/>
              </a:rPr>
              <a:t> </a:t>
            </a:r>
            <a:r>
              <a:rPr lang="fr-FR" dirty="0">
                <a:solidFill>
                  <a:schemeClr val="bg1"/>
                </a:solidFill>
                <a:effectLst/>
                <a:latin typeface="Times New Roman" panose="02020603050405020304" pitchFamily="18" charset="0"/>
              </a:rPr>
              <a:t>différents niveaux de la prise des décisions d’administration :</a:t>
            </a: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b="1" dirty="0">
                <a:solidFill>
                  <a:schemeClr val="bg1"/>
                </a:solidFill>
                <a:effectLst/>
                <a:latin typeface="Times New Roman" panose="02020603050405020304" pitchFamily="18" charset="0"/>
              </a:rPr>
              <a:t>les décisions opérationnelles </a:t>
            </a:r>
            <a:r>
              <a:rPr lang="fr-FR" dirty="0">
                <a:solidFill>
                  <a:schemeClr val="bg1"/>
                </a:solidFill>
                <a:effectLst/>
                <a:latin typeface="Times New Roman" panose="02020603050405020304" pitchFamily="18" charset="0"/>
              </a:rPr>
              <a:t>: sont des décisions à court terme, concernant l’administration du réseau au jour le jour et, la tenue de l’opération se fait à temps réel sur le système ;</a:t>
            </a: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b="1" dirty="0">
                <a:solidFill>
                  <a:schemeClr val="bg1"/>
                </a:solidFill>
                <a:effectLst/>
                <a:latin typeface="Times New Roman" panose="02020603050405020304" pitchFamily="18" charset="0"/>
              </a:rPr>
              <a:t>les décisions tactiques </a:t>
            </a:r>
            <a:r>
              <a:rPr lang="fr-FR" dirty="0">
                <a:solidFill>
                  <a:schemeClr val="bg1"/>
                </a:solidFill>
                <a:effectLst/>
                <a:latin typeface="Times New Roman" panose="02020603050405020304" pitchFamily="18" charset="0"/>
              </a:rPr>
              <a:t>: sont des décisions à moyen terme et concernent l’évolution du réseau et l’application du politique à long terme ;</a:t>
            </a:r>
          </a:p>
          <a:p>
            <a:pPr algn="just">
              <a:spcBef>
                <a:spcPts val="600"/>
              </a:spcBef>
            </a:pPr>
            <a:r>
              <a:rPr lang="fr-FR" dirty="0">
                <a:solidFill>
                  <a:schemeClr val="bg1"/>
                </a:solidFill>
                <a:effectLst/>
                <a:latin typeface="Wingdings" pitchFamily="2" charset="2"/>
              </a:rPr>
              <a:t></a:t>
            </a:r>
            <a:r>
              <a:rPr lang="fr-FR" dirty="0">
                <a:solidFill>
                  <a:schemeClr val="bg1"/>
                </a:solidFill>
                <a:effectLst/>
                <a:latin typeface="Arial" panose="020B0604020202020204" pitchFamily="34" charset="0"/>
              </a:rPr>
              <a:t> </a:t>
            </a:r>
            <a:r>
              <a:rPr lang="fr-FR" b="1" dirty="0">
                <a:solidFill>
                  <a:schemeClr val="bg1"/>
                </a:solidFill>
                <a:effectLst/>
                <a:latin typeface="Times New Roman" panose="02020603050405020304" pitchFamily="18" charset="0"/>
              </a:rPr>
              <a:t>les décisions stratégiques </a:t>
            </a:r>
            <a:r>
              <a:rPr lang="fr-FR" dirty="0">
                <a:solidFill>
                  <a:schemeClr val="bg1"/>
                </a:solidFill>
                <a:effectLst/>
                <a:latin typeface="Times New Roman" panose="02020603050405020304" pitchFamily="18" charset="0"/>
              </a:rPr>
              <a:t>: sont des décisions à long terme concernant les stratégies pour le futur en exprimant les nouveaux besoins et les désirs des utilisateurs.</a:t>
            </a:r>
          </a:p>
        </p:txBody>
      </p:sp>
    </p:spTree>
    <p:extLst>
      <p:ext uri="{BB962C8B-B14F-4D97-AF65-F5344CB8AC3E}">
        <p14:creationId xmlns:p14="http://schemas.microsoft.com/office/powerpoint/2010/main" val="192819015"/>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3F35AA-4F0B-B197-6D55-E86A1583D507}"/>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3FE92FB6-5F61-82FD-7694-98A31BA7B9F9}"/>
              </a:ext>
            </a:extLst>
          </p:cNvPr>
          <p:cNvSpPr txBox="1"/>
          <p:nvPr/>
        </p:nvSpPr>
        <p:spPr>
          <a:xfrm>
            <a:off x="-5380669" y="3675384"/>
            <a:ext cx="5311301" cy="1938992"/>
          </a:xfrm>
          <a:prstGeom prst="rect">
            <a:avLst/>
          </a:prstGeom>
          <a:noFill/>
        </p:spPr>
        <p:txBody>
          <a:bodyPr wrap="square" rtlCol="0">
            <a:spAutoFit/>
          </a:bodyPr>
          <a:lstStyle/>
          <a:p>
            <a:pPr algn="just"/>
            <a:r>
              <a:rPr lang="en-GB" sz="2000" dirty="0">
                <a:solidFill>
                  <a:schemeClr val="bg1"/>
                </a:solidFill>
              </a:rPr>
              <a:t>Following an appointment, the doctor will update your medical record. For billing purposes, this information may be shared with the insurance company. In such case, your medical record, or part of it, is now accessible at the insurance company.</a:t>
            </a:r>
          </a:p>
        </p:txBody>
      </p:sp>
      <p:sp>
        <p:nvSpPr>
          <p:cNvPr id="2" name="TextBox 1">
            <a:extLst>
              <a:ext uri="{FF2B5EF4-FFF2-40B4-BE49-F238E27FC236}">
                <a16:creationId xmlns:a16="http://schemas.microsoft.com/office/drawing/2014/main" id="{DEAD5812-8E6F-32B0-6E8B-5342F011F7BF}"/>
              </a:ext>
            </a:extLst>
          </p:cNvPr>
          <p:cNvSpPr txBox="1"/>
          <p:nvPr/>
        </p:nvSpPr>
        <p:spPr>
          <a:xfrm>
            <a:off x="310207" y="266514"/>
            <a:ext cx="2684783" cy="523220"/>
          </a:xfrm>
          <a:prstGeom prst="rect">
            <a:avLst/>
          </a:prstGeom>
          <a:noFill/>
        </p:spPr>
        <p:txBody>
          <a:bodyPr wrap="square" rtlCol="0">
            <a:spAutoFit/>
          </a:bodyPr>
          <a:lstStyle/>
          <a:p>
            <a:r>
              <a:rPr lang="en-GB" sz="1600" dirty="0">
                <a:solidFill>
                  <a:schemeClr val="bg1"/>
                </a:solidFill>
                <a:latin typeface="Andale Mono" panose="020B0509000000000004" pitchFamily="49" charset="0"/>
              </a:rPr>
              <a:t>There is more </a:t>
            </a:r>
            <a:r>
              <a:rPr lang="en-GB" sz="2800" dirty="0">
                <a:solidFill>
                  <a:schemeClr val="bg1"/>
                </a:solidFill>
                <a:latin typeface="Andale Mono" panose="020B0509000000000004" pitchFamily="49" charset="0"/>
              </a:rPr>
              <a:t>…</a:t>
            </a:r>
            <a:endParaRPr lang="fr-FR" sz="1600" dirty="0">
              <a:solidFill>
                <a:schemeClr val="bg1"/>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988D985F-1113-D9CD-D997-EF0DB7B83EAD}"/>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8ECF3162-E3F6-178B-5645-2E80BDED584E}"/>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102893DB-F668-9662-F6E4-BC567C8CDF39}"/>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15" name="TextBox 14">
            <a:extLst>
              <a:ext uri="{FF2B5EF4-FFF2-40B4-BE49-F238E27FC236}">
                <a16:creationId xmlns:a16="http://schemas.microsoft.com/office/drawing/2014/main" id="{3320712E-E7E0-BA69-4A8B-4B1CBCCEB33D}"/>
              </a:ext>
            </a:extLst>
          </p:cNvPr>
          <p:cNvSpPr txBox="1"/>
          <p:nvPr/>
        </p:nvSpPr>
        <p:spPr>
          <a:xfrm>
            <a:off x="410817" y="1088865"/>
            <a:ext cx="11410121" cy="1323439"/>
          </a:xfrm>
          <a:prstGeom prst="rect">
            <a:avLst/>
          </a:prstGeom>
          <a:noFill/>
        </p:spPr>
        <p:txBody>
          <a:bodyPr wrap="square" rtlCol="0">
            <a:spAutoFit/>
          </a:bodyPr>
          <a:lstStyle/>
          <a:p>
            <a:pPr algn="just"/>
            <a:r>
              <a:rPr lang="en-GB" sz="2000" dirty="0">
                <a:solidFill>
                  <a:schemeClr val="bg1"/>
                </a:solidFill>
              </a:rPr>
              <a:t>This is just one example that reminds us that every time we collect or share personal data, we should consider our security. There are different laws that protect your privacy and data in your country. But do you know where your data is?</a:t>
            </a:r>
          </a:p>
          <a:p>
            <a:pPr algn="just"/>
            <a:r>
              <a:rPr lang="en-GB" sz="2000" b="1" dirty="0">
                <a:solidFill>
                  <a:schemeClr val="bg1"/>
                </a:solidFill>
              </a:rPr>
              <a:t>Here are more examples which may not be so obvious.</a:t>
            </a:r>
            <a:endParaRPr lang="en-GB" sz="2000" dirty="0">
              <a:solidFill>
                <a:schemeClr val="bg1"/>
              </a:solidFill>
            </a:endParaRPr>
          </a:p>
        </p:txBody>
      </p:sp>
      <p:pic>
        <p:nvPicPr>
          <p:cNvPr id="12" name="Picture 11">
            <a:extLst>
              <a:ext uri="{FF2B5EF4-FFF2-40B4-BE49-F238E27FC236}">
                <a16:creationId xmlns:a16="http://schemas.microsoft.com/office/drawing/2014/main" id="{61F86C5F-AB60-D86F-4390-8BEB86C0A996}"/>
              </a:ext>
            </a:extLst>
          </p:cNvPr>
          <p:cNvPicPr>
            <a:picLocks noChangeAspect="1"/>
          </p:cNvPicPr>
          <p:nvPr/>
        </p:nvPicPr>
        <p:blipFill>
          <a:blip r:embed="rId2"/>
          <a:srcRect l="51215" r="-790"/>
          <a:stretch/>
        </p:blipFill>
        <p:spPr>
          <a:xfrm>
            <a:off x="6327493" y="2392851"/>
            <a:ext cx="5656732" cy="4465153"/>
          </a:xfrm>
          <a:prstGeom prst="rect">
            <a:avLst/>
          </a:prstGeom>
        </p:spPr>
      </p:pic>
      <p:pic>
        <p:nvPicPr>
          <p:cNvPr id="10" name="Picture 9">
            <a:extLst>
              <a:ext uri="{FF2B5EF4-FFF2-40B4-BE49-F238E27FC236}">
                <a16:creationId xmlns:a16="http://schemas.microsoft.com/office/drawing/2014/main" id="{5A78F69E-C7F0-F5CD-65E1-8EDA30751498}"/>
              </a:ext>
            </a:extLst>
          </p:cNvPr>
          <p:cNvPicPr>
            <a:picLocks noChangeAspect="1"/>
          </p:cNvPicPr>
          <p:nvPr/>
        </p:nvPicPr>
        <p:blipFill>
          <a:blip r:embed="rId2"/>
          <a:srcRect r="51149"/>
          <a:stretch/>
        </p:blipFill>
        <p:spPr>
          <a:xfrm>
            <a:off x="325514" y="2431761"/>
            <a:ext cx="5573859" cy="4426239"/>
          </a:xfrm>
          <a:prstGeom prst="rect">
            <a:avLst/>
          </a:prstGeom>
        </p:spPr>
      </p:pic>
    </p:spTree>
    <p:extLst>
      <p:ext uri="{BB962C8B-B14F-4D97-AF65-F5344CB8AC3E}">
        <p14:creationId xmlns:p14="http://schemas.microsoft.com/office/powerpoint/2010/main" val="322754427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ADBD83-FE92-8881-FC3C-B3BBF996ACF7}"/>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E90DD474-656D-1EF1-7624-B2CA6B7213BB}"/>
              </a:ext>
            </a:extLst>
          </p:cNvPr>
          <p:cNvSpPr txBox="1"/>
          <p:nvPr/>
        </p:nvSpPr>
        <p:spPr>
          <a:xfrm>
            <a:off x="14012343" y="3655931"/>
            <a:ext cx="5311301" cy="1938992"/>
          </a:xfrm>
          <a:prstGeom prst="rect">
            <a:avLst/>
          </a:prstGeom>
          <a:noFill/>
        </p:spPr>
        <p:txBody>
          <a:bodyPr wrap="square" rtlCol="0">
            <a:spAutoFit/>
          </a:bodyPr>
          <a:lstStyle/>
          <a:p>
            <a:pPr algn="just"/>
            <a:r>
              <a:rPr lang="en-GB" sz="2000" dirty="0">
                <a:solidFill>
                  <a:schemeClr val="bg1"/>
                </a:solidFill>
              </a:rPr>
              <a:t>Store loyalty cards may be a convenient way to save money on you purchases. However, the store is using this card to build a profile of your purchasing behaviour, which it can then use to target you with special offers from its marketing partners.</a:t>
            </a:r>
          </a:p>
        </p:txBody>
      </p:sp>
      <p:sp>
        <p:nvSpPr>
          <p:cNvPr id="7" name="TextBox 6">
            <a:extLst>
              <a:ext uri="{FF2B5EF4-FFF2-40B4-BE49-F238E27FC236}">
                <a16:creationId xmlns:a16="http://schemas.microsoft.com/office/drawing/2014/main" id="{0E2F42AB-DE55-6B8F-58C5-0E0BBE9EA397}"/>
              </a:ext>
            </a:extLst>
          </p:cNvPr>
          <p:cNvSpPr txBox="1"/>
          <p:nvPr/>
        </p:nvSpPr>
        <p:spPr>
          <a:xfrm>
            <a:off x="6525988" y="3655931"/>
            <a:ext cx="5311301" cy="1938992"/>
          </a:xfrm>
          <a:prstGeom prst="rect">
            <a:avLst/>
          </a:prstGeom>
          <a:noFill/>
        </p:spPr>
        <p:txBody>
          <a:bodyPr wrap="square" rtlCol="0">
            <a:spAutoFit/>
          </a:bodyPr>
          <a:lstStyle/>
          <a:p>
            <a:pPr algn="just"/>
            <a:r>
              <a:rPr lang="en-GB" sz="2000" dirty="0">
                <a:solidFill>
                  <a:schemeClr val="bg1"/>
                </a:solidFill>
              </a:rPr>
              <a:t>Following an appointment, the doctor will update your medical record. For billing purposes, this information may be shared with the insurance company. In such case, your medical record, or part of it, is now accessible at the insurance company.</a:t>
            </a:r>
          </a:p>
        </p:txBody>
      </p:sp>
      <p:sp>
        <p:nvSpPr>
          <p:cNvPr id="2" name="TextBox 1">
            <a:extLst>
              <a:ext uri="{FF2B5EF4-FFF2-40B4-BE49-F238E27FC236}">
                <a16:creationId xmlns:a16="http://schemas.microsoft.com/office/drawing/2014/main" id="{41749282-14D7-28CC-BEBA-4D26B2F4ADCF}"/>
              </a:ext>
            </a:extLst>
          </p:cNvPr>
          <p:cNvSpPr txBox="1"/>
          <p:nvPr/>
        </p:nvSpPr>
        <p:spPr>
          <a:xfrm>
            <a:off x="310207" y="266514"/>
            <a:ext cx="2684783" cy="523220"/>
          </a:xfrm>
          <a:prstGeom prst="rect">
            <a:avLst/>
          </a:prstGeom>
          <a:noFill/>
        </p:spPr>
        <p:txBody>
          <a:bodyPr wrap="square" rtlCol="0">
            <a:spAutoFit/>
          </a:bodyPr>
          <a:lstStyle/>
          <a:p>
            <a:r>
              <a:rPr lang="en-GB" sz="1600" dirty="0">
                <a:solidFill>
                  <a:schemeClr val="bg1"/>
                </a:solidFill>
                <a:latin typeface="Andale Mono" panose="020B0509000000000004" pitchFamily="49" charset="0"/>
              </a:rPr>
              <a:t>There is more </a:t>
            </a:r>
            <a:r>
              <a:rPr lang="en-GB" sz="2800" dirty="0">
                <a:solidFill>
                  <a:schemeClr val="bg1"/>
                </a:solidFill>
                <a:latin typeface="Andale Mono" panose="020B0509000000000004" pitchFamily="49" charset="0"/>
              </a:rPr>
              <a:t>…</a:t>
            </a:r>
            <a:endParaRPr lang="fr-FR" sz="1600" dirty="0">
              <a:solidFill>
                <a:schemeClr val="bg1"/>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C022AAEE-3DC2-B199-8DB7-D358C5B81E23}"/>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6C84EE53-846C-AECF-F349-957E0936C543}"/>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6F84B740-DF80-8445-43E5-ED8546C3186F}"/>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15" name="TextBox 14">
            <a:extLst>
              <a:ext uri="{FF2B5EF4-FFF2-40B4-BE49-F238E27FC236}">
                <a16:creationId xmlns:a16="http://schemas.microsoft.com/office/drawing/2014/main" id="{7AF0CB23-6E94-9CB7-CC52-893B09F23EAB}"/>
              </a:ext>
            </a:extLst>
          </p:cNvPr>
          <p:cNvSpPr txBox="1"/>
          <p:nvPr/>
        </p:nvSpPr>
        <p:spPr>
          <a:xfrm>
            <a:off x="410817" y="1088865"/>
            <a:ext cx="11410121" cy="1323439"/>
          </a:xfrm>
          <a:prstGeom prst="rect">
            <a:avLst/>
          </a:prstGeom>
          <a:noFill/>
        </p:spPr>
        <p:txBody>
          <a:bodyPr wrap="square" rtlCol="0">
            <a:spAutoFit/>
          </a:bodyPr>
          <a:lstStyle/>
          <a:p>
            <a:pPr algn="just"/>
            <a:r>
              <a:rPr lang="en-GB" sz="2000" dirty="0">
                <a:solidFill>
                  <a:schemeClr val="bg1"/>
                </a:solidFill>
              </a:rPr>
              <a:t>This is just one example that reminds us that every time we collect or share personal data, we should consider our security. There are different laws that protect your privacy and data in your country. But do you know where your data is?</a:t>
            </a:r>
          </a:p>
          <a:p>
            <a:pPr algn="just"/>
            <a:r>
              <a:rPr lang="en-GB" sz="2000" b="1" dirty="0">
                <a:solidFill>
                  <a:schemeClr val="bg1"/>
                </a:solidFill>
              </a:rPr>
              <a:t>Here are more examples which may not be so obvious.</a:t>
            </a:r>
            <a:endParaRPr lang="en-GB" sz="2000" dirty="0">
              <a:solidFill>
                <a:schemeClr val="bg1"/>
              </a:solidFill>
            </a:endParaRPr>
          </a:p>
        </p:txBody>
      </p:sp>
      <p:pic>
        <p:nvPicPr>
          <p:cNvPr id="12" name="Picture 11">
            <a:extLst>
              <a:ext uri="{FF2B5EF4-FFF2-40B4-BE49-F238E27FC236}">
                <a16:creationId xmlns:a16="http://schemas.microsoft.com/office/drawing/2014/main" id="{7F6530F3-AF83-B0C6-F049-0429EA98CC1A}"/>
              </a:ext>
            </a:extLst>
          </p:cNvPr>
          <p:cNvPicPr>
            <a:picLocks noChangeAspect="1"/>
          </p:cNvPicPr>
          <p:nvPr/>
        </p:nvPicPr>
        <p:blipFill>
          <a:blip r:embed="rId2"/>
          <a:srcRect l="51215" r="-790"/>
          <a:stretch/>
        </p:blipFill>
        <p:spPr>
          <a:xfrm>
            <a:off x="13798334" y="2392851"/>
            <a:ext cx="5656732" cy="4465153"/>
          </a:xfrm>
          <a:prstGeom prst="rect">
            <a:avLst/>
          </a:prstGeom>
        </p:spPr>
      </p:pic>
      <p:pic>
        <p:nvPicPr>
          <p:cNvPr id="10" name="Picture 9">
            <a:extLst>
              <a:ext uri="{FF2B5EF4-FFF2-40B4-BE49-F238E27FC236}">
                <a16:creationId xmlns:a16="http://schemas.microsoft.com/office/drawing/2014/main" id="{B8A68311-9EA4-ECC9-8EA3-1666393FED5D}"/>
              </a:ext>
            </a:extLst>
          </p:cNvPr>
          <p:cNvPicPr>
            <a:picLocks noChangeAspect="1"/>
          </p:cNvPicPr>
          <p:nvPr/>
        </p:nvPicPr>
        <p:blipFill>
          <a:blip r:embed="rId2"/>
          <a:srcRect r="51149"/>
          <a:stretch/>
        </p:blipFill>
        <p:spPr>
          <a:xfrm>
            <a:off x="344969" y="2431761"/>
            <a:ext cx="5573859" cy="4426239"/>
          </a:xfrm>
          <a:prstGeom prst="rect">
            <a:avLst/>
          </a:prstGeom>
        </p:spPr>
      </p:pic>
    </p:spTree>
    <p:extLst>
      <p:ext uri="{BB962C8B-B14F-4D97-AF65-F5344CB8AC3E}">
        <p14:creationId xmlns:p14="http://schemas.microsoft.com/office/powerpoint/2010/main" val="58727147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D6D2F9-C5EF-11E7-065C-081644FEA817}"/>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0AD81BCE-669F-8E30-36AE-3211872FC654}"/>
              </a:ext>
            </a:extLst>
          </p:cNvPr>
          <p:cNvSpPr txBox="1"/>
          <p:nvPr/>
        </p:nvSpPr>
        <p:spPr>
          <a:xfrm>
            <a:off x="432537" y="3655931"/>
            <a:ext cx="5311301" cy="1938992"/>
          </a:xfrm>
          <a:prstGeom prst="rect">
            <a:avLst/>
          </a:prstGeom>
          <a:noFill/>
        </p:spPr>
        <p:txBody>
          <a:bodyPr wrap="square" rtlCol="0">
            <a:spAutoFit/>
          </a:bodyPr>
          <a:lstStyle/>
          <a:p>
            <a:pPr algn="just"/>
            <a:r>
              <a:rPr lang="en-GB" sz="2000" dirty="0">
                <a:solidFill>
                  <a:schemeClr val="bg1"/>
                </a:solidFill>
              </a:rPr>
              <a:t>Store loyalty cards may be a convenient way to save money on you purchases. However, the store is using this card to build a profile of your purchasing behaviour, which it can then use to target you with special offers from its marketing partners.</a:t>
            </a:r>
          </a:p>
        </p:txBody>
      </p:sp>
      <p:sp>
        <p:nvSpPr>
          <p:cNvPr id="7" name="TextBox 6">
            <a:extLst>
              <a:ext uri="{FF2B5EF4-FFF2-40B4-BE49-F238E27FC236}">
                <a16:creationId xmlns:a16="http://schemas.microsoft.com/office/drawing/2014/main" id="{4733C146-2B50-FB80-9259-971E2C3AC354}"/>
              </a:ext>
            </a:extLst>
          </p:cNvPr>
          <p:cNvSpPr txBox="1"/>
          <p:nvPr/>
        </p:nvSpPr>
        <p:spPr>
          <a:xfrm>
            <a:off x="-7131641" y="3655931"/>
            <a:ext cx="5311301" cy="1938992"/>
          </a:xfrm>
          <a:prstGeom prst="rect">
            <a:avLst/>
          </a:prstGeom>
          <a:noFill/>
        </p:spPr>
        <p:txBody>
          <a:bodyPr wrap="square" rtlCol="0">
            <a:spAutoFit/>
          </a:bodyPr>
          <a:lstStyle/>
          <a:p>
            <a:pPr algn="just"/>
            <a:r>
              <a:rPr lang="en-GB" sz="2000" dirty="0">
                <a:solidFill>
                  <a:schemeClr val="bg1"/>
                </a:solidFill>
              </a:rPr>
              <a:t>Following an appointment, the doctor will update your medical record. For billing purposes, this information may be shared with the insurance company. In such case, your medical record, or part of it, is now accessible at the insurance company.</a:t>
            </a:r>
          </a:p>
        </p:txBody>
      </p:sp>
      <p:sp>
        <p:nvSpPr>
          <p:cNvPr id="2" name="TextBox 1">
            <a:extLst>
              <a:ext uri="{FF2B5EF4-FFF2-40B4-BE49-F238E27FC236}">
                <a16:creationId xmlns:a16="http://schemas.microsoft.com/office/drawing/2014/main" id="{85DBE388-3B01-24BE-BED5-0F8AC628B367}"/>
              </a:ext>
            </a:extLst>
          </p:cNvPr>
          <p:cNvSpPr txBox="1"/>
          <p:nvPr/>
        </p:nvSpPr>
        <p:spPr>
          <a:xfrm>
            <a:off x="310207" y="266514"/>
            <a:ext cx="2684783" cy="523220"/>
          </a:xfrm>
          <a:prstGeom prst="rect">
            <a:avLst/>
          </a:prstGeom>
          <a:noFill/>
        </p:spPr>
        <p:txBody>
          <a:bodyPr wrap="square" rtlCol="0">
            <a:spAutoFit/>
          </a:bodyPr>
          <a:lstStyle/>
          <a:p>
            <a:r>
              <a:rPr lang="en-GB" sz="1600" dirty="0">
                <a:solidFill>
                  <a:schemeClr val="bg1"/>
                </a:solidFill>
                <a:latin typeface="Andale Mono" panose="020B0509000000000004" pitchFamily="49" charset="0"/>
              </a:rPr>
              <a:t>There is more </a:t>
            </a:r>
            <a:r>
              <a:rPr lang="en-GB" sz="2800" dirty="0">
                <a:solidFill>
                  <a:schemeClr val="bg1"/>
                </a:solidFill>
                <a:latin typeface="Andale Mono" panose="020B0509000000000004" pitchFamily="49" charset="0"/>
              </a:rPr>
              <a:t>…</a:t>
            </a:r>
            <a:endParaRPr lang="fr-FR" sz="1600" dirty="0">
              <a:solidFill>
                <a:schemeClr val="bg1"/>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E7C626CE-A2E0-C343-F248-6D6E6DD6B609}"/>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08FE000C-0510-E861-03B3-EC989E6BBD6C}"/>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49B6FDFB-5F6A-C9D7-6C74-B0CAA6340EB6}"/>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15" name="TextBox 14">
            <a:extLst>
              <a:ext uri="{FF2B5EF4-FFF2-40B4-BE49-F238E27FC236}">
                <a16:creationId xmlns:a16="http://schemas.microsoft.com/office/drawing/2014/main" id="{7C4AAAC6-8CB3-DEA9-5E4B-4FEA60894E91}"/>
              </a:ext>
            </a:extLst>
          </p:cNvPr>
          <p:cNvSpPr txBox="1"/>
          <p:nvPr/>
        </p:nvSpPr>
        <p:spPr>
          <a:xfrm>
            <a:off x="410817" y="1088865"/>
            <a:ext cx="11410121" cy="1323439"/>
          </a:xfrm>
          <a:prstGeom prst="rect">
            <a:avLst/>
          </a:prstGeom>
          <a:noFill/>
        </p:spPr>
        <p:txBody>
          <a:bodyPr wrap="square" rtlCol="0">
            <a:spAutoFit/>
          </a:bodyPr>
          <a:lstStyle/>
          <a:p>
            <a:pPr algn="just"/>
            <a:r>
              <a:rPr lang="en-GB" sz="2000" dirty="0">
                <a:solidFill>
                  <a:schemeClr val="bg1"/>
                </a:solidFill>
              </a:rPr>
              <a:t>This is just one example that reminds us that every time we collect or share personal data, we should consider our security. There are different laws that protect your privacy and data in your country. But do you know where your data is?</a:t>
            </a:r>
          </a:p>
          <a:p>
            <a:pPr algn="just"/>
            <a:r>
              <a:rPr lang="en-GB" sz="2000" b="1" dirty="0">
                <a:solidFill>
                  <a:schemeClr val="bg1"/>
                </a:solidFill>
              </a:rPr>
              <a:t>Here are more examples which may not be so obvious.</a:t>
            </a:r>
            <a:endParaRPr lang="en-GB" sz="2000" dirty="0">
              <a:solidFill>
                <a:schemeClr val="bg1"/>
              </a:solidFill>
            </a:endParaRPr>
          </a:p>
        </p:txBody>
      </p:sp>
      <p:pic>
        <p:nvPicPr>
          <p:cNvPr id="10" name="Picture 9">
            <a:extLst>
              <a:ext uri="{FF2B5EF4-FFF2-40B4-BE49-F238E27FC236}">
                <a16:creationId xmlns:a16="http://schemas.microsoft.com/office/drawing/2014/main" id="{1402B1FD-9239-6ED8-1986-F7CB849C4A67}"/>
              </a:ext>
            </a:extLst>
          </p:cNvPr>
          <p:cNvPicPr>
            <a:picLocks noChangeAspect="1"/>
          </p:cNvPicPr>
          <p:nvPr/>
        </p:nvPicPr>
        <p:blipFill>
          <a:blip r:embed="rId2"/>
          <a:srcRect r="51149"/>
          <a:stretch/>
        </p:blipFill>
        <p:spPr>
          <a:xfrm>
            <a:off x="-7164781" y="2431761"/>
            <a:ext cx="5573859" cy="4426239"/>
          </a:xfrm>
          <a:prstGeom prst="rect">
            <a:avLst/>
          </a:prstGeom>
        </p:spPr>
      </p:pic>
      <p:pic>
        <p:nvPicPr>
          <p:cNvPr id="12" name="Picture 11">
            <a:extLst>
              <a:ext uri="{FF2B5EF4-FFF2-40B4-BE49-F238E27FC236}">
                <a16:creationId xmlns:a16="http://schemas.microsoft.com/office/drawing/2014/main" id="{179FBB2F-8B66-112A-5518-0A8299C91ECB}"/>
              </a:ext>
            </a:extLst>
          </p:cNvPr>
          <p:cNvPicPr>
            <a:picLocks noChangeAspect="1"/>
          </p:cNvPicPr>
          <p:nvPr/>
        </p:nvPicPr>
        <p:blipFill>
          <a:blip r:embed="rId2"/>
          <a:srcRect l="51215" r="-790"/>
          <a:stretch/>
        </p:blipFill>
        <p:spPr>
          <a:xfrm>
            <a:off x="6288584" y="2392851"/>
            <a:ext cx="5656732" cy="4465153"/>
          </a:xfrm>
          <a:prstGeom prst="rect">
            <a:avLst/>
          </a:prstGeom>
        </p:spPr>
      </p:pic>
      <p:pic>
        <p:nvPicPr>
          <p:cNvPr id="3" name="Picture 2" descr="A moving line connects a smart phone, a smart watch and a laptop">
            <a:extLst>
              <a:ext uri="{FF2B5EF4-FFF2-40B4-BE49-F238E27FC236}">
                <a16:creationId xmlns:a16="http://schemas.microsoft.com/office/drawing/2014/main" id="{80AF3B03-FCC0-01B0-5CE0-8B9B24F354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15869" y="7449853"/>
            <a:ext cx="5311301" cy="414945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43ECDD8-F341-A1A4-EE98-2E68CB01010C}"/>
              </a:ext>
            </a:extLst>
          </p:cNvPr>
          <p:cNvSpPr txBox="1"/>
          <p:nvPr/>
        </p:nvSpPr>
        <p:spPr>
          <a:xfrm>
            <a:off x="-291830" y="7168416"/>
            <a:ext cx="6095999" cy="4862870"/>
          </a:xfrm>
          <a:prstGeom prst="rect">
            <a:avLst/>
          </a:prstGeom>
          <a:noFill/>
        </p:spPr>
        <p:txBody>
          <a:bodyPr wrap="square" rtlCol="0">
            <a:spAutoFit/>
          </a:bodyPr>
          <a:lstStyle/>
          <a:p>
            <a:pPr algn="just" rtl="0">
              <a:spcBef>
                <a:spcPts val="600"/>
              </a:spcBef>
            </a:pPr>
            <a:r>
              <a:rPr lang="en-GB" sz="2000" b="0" i="0" dirty="0">
                <a:solidFill>
                  <a:srgbClr val="FFFFFF"/>
                </a:solidFill>
                <a:effectLst/>
                <a:latin typeface="CiscoSansTT"/>
              </a:rPr>
              <a:t>Consider how often you use your computing devices to access your personal data. Unless you have chosen to receive paper statements, you probably access digital copies of bank account statements via your bank’s website. And when paying a bill, it’s highly likely that you’ve transferred the required funds via a mobile banking app.</a:t>
            </a:r>
          </a:p>
          <a:p>
            <a:pPr algn="just" rtl="0">
              <a:spcBef>
                <a:spcPts val="600"/>
              </a:spcBef>
            </a:pPr>
            <a:r>
              <a:rPr lang="en-GB" sz="2000" b="0" i="0" dirty="0">
                <a:solidFill>
                  <a:srgbClr val="FFFFFF"/>
                </a:solidFill>
                <a:effectLst/>
                <a:latin typeface="CiscoSansTT"/>
              </a:rPr>
              <a:t>But besides allowing you to access your information, computing devices can now also generate information about you.</a:t>
            </a:r>
          </a:p>
          <a:p>
            <a:pPr algn="just" rtl="0">
              <a:spcBef>
                <a:spcPts val="600"/>
              </a:spcBef>
            </a:pPr>
            <a:r>
              <a:rPr lang="en-GB" sz="2000" b="0" i="0" dirty="0">
                <a:solidFill>
                  <a:srgbClr val="FFFFFF"/>
                </a:solidFill>
                <a:effectLst/>
                <a:latin typeface="CiscoSansTT"/>
              </a:rPr>
              <a:t>Wearable technologies such as smartwatches and activity trackers collect your data for clinical research, patient health monitoring, and fitness and wellbeing tracking. As the global fitness tracker market grows, so also does the risk to your personal data.</a:t>
            </a:r>
          </a:p>
        </p:txBody>
      </p:sp>
    </p:spTree>
    <p:extLst>
      <p:ext uri="{BB962C8B-B14F-4D97-AF65-F5344CB8AC3E}">
        <p14:creationId xmlns:p14="http://schemas.microsoft.com/office/powerpoint/2010/main" val="418737996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58D4EE5-FB55-4352-0FEB-027C8D93FFF7}"/>
              </a:ext>
            </a:extLst>
          </p:cNvPr>
          <p:cNvSpPr txBox="1"/>
          <p:nvPr/>
        </p:nvSpPr>
        <p:spPr>
          <a:xfrm>
            <a:off x="511779" y="2497976"/>
            <a:ext cx="11168442" cy="1862048"/>
          </a:xfrm>
          <a:prstGeom prst="rect">
            <a:avLst/>
          </a:prstGeom>
          <a:noFill/>
        </p:spPr>
        <p:txBody>
          <a:bodyPr wrap="none" rtlCol="0">
            <a:spAutoFit/>
          </a:bodyPr>
          <a:lstStyle/>
          <a:p>
            <a:r>
              <a:rPr lang="fr-FR" sz="11500" b="1" dirty="0">
                <a:solidFill>
                  <a:schemeClr val="bg1"/>
                </a:solidFill>
                <a:latin typeface="Andale Mono" panose="020B0509000000000004" pitchFamily="49" charset="0"/>
              </a:rPr>
              <a:t>Introduction</a:t>
            </a:r>
          </a:p>
        </p:txBody>
      </p:sp>
      <p:cxnSp>
        <p:nvCxnSpPr>
          <p:cNvPr id="3" name="Straight Connector 2">
            <a:extLst>
              <a:ext uri="{FF2B5EF4-FFF2-40B4-BE49-F238E27FC236}">
                <a16:creationId xmlns:a16="http://schemas.microsoft.com/office/drawing/2014/main" id="{9B1127FA-70FB-E07D-FAEF-EA94B1A2981F}"/>
              </a:ext>
            </a:extLst>
          </p:cNvPr>
          <p:cNvCxnSpPr>
            <a:cxnSpLocks/>
          </p:cNvCxnSpPr>
          <p:nvPr/>
        </p:nvCxnSpPr>
        <p:spPr>
          <a:xfrm>
            <a:off x="410818" y="7606759"/>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4" name="Oval 3">
            <a:extLst>
              <a:ext uri="{FF2B5EF4-FFF2-40B4-BE49-F238E27FC236}">
                <a16:creationId xmlns:a16="http://schemas.microsoft.com/office/drawing/2014/main" id="{971CD8C9-81DC-F9BE-A5EE-66015CFB792B}"/>
              </a:ext>
            </a:extLst>
          </p:cNvPr>
          <p:cNvSpPr/>
          <p:nvPr/>
        </p:nvSpPr>
        <p:spPr>
          <a:xfrm>
            <a:off x="5844000" y="73663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Graphic 18" descr="Tick with solid fill">
            <a:extLst>
              <a:ext uri="{FF2B5EF4-FFF2-40B4-BE49-F238E27FC236}">
                <a16:creationId xmlns:a16="http://schemas.microsoft.com/office/drawing/2014/main" id="{34E33342-854B-3C16-9A63-7D508B0E856C}"/>
              </a:ext>
            </a:extLst>
          </p:cNvPr>
          <p:cNvSpPr/>
          <p:nvPr/>
        </p:nvSpPr>
        <p:spPr>
          <a:xfrm>
            <a:off x="5942325" y="75112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8" name="TextBox 7">
            <a:extLst>
              <a:ext uri="{FF2B5EF4-FFF2-40B4-BE49-F238E27FC236}">
                <a16:creationId xmlns:a16="http://schemas.microsoft.com/office/drawing/2014/main" id="{61A66223-54AD-6A16-AD51-FB1D2E031E7C}"/>
              </a:ext>
            </a:extLst>
          </p:cNvPr>
          <p:cNvSpPr txBox="1"/>
          <p:nvPr/>
        </p:nvSpPr>
        <p:spPr>
          <a:xfrm>
            <a:off x="156533" y="8136029"/>
            <a:ext cx="5785792" cy="1200329"/>
          </a:xfrm>
          <a:prstGeom prst="rect">
            <a:avLst/>
          </a:prstGeom>
          <a:noFill/>
        </p:spPr>
        <p:txBody>
          <a:bodyPr wrap="square" rtlCol="0">
            <a:spAutoFit/>
          </a:bodyPr>
          <a:lstStyle/>
          <a:p>
            <a:pPr algn="just">
              <a:spcBef>
                <a:spcPts val="600"/>
              </a:spcBef>
            </a:pPr>
            <a:r>
              <a:rPr lang="en-GB" b="0" i="0" dirty="0">
                <a:solidFill>
                  <a:srgbClr val="FFFFFF"/>
                </a:solidFill>
                <a:effectLst/>
                <a:latin typeface="CiscoSansTT"/>
              </a:rPr>
              <a:t>Cybersecurity is the ongoing effort to protect individuals, organizations and governments from digital attacks by protecting networked systems and data from unauthorized use or harm.</a:t>
            </a:r>
            <a:endParaRPr lang="fr-FR" dirty="0">
              <a:solidFill>
                <a:schemeClr val="bg1"/>
              </a:solidFill>
              <a:effectLst/>
              <a:latin typeface="Times New Roman" panose="02020603050405020304" pitchFamily="18" charset="0"/>
            </a:endParaRPr>
          </a:p>
        </p:txBody>
      </p:sp>
    </p:spTree>
    <p:extLst>
      <p:ext uri="{BB962C8B-B14F-4D97-AF65-F5344CB8AC3E}">
        <p14:creationId xmlns:p14="http://schemas.microsoft.com/office/powerpoint/2010/main" val="1428744429"/>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A8C223-7B86-6B8D-F128-933693A6C76B}"/>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D0B93912-A9E7-3B4E-3252-CF8FAB329F70}"/>
              </a:ext>
            </a:extLst>
          </p:cNvPr>
          <p:cNvSpPr txBox="1"/>
          <p:nvPr/>
        </p:nvSpPr>
        <p:spPr>
          <a:xfrm>
            <a:off x="-6493554" y="3655931"/>
            <a:ext cx="5311301" cy="1938992"/>
          </a:xfrm>
          <a:prstGeom prst="rect">
            <a:avLst/>
          </a:prstGeom>
          <a:noFill/>
        </p:spPr>
        <p:txBody>
          <a:bodyPr wrap="square" rtlCol="0">
            <a:spAutoFit/>
          </a:bodyPr>
          <a:lstStyle/>
          <a:p>
            <a:pPr algn="just"/>
            <a:r>
              <a:rPr lang="en-GB" sz="2000" dirty="0">
                <a:solidFill>
                  <a:schemeClr val="bg1"/>
                </a:solidFill>
              </a:rPr>
              <a:t>Store loyalty cards may be a convenient way to save money on you purchases. However, the store is using this card to build a profile of your purchasing behaviour, which it can then use to target you with special offers from its marketing partners.</a:t>
            </a:r>
          </a:p>
        </p:txBody>
      </p:sp>
      <p:sp>
        <p:nvSpPr>
          <p:cNvPr id="2" name="TextBox 1">
            <a:extLst>
              <a:ext uri="{FF2B5EF4-FFF2-40B4-BE49-F238E27FC236}">
                <a16:creationId xmlns:a16="http://schemas.microsoft.com/office/drawing/2014/main" id="{03AB6985-B2E8-748A-82D4-67946290141C}"/>
              </a:ext>
            </a:extLst>
          </p:cNvPr>
          <p:cNvSpPr txBox="1"/>
          <p:nvPr/>
        </p:nvSpPr>
        <p:spPr>
          <a:xfrm>
            <a:off x="310207" y="402699"/>
            <a:ext cx="2684783" cy="338554"/>
          </a:xfrm>
          <a:prstGeom prst="rect">
            <a:avLst/>
          </a:prstGeom>
          <a:noFill/>
        </p:spPr>
        <p:txBody>
          <a:bodyPr wrap="square" rtlCol="0">
            <a:spAutoFit/>
          </a:bodyPr>
          <a:lstStyle/>
          <a:p>
            <a:r>
              <a:rPr lang="en-GB" sz="1600" dirty="0">
                <a:solidFill>
                  <a:schemeClr val="bg1"/>
                </a:solidFill>
                <a:latin typeface="Andale Mono" panose="020B0509000000000004" pitchFamily="49" charset="0"/>
              </a:rPr>
              <a:t>Smart Devices</a:t>
            </a:r>
            <a:endParaRPr lang="fr-FR" sz="1600" dirty="0">
              <a:solidFill>
                <a:schemeClr val="bg1"/>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9D4508F0-2F6A-E158-0F0D-D81FB5F2DDAF}"/>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75F70C82-C5A9-9CC4-0BD8-A2102AFA1070}"/>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A7A3DAA2-D198-10D8-857B-50F624009972}"/>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15" name="TextBox 14">
            <a:extLst>
              <a:ext uri="{FF2B5EF4-FFF2-40B4-BE49-F238E27FC236}">
                <a16:creationId xmlns:a16="http://schemas.microsoft.com/office/drawing/2014/main" id="{45B9E2F5-8279-E51F-BEF6-1A4C6A963C5F}"/>
              </a:ext>
            </a:extLst>
          </p:cNvPr>
          <p:cNvSpPr txBox="1"/>
          <p:nvPr/>
        </p:nvSpPr>
        <p:spPr>
          <a:xfrm>
            <a:off x="-8266251" y="-1557060"/>
            <a:ext cx="11410121" cy="1323439"/>
          </a:xfrm>
          <a:prstGeom prst="rect">
            <a:avLst/>
          </a:prstGeom>
          <a:noFill/>
        </p:spPr>
        <p:txBody>
          <a:bodyPr wrap="square" rtlCol="0">
            <a:spAutoFit/>
          </a:bodyPr>
          <a:lstStyle/>
          <a:p>
            <a:pPr algn="just"/>
            <a:r>
              <a:rPr lang="en-GB" sz="2000" dirty="0">
                <a:solidFill>
                  <a:schemeClr val="bg1"/>
                </a:solidFill>
              </a:rPr>
              <a:t>This is just one example that reminds us that every time we collect or share personal data, we should consider our security. There are different laws that protect your privacy and data in your country. But do you know where your data is?</a:t>
            </a:r>
          </a:p>
          <a:p>
            <a:pPr algn="just"/>
            <a:r>
              <a:rPr lang="en-GB" sz="2000" b="1" dirty="0">
                <a:solidFill>
                  <a:schemeClr val="bg1"/>
                </a:solidFill>
              </a:rPr>
              <a:t>Here are more examples which may not be so obvious.</a:t>
            </a:r>
            <a:endParaRPr lang="en-GB" sz="2000" dirty="0">
              <a:solidFill>
                <a:schemeClr val="bg1"/>
              </a:solidFill>
            </a:endParaRPr>
          </a:p>
        </p:txBody>
      </p:sp>
      <p:pic>
        <p:nvPicPr>
          <p:cNvPr id="12" name="Picture 11">
            <a:extLst>
              <a:ext uri="{FF2B5EF4-FFF2-40B4-BE49-F238E27FC236}">
                <a16:creationId xmlns:a16="http://schemas.microsoft.com/office/drawing/2014/main" id="{605B4ADE-9071-7741-55CE-945344D598D3}"/>
              </a:ext>
            </a:extLst>
          </p:cNvPr>
          <p:cNvPicPr>
            <a:picLocks noChangeAspect="1"/>
          </p:cNvPicPr>
          <p:nvPr/>
        </p:nvPicPr>
        <p:blipFill>
          <a:blip r:embed="rId2"/>
          <a:srcRect l="51215" r="-790"/>
          <a:stretch/>
        </p:blipFill>
        <p:spPr>
          <a:xfrm>
            <a:off x="13409228" y="2392851"/>
            <a:ext cx="5656732" cy="4465153"/>
          </a:xfrm>
          <a:prstGeom prst="rect">
            <a:avLst/>
          </a:prstGeom>
        </p:spPr>
      </p:pic>
      <p:pic>
        <p:nvPicPr>
          <p:cNvPr id="7170" name="Picture 2" descr="A moving line connects a smart phone, a smart watch and a laptop">
            <a:extLst>
              <a:ext uri="{FF2B5EF4-FFF2-40B4-BE49-F238E27FC236}">
                <a16:creationId xmlns:a16="http://schemas.microsoft.com/office/drawing/2014/main" id="{29D9E1B1-E86D-6433-A126-A1046E570B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87460" y="1885633"/>
            <a:ext cx="5311301" cy="414945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A592211-F3FE-6C67-57B3-A14E1509DC4D}"/>
              </a:ext>
            </a:extLst>
          </p:cNvPr>
          <p:cNvSpPr txBox="1"/>
          <p:nvPr/>
        </p:nvSpPr>
        <p:spPr>
          <a:xfrm>
            <a:off x="330739" y="1506921"/>
            <a:ext cx="6095999" cy="4862870"/>
          </a:xfrm>
          <a:prstGeom prst="rect">
            <a:avLst/>
          </a:prstGeom>
          <a:noFill/>
        </p:spPr>
        <p:txBody>
          <a:bodyPr wrap="square" rtlCol="0">
            <a:spAutoFit/>
          </a:bodyPr>
          <a:lstStyle/>
          <a:p>
            <a:pPr algn="just" rtl="0">
              <a:spcBef>
                <a:spcPts val="600"/>
              </a:spcBef>
            </a:pPr>
            <a:r>
              <a:rPr lang="en-GB" sz="2000" b="0" i="0" dirty="0">
                <a:solidFill>
                  <a:srgbClr val="FFFFFF"/>
                </a:solidFill>
                <a:effectLst/>
                <a:latin typeface="CiscoSansTT"/>
              </a:rPr>
              <a:t>Consider how often you use your computing devices to access your personal data. Unless you have chosen to receive paper statements, you probably access digital copies of bank account statements via your bank’s website. And when paying a bill, it’s highly likely that you’ve transferred the required funds via a mobile banking app.</a:t>
            </a:r>
          </a:p>
          <a:p>
            <a:pPr algn="just" rtl="0">
              <a:spcBef>
                <a:spcPts val="600"/>
              </a:spcBef>
            </a:pPr>
            <a:r>
              <a:rPr lang="en-GB" sz="2000" b="0" i="0" dirty="0">
                <a:solidFill>
                  <a:srgbClr val="FFFFFF"/>
                </a:solidFill>
                <a:effectLst/>
                <a:latin typeface="CiscoSansTT"/>
              </a:rPr>
              <a:t>But besides allowing you to access your information, computing devices can now also generate information about you.</a:t>
            </a:r>
          </a:p>
          <a:p>
            <a:pPr algn="just" rtl="0">
              <a:spcBef>
                <a:spcPts val="600"/>
              </a:spcBef>
            </a:pPr>
            <a:r>
              <a:rPr lang="en-GB" sz="2000" b="0" i="0" dirty="0">
                <a:solidFill>
                  <a:srgbClr val="FFFFFF"/>
                </a:solidFill>
                <a:effectLst/>
                <a:latin typeface="CiscoSansTT"/>
              </a:rPr>
              <a:t>Wearable technologies such as smartwatches and activity trackers collect your data for clinical research, patient health monitoring, and fitness and wellbeing tracking. As the global fitness tracker market grows, so also does the risk to your personal data.</a:t>
            </a:r>
          </a:p>
        </p:txBody>
      </p:sp>
      <p:sp>
        <p:nvSpPr>
          <p:cNvPr id="5" name="TextBox 4">
            <a:extLst>
              <a:ext uri="{FF2B5EF4-FFF2-40B4-BE49-F238E27FC236}">
                <a16:creationId xmlns:a16="http://schemas.microsoft.com/office/drawing/2014/main" id="{A647BF42-854B-705F-02A9-15C2E32AD162}"/>
              </a:ext>
            </a:extLst>
          </p:cNvPr>
          <p:cNvSpPr txBox="1"/>
          <p:nvPr/>
        </p:nvSpPr>
        <p:spPr>
          <a:xfrm>
            <a:off x="1153992" y="7481719"/>
            <a:ext cx="9923771" cy="1938992"/>
          </a:xfrm>
          <a:prstGeom prst="rect">
            <a:avLst/>
          </a:prstGeom>
          <a:noFill/>
        </p:spPr>
        <p:txBody>
          <a:bodyPr wrap="square" rtlCol="0">
            <a:spAutoFit/>
          </a:bodyPr>
          <a:lstStyle/>
          <a:p>
            <a:pPr algn="just" rtl="0"/>
            <a:r>
              <a:rPr lang="en-GB" sz="2000" b="0" i="0" dirty="0">
                <a:solidFill>
                  <a:srgbClr val="FFFFFF"/>
                </a:solidFill>
                <a:effectLst/>
              </a:rPr>
              <a:t>It might seem that information available online is free. But is privacy the price we pay for this digital convenience?</a:t>
            </a:r>
          </a:p>
          <a:p>
            <a:pPr algn="just" rtl="0"/>
            <a:r>
              <a:rPr lang="en-GB" sz="2000" b="0" i="0" dirty="0">
                <a:solidFill>
                  <a:srgbClr val="FFFFFF"/>
                </a:solidFill>
                <a:effectLst/>
              </a:rPr>
              <a:t>For example, social media companies generate the majority of their income by selling targeted advertising based on customer data that has been mined using algorithms or formulas. Of course, these companies will argue that they are not ‘selling’ customer data, but ‘sharing’ customer data with their marketing partners.</a:t>
            </a:r>
          </a:p>
        </p:txBody>
      </p:sp>
    </p:spTree>
    <p:extLst>
      <p:ext uri="{BB962C8B-B14F-4D97-AF65-F5344CB8AC3E}">
        <p14:creationId xmlns:p14="http://schemas.microsoft.com/office/powerpoint/2010/main" val="393649462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strips(down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strips(down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8" presetClass="entr" presetSubtype="12"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strips(downLeft)">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9B26B4-A05C-CF00-7EBF-91150847038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57971B87-F2AB-9891-1D29-2DBBBB237019}"/>
              </a:ext>
            </a:extLst>
          </p:cNvPr>
          <p:cNvSpPr txBox="1"/>
          <p:nvPr/>
        </p:nvSpPr>
        <p:spPr>
          <a:xfrm>
            <a:off x="310207" y="402700"/>
            <a:ext cx="2684783" cy="338554"/>
          </a:xfrm>
          <a:prstGeom prst="rect">
            <a:avLst/>
          </a:prstGeom>
          <a:noFill/>
        </p:spPr>
        <p:txBody>
          <a:bodyPr wrap="square" rtlCol="0">
            <a:spAutoFit/>
          </a:bodyPr>
          <a:lstStyle/>
          <a:p>
            <a:r>
              <a:rPr lang="en-GB" sz="1600" dirty="0">
                <a:solidFill>
                  <a:schemeClr val="bg1"/>
                </a:solidFill>
                <a:latin typeface="Andale Mono" panose="020B0509000000000004" pitchFamily="49" charset="0"/>
              </a:rPr>
              <a:t>Smart Devices</a:t>
            </a:r>
            <a:endParaRPr lang="fr-FR" sz="1600" dirty="0">
              <a:solidFill>
                <a:schemeClr val="bg1"/>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B754B5BF-4BAE-C689-D66B-EFCCA4EE4C09}"/>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1079E349-3B45-4AB8-2D3F-C60795EA55EB}"/>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9F89B410-8B68-7ECF-A7E2-0026609622C6}"/>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pic>
        <p:nvPicPr>
          <p:cNvPr id="7170" name="Picture 2" descr="A moving line connects a smart phone, a smart watch and a laptop">
            <a:extLst>
              <a:ext uri="{FF2B5EF4-FFF2-40B4-BE49-F238E27FC236}">
                <a16:creationId xmlns:a16="http://schemas.microsoft.com/office/drawing/2014/main" id="{13A597CB-0132-3367-E0BA-174EF2DC11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62557" y="-5377265"/>
            <a:ext cx="5311301" cy="414945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029A7DF-11F9-9F80-2869-78C1C5530469}"/>
              </a:ext>
            </a:extLst>
          </p:cNvPr>
          <p:cNvSpPr txBox="1"/>
          <p:nvPr/>
        </p:nvSpPr>
        <p:spPr>
          <a:xfrm>
            <a:off x="-466929" y="-5613723"/>
            <a:ext cx="6095999" cy="4862870"/>
          </a:xfrm>
          <a:prstGeom prst="rect">
            <a:avLst/>
          </a:prstGeom>
          <a:noFill/>
        </p:spPr>
        <p:txBody>
          <a:bodyPr wrap="square" rtlCol="0">
            <a:spAutoFit/>
          </a:bodyPr>
          <a:lstStyle/>
          <a:p>
            <a:pPr algn="just" rtl="0">
              <a:spcBef>
                <a:spcPts val="600"/>
              </a:spcBef>
            </a:pPr>
            <a:r>
              <a:rPr lang="en-GB" sz="2000" b="0" i="0" dirty="0">
                <a:solidFill>
                  <a:srgbClr val="FFFFFF"/>
                </a:solidFill>
                <a:effectLst/>
                <a:latin typeface="CiscoSansTT"/>
              </a:rPr>
              <a:t>Consider how often you use your computing devices to access your personal data. Unless you have chosen to receive paper statements, you probably access digital copies of bank account statements via your bank’s website. And when paying a bill, it’s highly likely that you’ve transferred the required funds via a mobile banking app.</a:t>
            </a:r>
          </a:p>
          <a:p>
            <a:pPr algn="just" rtl="0">
              <a:spcBef>
                <a:spcPts val="600"/>
              </a:spcBef>
            </a:pPr>
            <a:r>
              <a:rPr lang="en-GB" sz="2000" b="0" i="0" dirty="0">
                <a:solidFill>
                  <a:srgbClr val="FFFFFF"/>
                </a:solidFill>
                <a:effectLst/>
                <a:latin typeface="CiscoSansTT"/>
              </a:rPr>
              <a:t>But besides allowing you to access your information, computing devices can now also generate information about you.</a:t>
            </a:r>
          </a:p>
          <a:p>
            <a:pPr algn="just" rtl="0">
              <a:spcBef>
                <a:spcPts val="600"/>
              </a:spcBef>
            </a:pPr>
            <a:r>
              <a:rPr lang="en-GB" sz="2000" b="0" i="0" dirty="0">
                <a:solidFill>
                  <a:srgbClr val="FFFFFF"/>
                </a:solidFill>
                <a:effectLst/>
                <a:latin typeface="CiscoSansTT"/>
              </a:rPr>
              <a:t>Wearable technologies such as smartwatches and activity trackers collect your data for clinical research, patient health monitoring, and fitness and wellbeing tracking. As the global fitness tracker market grows, so also does the risk to your personal data.</a:t>
            </a:r>
          </a:p>
        </p:txBody>
      </p:sp>
      <p:sp>
        <p:nvSpPr>
          <p:cNvPr id="5" name="TextBox 4">
            <a:extLst>
              <a:ext uri="{FF2B5EF4-FFF2-40B4-BE49-F238E27FC236}">
                <a16:creationId xmlns:a16="http://schemas.microsoft.com/office/drawing/2014/main" id="{BF7D6909-B71E-BF12-318F-32B271BBB3E2}"/>
              </a:ext>
            </a:extLst>
          </p:cNvPr>
          <p:cNvSpPr txBox="1"/>
          <p:nvPr/>
        </p:nvSpPr>
        <p:spPr>
          <a:xfrm>
            <a:off x="1153992" y="2715166"/>
            <a:ext cx="9923771" cy="1938992"/>
          </a:xfrm>
          <a:prstGeom prst="rect">
            <a:avLst/>
          </a:prstGeom>
          <a:noFill/>
        </p:spPr>
        <p:txBody>
          <a:bodyPr wrap="square" rtlCol="0">
            <a:spAutoFit/>
          </a:bodyPr>
          <a:lstStyle/>
          <a:p>
            <a:pPr algn="just" rtl="0"/>
            <a:r>
              <a:rPr lang="en-GB" sz="2000" b="0" i="0" dirty="0">
                <a:solidFill>
                  <a:srgbClr val="FFFFFF"/>
                </a:solidFill>
                <a:effectLst/>
              </a:rPr>
              <a:t>It might seem that information available online is free. But is privacy the price we pay for this digital convenience?</a:t>
            </a:r>
          </a:p>
          <a:p>
            <a:pPr algn="just" rtl="0"/>
            <a:r>
              <a:rPr lang="en-GB" sz="2000" b="0" i="0" dirty="0">
                <a:solidFill>
                  <a:srgbClr val="FFFFFF"/>
                </a:solidFill>
                <a:effectLst/>
              </a:rPr>
              <a:t>For example, social media companies generate the majority of their income by selling targeted advertising based on customer data that has been mined using algorithms or formulas. Of course, these companies will argue that they are not ‘selling’ customer data, but ‘sharing’ customer data with their marketing partners.</a:t>
            </a:r>
          </a:p>
        </p:txBody>
      </p:sp>
      <p:sp>
        <p:nvSpPr>
          <p:cNvPr id="6" name="TextBox 5">
            <a:extLst>
              <a:ext uri="{FF2B5EF4-FFF2-40B4-BE49-F238E27FC236}">
                <a16:creationId xmlns:a16="http://schemas.microsoft.com/office/drawing/2014/main" id="{93006385-C84A-6C72-8E35-A8ABBEABB000}"/>
              </a:ext>
            </a:extLst>
          </p:cNvPr>
          <p:cNvSpPr txBox="1"/>
          <p:nvPr/>
        </p:nvSpPr>
        <p:spPr>
          <a:xfrm>
            <a:off x="285370" y="7618413"/>
            <a:ext cx="11621258" cy="523220"/>
          </a:xfrm>
          <a:prstGeom prst="rect">
            <a:avLst/>
          </a:prstGeom>
          <a:noFill/>
        </p:spPr>
        <p:txBody>
          <a:bodyPr wrap="none" rtlCol="0">
            <a:spAutoFit/>
          </a:bodyPr>
          <a:lstStyle/>
          <a:p>
            <a:r>
              <a:rPr lang="en-GB" sz="2800" b="0" i="0" dirty="0">
                <a:solidFill>
                  <a:srgbClr val="FFFFFF"/>
                </a:solidFill>
                <a:effectLst/>
              </a:rPr>
              <a:t>So, with all this information about you available online, what do hackers want?</a:t>
            </a:r>
            <a:endParaRPr lang="fr-FR" sz="2800" dirty="0"/>
          </a:p>
        </p:txBody>
      </p:sp>
    </p:spTree>
    <p:extLst>
      <p:ext uri="{BB962C8B-B14F-4D97-AF65-F5344CB8AC3E}">
        <p14:creationId xmlns:p14="http://schemas.microsoft.com/office/powerpoint/2010/main" val="385674011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847721-AAD3-889C-D206-EAB7896041E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7E6C1A4-E91E-7DD7-7C50-288BAE4F43B5}"/>
              </a:ext>
            </a:extLst>
          </p:cNvPr>
          <p:cNvSpPr txBox="1"/>
          <p:nvPr/>
        </p:nvSpPr>
        <p:spPr>
          <a:xfrm>
            <a:off x="1135398" y="728260"/>
            <a:ext cx="9960959" cy="5401479"/>
          </a:xfrm>
          <a:prstGeom prst="rect">
            <a:avLst/>
          </a:prstGeom>
          <a:noFill/>
        </p:spPr>
        <p:txBody>
          <a:bodyPr wrap="square" rtlCol="0">
            <a:spAutoFit/>
          </a:bodyPr>
          <a:lstStyle/>
          <a:p>
            <a:pPr algn="ctr"/>
            <a:r>
              <a:rPr lang="fr-FR" sz="11500" b="1" dirty="0" err="1">
                <a:solidFill>
                  <a:schemeClr val="bg1"/>
                </a:solidFill>
                <a:latin typeface="Andale Mono" panose="020B0509000000000004" pitchFamily="49" charset="0"/>
              </a:rPr>
              <a:t>What</a:t>
            </a:r>
            <a:r>
              <a:rPr lang="fr-FR" sz="11500" b="1" dirty="0">
                <a:solidFill>
                  <a:schemeClr val="bg1"/>
                </a:solidFill>
                <a:latin typeface="Andale Mono" panose="020B0509000000000004" pitchFamily="49" charset="0"/>
              </a:rPr>
              <a:t> Do Hackers </a:t>
            </a:r>
            <a:r>
              <a:rPr lang="fr-FR" sz="11500" b="1" dirty="0" err="1">
                <a:solidFill>
                  <a:schemeClr val="bg1"/>
                </a:solidFill>
                <a:latin typeface="Andale Mono" panose="020B0509000000000004" pitchFamily="49" charset="0"/>
              </a:rPr>
              <a:t>Want</a:t>
            </a:r>
            <a:r>
              <a:rPr lang="fr-FR" sz="11500" b="1" dirty="0">
                <a:solidFill>
                  <a:schemeClr val="bg1"/>
                </a:solidFill>
                <a:latin typeface="Andale Mono" panose="020B0509000000000004" pitchFamily="49" charset="0"/>
              </a:rPr>
              <a:t>?</a:t>
            </a:r>
          </a:p>
        </p:txBody>
      </p:sp>
      <p:cxnSp>
        <p:nvCxnSpPr>
          <p:cNvPr id="3" name="Straight Connector 2">
            <a:extLst>
              <a:ext uri="{FF2B5EF4-FFF2-40B4-BE49-F238E27FC236}">
                <a16:creationId xmlns:a16="http://schemas.microsoft.com/office/drawing/2014/main" id="{96564320-9405-732A-8931-3BA766FFABDD}"/>
              </a:ext>
            </a:extLst>
          </p:cNvPr>
          <p:cNvCxnSpPr>
            <a:cxnSpLocks/>
          </p:cNvCxnSpPr>
          <p:nvPr/>
        </p:nvCxnSpPr>
        <p:spPr>
          <a:xfrm>
            <a:off x="410818" y="7606759"/>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4" name="Oval 3">
            <a:extLst>
              <a:ext uri="{FF2B5EF4-FFF2-40B4-BE49-F238E27FC236}">
                <a16:creationId xmlns:a16="http://schemas.microsoft.com/office/drawing/2014/main" id="{E698971B-E456-7DED-6790-FEA733064439}"/>
              </a:ext>
            </a:extLst>
          </p:cNvPr>
          <p:cNvSpPr/>
          <p:nvPr/>
        </p:nvSpPr>
        <p:spPr>
          <a:xfrm>
            <a:off x="5844000" y="73663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Graphic 18" descr="Tick with solid fill">
            <a:extLst>
              <a:ext uri="{FF2B5EF4-FFF2-40B4-BE49-F238E27FC236}">
                <a16:creationId xmlns:a16="http://schemas.microsoft.com/office/drawing/2014/main" id="{989A0647-5E76-027B-259E-7B2DA1DF01AF}"/>
              </a:ext>
            </a:extLst>
          </p:cNvPr>
          <p:cNvSpPr/>
          <p:nvPr/>
        </p:nvSpPr>
        <p:spPr>
          <a:xfrm>
            <a:off x="5942325" y="75112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6" name="TextBox 5">
            <a:extLst>
              <a:ext uri="{FF2B5EF4-FFF2-40B4-BE49-F238E27FC236}">
                <a16:creationId xmlns:a16="http://schemas.microsoft.com/office/drawing/2014/main" id="{E1BDA563-B73F-01CB-107F-90EABC300334}"/>
              </a:ext>
            </a:extLst>
          </p:cNvPr>
          <p:cNvSpPr txBox="1"/>
          <p:nvPr/>
        </p:nvSpPr>
        <p:spPr>
          <a:xfrm>
            <a:off x="299278" y="8213034"/>
            <a:ext cx="11621258" cy="523220"/>
          </a:xfrm>
          <a:prstGeom prst="rect">
            <a:avLst/>
          </a:prstGeom>
          <a:noFill/>
        </p:spPr>
        <p:txBody>
          <a:bodyPr wrap="none" rtlCol="0">
            <a:spAutoFit/>
          </a:bodyPr>
          <a:lstStyle/>
          <a:p>
            <a:r>
              <a:rPr lang="en-GB" sz="2800" b="0" i="0" dirty="0">
                <a:solidFill>
                  <a:srgbClr val="FFFFFF"/>
                </a:solidFill>
                <a:effectLst/>
              </a:rPr>
              <a:t>So, with all this information about you available online, what do hackers want?</a:t>
            </a:r>
            <a:endParaRPr lang="fr-FR" sz="2800" dirty="0"/>
          </a:p>
        </p:txBody>
      </p:sp>
    </p:spTree>
    <p:extLst>
      <p:ext uri="{BB962C8B-B14F-4D97-AF65-F5344CB8AC3E}">
        <p14:creationId xmlns:p14="http://schemas.microsoft.com/office/powerpoint/2010/main" val="2229742406"/>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11B2C4-536C-3AC3-A18A-56D8AC000968}"/>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7868DD7-2CEF-3344-96E6-836FDD59E5FE}"/>
              </a:ext>
            </a:extLst>
          </p:cNvPr>
          <p:cNvSpPr txBox="1"/>
          <p:nvPr/>
        </p:nvSpPr>
        <p:spPr>
          <a:xfrm>
            <a:off x="310207" y="402700"/>
            <a:ext cx="2938831" cy="338554"/>
          </a:xfrm>
          <a:prstGeom prst="rect">
            <a:avLst/>
          </a:prstGeom>
          <a:noFill/>
        </p:spPr>
        <p:txBody>
          <a:bodyPr wrap="square" rtlCol="0">
            <a:spAutoFit/>
          </a:bodyPr>
          <a:lstStyle/>
          <a:p>
            <a:r>
              <a:rPr lang="en-GB" sz="1600" b="1" i="0" dirty="0">
                <a:solidFill>
                  <a:srgbClr val="FFFFFF"/>
                </a:solidFill>
                <a:effectLst/>
                <a:latin typeface="Andale Mono" panose="020B0509000000000004" pitchFamily="49" charset="0"/>
              </a:rPr>
              <a:t>What Do Hackers Want?</a:t>
            </a:r>
            <a:endParaRPr lang="fr-FR" sz="1600" dirty="0">
              <a:solidFill>
                <a:schemeClr val="bg1"/>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4F5C56B2-6846-1D97-A6CE-B8E7280FF742}"/>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496618E1-85CE-9551-9393-926B1728A1BC}"/>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3AB76509-39BB-EFBE-D18A-4D9BF73FA24A}"/>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5" name="TextBox 4">
            <a:extLst>
              <a:ext uri="{FF2B5EF4-FFF2-40B4-BE49-F238E27FC236}">
                <a16:creationId xmlns:a16="http://schemas.microsoft.com/office/drawing/2014/main" id="{269A3B87-25DD-C5B9-77F4-F6EE47F498F3}"/>
              </a:ext>
            </a:extLst>
          </p:cNvPr>
          <p:cNvSpPr txBox="1"/>
          <p:nvPr/>
        </p:nvSpPr>
        <p:spPr>
          <a:xfrm>
            <a:off x="1153992" y="7695727"/>
            <a:ext cx="9923771" cy="1938992"/>
          </a:xfrm>
          <a:prstGeom prst="rect">
            <a:avLst/>
          </a:prstGeom>
          <a:noFill/>
        </p:spPr>
        <p:txBody>
          <a:bodyPr wrap="square" rtlCol="0">
            <a:spAutoFit/>
          </a:bodyPr>
          <a:lstStyle/>
          <a:p>
            <a:pPr algn="just" rtl="0"/>
            <a:r>
              <a:rPr lang="en-GB" sz="2000" b="0" i="0" dirty="0">
                <a:solidFill>
                  <a:srgbClr val="FFFFFF"/>
                </a:solidFill>
                <a:effectLst/>
              </a:rPr>
              <a:t>It might seem that information available online is free. But is privacy the price we pay for this digital convenience?</a:t>
            </a:r>
          </a:p>
          <a:p>
            <a:pPr algn="just" rtl="0"/>
            <a:r>
              <a:rPr lang="en-GB" sz="2000" b="0" i="0" dirty="0">
                <a:solidFill>
                  <a:srgbClr val="FFFFFF"/>
                </a:solidFill>
                <a:effectLst/>
              </a:rPr>
              <a:t>For example, social media companies generate the majority of their income by selling targeted advertising based on customer data that has been mined using algorithms or formulas. Of course, these companies will argue that they are not ‘selling’ customer data, but ‘sharing’ customer data with their marketing partners.</a:t>
            </a:r>
          </a:p>
        </p:txBody>
      </p:sp>
      <p:sp>
        <p:nvSpPr>
          <p:cNvPr id="6" name="TextBox 5">
            <a:extLst>
              <a:ext uri="{FF2B5EF4-FFF2-40B4-BE49-F238E27FC236}">
                <a16:creationId xmlns:a16="http://schemas.microsoft.com/office/drawing/2014/main" id="{73D9B9B7-5687-7005-658A-62A85DC37C7A}"/>
              </a:ext>
            </a:extLst>
          </p:cNvPr>
          <p:cNvSpPr txBox="1"/>
          <p:nvPr/>
        </p:nvSpPr>
        <p:spPr>
          <a:xfrm>
            <a:off x="570742" y="3240966"/>
            <a:ext cx="11621258" cy="523220"/>
          </a:xfrm>
          <a:prstGeom prst="rect">
            <a:avLst/>
          </a:prstGeom>
          <a:noFill/>
        </p:spPr>
        <p:txBody>
          <a:bodyPr wrap="none" rtlCol="0">
            <a:spAutoFit/>
          </a:bodyPr>
          <a:lstStyle/>
          <a:p>
            <a:r>
              <a:rPr lang="en-GB" sz="2800" b="0" i="0" dirty="0">
                <a:solidFill>
                  <a:srgbClr val="FFFFFF"/>
                </a:solidFill>
                <a:effectLst/>
              </a:rPr>
              <a:t>So, with all this information about you available online, what do hackers want?</a:t>
            </a:r>
            <a:endParaRPr lang="fr-FR" sz="2800" dirty="0"/>
          </a:p>
        </p:txBody>
      </p:sp>
      <p:sp>
        <p:nvSpPr>
          <p:cNvPr id="7" name="TextBox 6">
            <a:extLst>
              <a:ext uri="{FF2B5EF4-FFF2-40B4-BE49-F238E27FC236}">
                <a16:creationId xmlns:a16="http://schemas.microsoft.com/office/drawing/2014/main" id="{6D310F76-DC09-25F2-6B89-8CEF5B968038}"/>
              </a:ext>
            </a:extLst>
          </p:cNvPr>
          <p:cNvSpPr txBox="1"/>
          <p:nvPr/>
        </p:nvSpPr>
        <p:spPr>
          <a:xfrm>
            <a:off x="2238995" y="-1531554"/>
            <a:ext cx="7714008" cy="1200329"/>
          </a:xfrm>
          <a:prstGeom prst="rect">
            <a:avLst/>
          </a:prstGeom>
          <a:noFill/>
        </p:spPr>
        <p:txBody>
          <a:bodyPr wrap="square" rtlCol="0">
            <a:spAutoFit/>
          </a:bodyPr>
          <a:lstStyle/>
          <a:p>
            <a:pPr algn="just"/>
            <a:r>
              <a:rPr lang="en-GB" sz="2400" dirty="0">
                <a:solidFill>
                  <a:schemeClr val="bg1"/>
                </a:solidFill>
              </a:rPr>
              <a:t>Cybercriminals are certainly very imaginative when it comes to gaining access to your money. But that’s not all they are after — they could also steal your identity and ruin your life.</a:t>
            </a:r>
          </a:p>
        </p:txBody>
      </p:sp>
    </p:spTree>
    <p:extLst>
      <p:ext uri="{BB962C8B-B14F-4D97-AF65-F5344CB8AC3E}">
        <p14:creationId xmlns:p14="http://schemas.microsoft.com/office/powerpoint/2010/main" val="229221576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6" presetClass="emph" presetSubtype="0" fill="hold" grpId="0" nodeType="clickEffect">
                                  <p:stCondLst>
                                    <p:cond delay="0"/>
                                  </p:stCondLst>
                                  <p:iterate type="lt">
                                    <p:tmPct val="10000"/>
                                  </p:iterate>
                                  <p:childTnLst>
                                    <p:animScale>
                                      <p:cBhvr>
                                        <p:cTn id="6" dur="500" autoRev="1" fill="hold">
                                          <p:stCondLst>
                                            <p:cond delay="0"/>
                                          </p:stCondLst>
                                        </p:cTn>
                                        <p:tgtEl>
                                          <p:spTgt spid="6"/>
                                        </p:tgtEl>
                                      </p:cBhvr>
                                      <p:to x="80000" y="100000"/>
                                    </p:animScale>
                                    <p:anim by="(#ppt_w*0.10)" calcmode="lin" valueType="num">
                                      <p:cBhvr>
                                        <p:cTn id="7" dur="500" autoRev="1" fill="hold">
                                          <p:stCondLst>
                                            <p:cond delay="0"/>
                                          </p:stCondLst>
                                        </p:cTn>
                                        <p:tgtEl>
                                          <p:spTgt spid="6"/>
                                        </p:tgtEl>
                                        <p:attrNameLst>
                                          <p:attrName>ppt_x</p:attrName>
                                        </p:attrNameLst>
                                      </p:cBhvr>
                                    </p:anim>
                                    <p:anim by="(-#ppt_w*0.10)" calcmode="lin" valueType="num">
                                      <p:cBhvr>
                                        <p:cTn id="8" dur="500" autoRev="1" fill="hold">
                                          <p:stCondLst>
                                            <p:cond delay="0"/>
                                          </p:stCondLst>
                                        </p:cTn>
                                        <p:tgtEl>
                                          <p:spTgt spid="6"/>
                                        </p:tgtEl>
                                        <p:attrNameLst>
                                          <p:attrName>ppt_y</p:attrName>
                                        </p:attrNameLst>
                                      </p:cBhvr>
                                    </p:anim>
                                    <p:animRot by="-480000">
                                      <p:cBhvr>
                                        <p:cTn id="9" dur="500" autoRev="1" fill="hold">
                                          <p:stCondLst>
                                            <p:cond delay="0"/>
                                          </p:stCondLst>
                                        </p:cTn>
                                        <p:tgtEl>
                                          <p:spTgt spid="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AE2081-5B08-9EA0-2BCD-E870386ACD4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7665A63-5EDB-F1FF-6BDC-3FB0BF091130}"/>
              </a:ext>
            </a:extLst>
          </p:cNvPr>
          <p:cNvSpPr txBox="1"/>
          <p:nvPr/>
        </p:nvSpPr>
        <p:spPr>
          <a:xfrm>
            <a:off x="310207" y="402700"/>
            <a:ext cx="2938831" cy="338554"/>
          </a:xfrm>
          <a:prstGeom prst="rect">
            <a:avLst/>
          </a:prstGeom>
          <a:noFill/>
        </p:spPr>
        <p:txBody>
          <a:bodyPr wrap="square" rtlCol="0">
            <a:spAutoFit/>
          </a:bodyPr>
          <a:lstStyle/>
          <a:p>
            <a:r>
              <a:rPr lang="en-GB" sz="1600" b="1" i="0" dirty="0">
                <a:solidFill>
                  <a:srgbClr val="FFFFFF"/>
                </a:solidFill>
                <a:effectLst/>
                <a:latin typeface="Andale Mono" panose="020B0509000000000004" pitchFamily="49" charset="0"/>
              </a:rPr>
              <a:t>What Do Hackers Want?</a:t>
            </a:r>
            <a:endParaRPr lang="fr-FR" sz="1600" dirty="0">
              <a:solidFill>
                <a:schemeClr val="bg1"/>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C9C5136E-9F3E-BF70-15F1-8107D470863A}"/>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B7D9432C-7135-89E5-3B08-0D4DA496D13A}"/>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3D95C5FA-D2D4-9782-101E-900CEF7631B6}"/>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6" name="TextBox 5">
            <a:extLst>
              <a:ext uri="{FF2B5EF4-FFF2-40B4-BE49-F238E27FC236}">
                <a16:creationId xmlns:a16="http://schemas.microsoft.com/office/drawing/2014/main" id="{0019B52C-D2F7-8BA1-605A-21E673D35799}"/>
              </a:ext>
            </a:extLst>
          </p:cNvPr>
          <p:cNvSpPr txBox="1"/>
          <p:nvPr/>
        </p:nvSpPr>
        <p:spPr>
          <a:xfrm>
            <a:off x="1303506" y="2865348"/>
            <a:ext cx="8649497" cy="1200329"/>
          </a:xfrm>
          <a:prstGeom prst="rect">
            <a:avLst/>
          </a:prstGeom>
          <a:noFill/>
        </p:spPr>
        <p:txBody>
          <a:bodyPr wrap="square" rtlCol="0">
            <a:spAutoFit/>
          </a:bodyPr>
          <a:lstStyle/>
          <a:p>
            <a:pPr algn="just"/>
            <a:r>
              <a:rPr lang="en-GB" sz="2400" dirty="0">
                <a:solidFill>
                  <a:schemeClr val="bg1"/>
                </a:solidFill>
              </a:rPr>
              <a:t>Cybercriminals are certainly very imaginative when it comes to gaining access to your money. But that’s not all they are after — they could also steal your identity and ruin your life.</a:t>
            </a:r>
          </a:p>
        </p:txBody>
      </p:sp>
      <p:sp>
        <p:nvSpPr>
          <p:cNvPr id="3" name="TextBox 2">
            <a:extLst>
              <a:ext uri="{FF2B5EF4-FFF2-40B4-BE49-F238E27FC236}">
                <a16:creationId xmlns:a16="http://schemas.microsoft.com/office/drawing/2014/main" id="{580EEBCC-0BD8-8AA6-EE67-4499383BEBE7}"/>
              </a:ext>
            </a:extLst>
          </p:cNvPr>
          <p:cNvSpPr txBox="1"/>
          <p:nvPr/>
        </p:nvSpPr>
        <p:spPr>
          <a:xfrm>
            <a:off x="570742" y="8610633"/>
            <a:ext cx="11621258" cy="523220"/>
          </a:xfrm>
          <a:prstGeom prst="rect">
            <a:avLst/>
          </a:prstGeom>
          <a:noFill/>
        </p:spPr>
        <p:txBody>
          <a:bodyPr wrap="none" rtlCol="0">
            <a:spAutoFit/>
          </a:bodyPr>
          <a:lstStyle/>
          <a:p>
            <a:r>
              <a:rPr lang="en-GB" sz="2800" b="0" i="0" dirty="0">
                <a:solidFill>
                  <a:srgbClr val="FFFFFF"/>
                </a:solidFill>
                <a:effectLst/>
              </a:rPr>
              <a:t>So, with all this information about you available online, what do hackers want?</a:t>
            </a:r>
            <a:endParaRPr lang="fr-FR" sz="2800" dirty="0"/>
          </a:p>
        </p:txBody>
      </p:sp>
      <p:sp>
        <p:nvSpPr>
          <p:cNvPr id="7" name="TextBox 6">
            <a:extLst>
              <a:ext uri="{FF2B5EF4-FFF2-40B4-BE49-F238E27FC236}">
                <a16:creationId xmlns:a16="http://schemas.microsoft.com/office/drawing/2014/main" id="{DF80682F-C1C0-9B8D-B451-86BCC13C5E97}"/>
              </a:ext>
            </a:extLst>
          </p:cNvPr>
          <p:cNvSpPr txBox="1"/>
          <p:nvPr/>
        </p:nvSpPr>
        <p:spPr>
          <a:xfrm>
            <a:off x="1771250" y="-1260568"/>
            <a:ext cx="8649497" cy="707886"/>
          </a:xfrm>
          <a:prstGeom prst="rect">
            <a:avLst/>
          </a:prstGeom>
          <a:noFill/>
        </p:spPr>
        <p:txBody>
          <a:bodyPr wrap="square" rtlCol="0">
            <a:spAutoFit/>
          </a:bodyPr>
          <a:lstStyle/>
          <a:p>
            <a:r>
              <a:rPr lang="en-GB" sz="2000" b="0" i="0" dirty="0">
                <a:solidFill>
                  <a:srgbClr val="FFFFFF"/>
                </a:solidFill>
                <a:effectLst/>
              </a:rPr>
              <a:t>Not content with stealing your money for short-term financial gain, cybercriminals are invested in the long-term gain of identity theft.</a:t>
            </a:r>
            <a:endParaRPr lang="fr-FR" sz="2000" dirty="0"/>
          </a:p>
        </p:txBody>
      </p:sp>
    </p:spTree>
    <p:extLst>
      <p:ext uri="{BB962C8B-B14F-4D97-AF65-F5344CB8AC3E}">
        <p14:creationId xmlns:p14="http://schemas.microsoft.com/office/powerpoint/2010/main" val="266294819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9FCF80-ECE4-458F-7C1E-B4F40A896418}"/>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4B9530D-DB57-CEF1-29E4-C934957FD3FF}"/>
              </a:ext>
            </a:extLst>
          </p:cNvPr>
          <p:cNvSpPr txBox="1"/>
          <p:nvPr/>
        </p:nvSpPr>
        <p:spPr>
          <a:xfrm>
            <a:off x="310207" y="402700"/>
            <a:ext cx="2938831" cy="338554"/>
          </a:xfrm>
          <a:prstGeom prst="rect">
            <a:avLst/>
          </a:prstGeom>
          <a:noFill/>
        </p:spPr>
        <p:txBody>
          <a:bodyPr wrap="square" rtlCol="0">
            <a:spAutoFit/>
          </a:bodyPr>
          <a:lstStyle/>
          <a:p>
            <a:r>
              <a:rPr lang="en-GB" sz="1600" b="1" i="0" dirty="0">
                <a:solidFill>
                  <a:srgbClr val="FFFFFF"/>
                </a:solidFill>
                <a:effectLst/>
                <a:latin typeface="Andale Mono" panose="020B0509000000000004" pitchFamily="49" charset="0"/>
              </a:rPr>
              <a:t>Identity Theft</a:t>
            </a:r>
            <a:endParaRPr lang="fr-FR" sz="1600" dirty="0">
              <a:solidFill>
                <a:schemeClr val="bg1"/>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1AC74B3E-A835-88A2-42C2-C675CA9F06AA}"/>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8D321A5F-EC48-58C5-B708-95DC9A88AE15}"/>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98E81D71-DA92-9838-7F81-00E0BA89E32D}"/>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6" name="TextBox 5">
            <a:extLst>
              <a:ext uri="{FF2B5EF4-FFF2-40B4-BE49-F238E27FC236}">
                <a16:creationId xmlns:a16="http://schemas.microsoft.com/office/drawing/2014/main" id="{D9A7DF3C-0FAA-3DA6-E027-ADDCEC994A33}"/>
              </a:ext>
            </a:extLst>
          </p:cNvPr>
          <p:cNvSpPr txBox="1"/>
          <p:nvPr/>
        </p:nvSpPr>
        <p:spPr>
          <a:xfrm>
            <a:off x="1303506" y="8040462"/>
            <a:ext cx="8649497" cy="1200329"/>
          </a:xfrm>
          <a:prstGeom prst="rect">
            <a:avLst/>
          </a:prstGeom>
          <a:noFill/>
        </p:spPr>
        <p:txBody>
          <a:bodyPr wrap="square" rtlCol="0">
            <a:spAutoFit/>
          </a:bodyPr>
          <a:lstStyle/>
          <a:p>
            <a:pPr algn="just"/>
            <a:r>
              <a:rPr lang="en-GB" sz="2400" dirty="0">
                <a:solidFill>
                  <a:schemeClr val="bg1"/>
                </a:solidFill>
              </a:rPr>
              <a:t>Cybercriminals are certainly very imaginative when it comes to gaining access to your money. But that’s not all they are after — they could also steal your identity and ruin your life.</a:t>
            </a:r>
          </a:p>
        </p:txBody>
      </p:sp>
      <p:sp>
        <p:nvSpPr>
          <p:cNvPr id="5" name="TextBox 4">
            <a:extLst>
              <a:ext uri="{FF2B5EF4-FFF2-40B4-BE49-F238E27FC236}">
                <a16:creationId xmlns:a16="http://schemas.microsoft.com/office/drawing/2014/main" id="{133049F8-372F-E5A5-9BA3-EE7F64052F9D}"/>
              </a:ext>
            </a:extLst>
          </p:cNvPr>
          <p:cNvSpPr txBox="1"/>
          <p:nvPr/>
        </p:nvSpPr>
        <p:spPr>
          <a:xfrm>
            <a:off x="1771250" y="3058514"/>
            <a:ext cx="8649497" cy="830997"/>
          </a:xfrm>
          <a:prstGeom prst="rect">
            <a:avLst/>
          </a:prstGeom>
          <a:noFill/>
        </p:spPr>
        <p:txBody>
          <a:bodyPr wrap="square" rtlCol="0">
            <a:spAutoFit/>
          </a:bodyPr>
          <a:lstStyle/>
          <a:p>
            <a:pPr algn="just"/>
            <a:r>
              <a:rPr lang="en-GB" sz="2400" b="0" i="0" dirty="0">
                <a:solidFill>
                  <a:srgbClr val="FFFFFF"/>
                </a:solidFill>
                <a:effectLst/>
              </a:rPr>
              <a:t>Not content with stealing your money for short-term financial gain, cybercriminals are invested in the long-term gain of identity theft.</a:t>
            </a:r>
            <a:endParaRPr lang="fr-FR" sz="2400" dirty="0"/>
          </a:p>
        </p:txBody>
      </p:sp>
      <p:pic>
        <p:nvPicPr>
          <p:cNvPr id="7" name="Picture 6">
            <a:extLst>
              <a:ext uri="{FF2B5EF4-FFF2-40B4-BE49-F238E27FC236}">
                <a16:creationId xmlns:a16="http://schemas.microsoft.com/office/drawing/2014/main" id="{D2C5D25C-35CA-0210-2CD0-414F6EB83F88}"/>
              </a:ext>
            </a:extLst>
          </p:cNvPr>
          <p:cNvPicPr>
            <a:picLocks noChangeAspect="1"/>
          </p:cNvPicPr>
          <p:nvPr/>
        </p:nvPicPr>
        <p:blipFill>
          <a:blip r:embed="rId2"/>
          <a:srcRect l="267" t="714" r="50836" b="-1"/>
          <a:stretch/>
        </p:blipFill>
        <p:spPr>
          <a:xfrm>
            <a:off x="13252784" y="2316998"/>
            <a:ext cx="5749871" cy="4541002"/>
          </a:xfrm>
          <a:prstGeom prst="rect">
            <a:avLst/>
          </a:prstGeom>
        </p:spPr>
      </p:pic>
      <p:pic>
        <p:nvPicPr>
          <p:cNvPr id="8" name="Picture 7">
            <a:extLst>
              <a:ext uri="{FF2B5EF4-FFF2-40B4-BE49-F238E27FC236}">
                <a16:creationId xmlns:a16="http://schemas.microsoft.com/office/drawing/2014/main" id="{ED9D5C06-893A-D68D-08CF-C1B74D1F1725}"/>
              </a:ext>
            </a:extLst>
          </p:cNvPr>
          <p:cNvPicPr>
            <a:picLocks noChangeAspect="1"/>
          </p:cNvPicPr>
          <p:nvPr/>
        </p:nvPicPr>
        <p:blipFill>
          <a:blip r:embed="rId2"/>
          <a:srcRect l="50840" t="1318"/>
          <a:stretch/>
        </p:blipFill>
        <p:spPr>
          <a:xfrm>
            <a:off x="-7246086" y="2316998"/>
            <a:ext cx="5749871" cy="4541001"/>
          </a:xfrm>
          <a:prstGeom prst="rect">
            <a:avLst/>
          </a:prstGeom>
        </p:spPr>
      </p:pic>
    </p:spTree>
    <p:extLst>
      <p:ext uri="{BB962C8B-B14F-4D97-AF65-F5344CB8AC3E}">
        <p14:creationId xmlns:p14="http://schemas.microsoft.com/office/powerpoint/2010/main" val="59700257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DF0A61-51B6-7147-4587-6BFDC65F819D}"/>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EC20EAEF-D488-03F7-A38B-EA0FED798783}"/>
              </a:ext>
            </a:extLst>
          </p:cNvPr>
          <p:cNvSpPr txBox="1"/>
          <p:nvPr/>
        </p:nvSpPr>
        <p:spPr>
          <a:xfrm>
            <a:off x="-5565820" y="3465513"/>
            <a:ext cx="5533793" cy="2246769"/>
          </a:xfrm>
          <a:prstGeom prst="rect">
            <a:avLst/>
          </a:prstGeom>
          <a:noFill/>
        </p:spPr>
        <p:txBody>
          <a:bodyPr wrap="square" rtlCol="0">
            <a:spAutoFit/>
          </a:bodyPr>
          <a:lstStyle/>
          <a:p>
            <a:pPr algn="just"/>
            <a:r>
              <a:rPr lang="en-GB" sz="2000" b="1" i="1" dirty="0">
                <a:solidFill>
                  <a:schemeClr val="bg1"/>
                </a:solidFill>
                <a:effectLst/>
              </a:rPr>
              <a:t>Medical theft</a:t>
            </a:r>
          </a:p>
          <a:p>
            <a:pPr algn="just"/>
            <a:r>
              <a:rPr lang="en-GB" sz="2000" b="0" i="0" dirty="0">
                <a:solidFill>
                  <a:schemeClr val="bg1"/>
                </a:solidFill>
                <a:effectLst/>
              </a:rPr>
              <a:t>Rising medical costs have led to an increase in medical identity theft, with cybercriminals stealing medical insurance to use the benefits for themselves. Where this happens, any medical procedures carried out in your name will then be saved in your medical records.</a:t>
            </a:r>
            <a:endParaRPr lang="fr-FR" sz="2000" dirty="0">
              <a:solidFill>
                <a:schemeClr val="bg1"/>
              </a:solidFill>
            </a:endParaRPr>
          </a:p>
        </p:txBody>
      </p:sp>
      <p:sp>
        <p:nvSpPr>
          <p:cNvPr id="2" name="TextBox 1">
            <a:extLst>
              <a:ext uri="{FF2B5EF4-FFF2-40B4-BE49-F238E27FC236}">
                <a16:creationId xmlns:a16="http://schemas.microsoft.com/office/drawing/2014/main" id="{93D5F3FD-F8A9-CA5F-7A35-535BA7FDF6FD}"/>
              </a:ext>
            </a:extLst>
          </p:cNvPr>
          <p:cNvSpPr txBox="1"/>
          <p:nvPr/>
        </p:nvSpPr>
        <p:spPr>
          <a:xfrm>
            <a:off x="310207" y="402700"/>
            <a:ext cx="2938831" cy="338554"/>
          </a:xfrm>
          <a:prstGeom prst="rect">
            <a:avLst/>
          </a:prstGeom>
          <a:noFill/>
        </p:spPr>
        <p:txBody>
          <a:bodyPr wrap="square" rtlCol="0">
            <a:spAutoFit/>
          </a:bodyPr>
          <a:lstStyle/>
          <a:p>
            <a:r>
              <a:rPr lang="en-GB" sz="1600" b="1" i="0" dirty="0">
                <a:solidFill>
                  <a:srgbClr val="FFFFFF"/>
                </a:solidFill>
                <a:effectLst/>
                <a:latin typeface="Andale Mono" panose="020B0509000000000004" pitchFamily="49" charset="0"/>
              </a:rPr>
              <a:t>Identity Theft</a:t>
            </a:r>
            <a:endParaRPr lang="fr-FR" sz="1600" dirty="0">
              <a:solidFill>
                <a:schemeClr val="bg1"/>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9C35E308-5083-4196-662A-F43004A35FBD}"/>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6BA92050-D02C-4A3A-DE61-6C78E074A2CA}"/>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65D19D4D-1342-0264-6F3C-7EEAB78E46BF}"/>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5" name="TextBox 4">
            <a:extLst>
              <a:ext uri="{FF2B5EF4-FFF2-40B4-BE49-F238E27FC236}">
                <a16:creationId xmlns:a16="http://schemas.microsoft.com/office/drawing/2014/main" id="{71F2B9F5-26C7-7D48-CD00-27774D1D680E}"/>
              </a:ext>
            </a:extLst>
          </p:cNvPr>
          <p:cNvSpPr txBox="1"/>
          <p:nvPr/>
        </p:nvSpPr>
        <p:spPr>
          <a:xfrm>
            <a:off x="467744" y="1210259"/>
            <a:ext cx="11353195" cy="830997"/>
          </a:xfrm>
          <a:prstGeom prst="rect">
            <a:avLst/>
          </a:prstGeom>
          <a:noFill/>
        </p:spPr>
        <p:txBody>
          <a:bodyPr wrap="square" rtlCol="0">
            <a:spAutoFit/>
          </a:bodyPr>
          <a:lstStyle/>
          <a:p>
            <a:pPr algn="just"/>
            <a:r>
              <a:rPr lang="en-GB" sz="2400" b="0" i="0" dirty="0">
                <a:solidFill>
                  <a:srgbClr val="FFFFFF"/>
                </a:solidFill>
                <a:effectLst/>
              </a:rPr>
              <a:t>Not content with stealing your money for short-term financial gain, cybercriminals are invested in the long-term gain of identity theft.</a:t>
            </a:r>
            <a:endParaRPr lang="fr-FR" sz="2400" dirty="0"/>
          </a:p>
        </p:txBody>
      </p:sp>
      <p:pic>
        <p:nvPicPr>
          <p:cNvPr id="7" name="Picture 6">
            <a:extLst>
              <a:ext uri="{FF2B5EF4-FFF2-40B4-BE49-F238E27FC236}">
                <a16:creationId xmlns:a16="http://schemas.microsoft.com/office/drawing/2014/main" id="{241F8CBB-BF25-35C8-2B54-9D4AC5B76231}"/>
              </a:ext>
            </a:extLst>
          </p:cNvPr>
          <p:cNvPicPr>
            <a:picLocks noChangeAspect="1"/>
          </p:cNvPicPr>
          <p:nvPr/>
        </p:nvPicPr>
        <p:blipFill>
          <a:blip r:embed="rId2"/>
          <a:srcRect l="267" t="714" r="50836" b="-1"/>
          <a:stretch/>
        </p:blipFill>
        <p:spPr>
          <a:xfrm>
            <a:off x="247973" y="2316998"/>
            <a:ext cx="5749871" cy="4541002"/>
          </a:xfrm>
          <a:prstGeom prst="rect">
            <a:avLst/>
          </a:prstGeom>
        </p:spPr>
      </p:pic>
      <p:pic>
        <p:nvPicPr>
          <p:cNvPr id="9" name="Picture 8">
            <a:extLst>
              <a:ext uri="{FF2B5EF4-FFF2-40B4-BE49-F238E27FC236}">
                <a16:creationId xmlns:a16="http://schemas.microsoft.com/office/drawing/2014/main" id="{37A8EB88-B7B4-8153-2078-55BA93AB490C}"/>
              </a:ext>
            </a:extLst>
          </p:cNvPr>
          <p:cNvPicPr>
            <a:picLocks noChangeAspect="1"/>
          </p:cNvPicPr>
          <p:nvPr/>
        </p:nvPicPr>
        <p:blipFill>
          <a:blip r:embed="rId2"/>
          <a:srcRect l="50840" t="1318"/>
          <a:stretch/>
        </p:blipFill>
        <p:spPr>
          <a:xfrm>
            <a:off x="6194154" y="2316998"/>
            <a:ext cx="5749871" cy="4541001"/>
          </a:xfrm>
          <a:prstGeom prst="rect">
            <a:avLst/>
          </a:prstGeom>
        </p:spPr>
      </p:pic>
    </p:spTree>
    <p:extLst>
      <p:ext uri="{BB962C8B-B14F-4D97-AF65-F5344CB8AC3E}">
        <p14:creationId xmlns:p14="http://schemas.microsoft.com/office/powerpoint/2010/main" val="94671582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4C3FB6-CC20-38C2-66C7-FFCEABA943D3}"/>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296EFD5C-5C96-D84F-61EE-86C364A17AB2}"/>
              </a:ext>
            </a:extLst>
          </p:cNvPr>
          <p:cNvSpPr txBox="1"/>
          <p:nvPr/>
        </p:nvSpPr>
        <p:spPr>
          <a:xfrm>
            <a:off x="6161732" y="3465513"/>
            <a:ext cx="5533793" cy="2246769"/>
          </a:xfrm>
          <a:prstGeom prst="rect">
            <a:avLst/>
          </a:prstGeom>
          <a:noFill/>
        </p:spPr>
        <p:txBody>
          <a:bodyPr wrap="square" rtlCol="0">
            <a:spAutoFit/>
          </a:bodyPr>
          <a:lstStyle/>
          <a:p>
            <a:pPr algn="just"/>
            <a:r>
              <a:rPr lang="en-GB" sz="2000" b="1" i="1" dirty="0">
                <a:solidFill>
                  <a:schemeClr val="bg1"/>
                </a:solidFill>
                <a:effectLst/>
              </a:rPr>
              <a:t>Medical theft</a:t>
            </a:r>
          </a:p>
          <a:p>
            <a:pPr algn="just"/>
            <a:r>
              <a:rPr lang="en-GB" sz="2000" b="0" i="0" dirty="0">
                <a:solidFill>
                  <a:schemeClr val="bg1"/>
                </a:solidFill>
                <a:effectLst/>
              </a:rPr>
              <a:t>Rising medical costs have led to an increase in medical identity theft, with cybercriminals stealing medical insurance to use the benefits for themselves. Where this happens, any medical procedures carried out in your name will then be saved in your medical records.</a:t>
            </a:r>
            <a:endParaRPr lang="fr-FR" sz="2000" dirty="0">
              <a:solidFill>
                <a:schemeClr val="bg1"/>
              </a:solidFill>
            </a:endParaRPr>
          </a:p>
        </p:txBody>
      </p:sp>
      <p:sp>
        <p:nvSpPr>
          <p:cNvPr id="3" name="TextBox 2">
            <a:extLst>
              <a:ext uri="{FF2B5EF4-FFF2-40B4-BE49-F238E27FC236}">
                <a16:creationId xmlns:a16="http://schemas.microsoft.com/office/drawing/2014/main" id="{B4F1FB7F-E0A9-00EE-06AC-52D70AE225B2}"/>
              </a:ext>
            </a:extLst>
          </p:cNvPr>
          <p:cNvSpPr txBox="1"/>
          <p:nvPr/>
        </p:nvSpPr>
        <p:spPr>
          <a:xfrm>
            <a:off x="14682478" y="3294742"/>
            <a:ext cx="5586315" cy="2554545"/>
          </a:xfrm>
          <a:prstGeom prst="rect">
            <a:avLst/>
          </a:prstGeom>
          <a:noFill/>
        </p:spPr>
        <p:txBody>
          <a:bodyPr wrap="square" rtlCol="0">
            <a:spAutoFit/>
          </a:bodyPr>
          <a:lstStyle/>
          <a:p>
            <a:pPr algn="just"/>
            <a:r>
              <a:rPr lang="en-GB" sz="2000" b="1" i="1" dirty="0">
                <a:solidFill>
                  <a:schemeClr val="bg1"/>
                </a:solidFill>
                <a:effectLst/>
              </a:rPr>
              <a:t>Banking</a:t>
            </a:r>
          </a:p>
          <a:p>
            <a:pPr algn="just"/>
            <a:r>
              <a:rPr lang="en-GB" sz="2000" b="0" i="0" dirty="0">
                <a:solidFill>
                  <a:schemeClr val="bg1"/>
                </a:solidFill>
                <a:effectLst/>
              </a:rPr>
              <a:t>Stealing private data can help cybercriminals access bank accounts, credit cards, social profiles and other online accounts. Armed with this information, an identity thief could file a fake tax return and collect the refund. They could even take out loans in your name and ruin your credit rating (and your life as well).</a:t>
            </a:r>
            <a:endParaRPr lang="fr-FR" sz="2000" dirty="0">
              <a:solidFill>
                <a:schemeClr val="bg1"/>
              </a:solidFill>
            </a:endParaRPr>
          </a:p>
        </p:txBody>
      </p:sp>
      <p:sp>
        <p:nvSpPr>
          <p:cNvPr id="2" name="TextBox 1">
            <a:extLst>
              <a:ext uri="{FF2B5EF4-FFF2-40B4-BE49-F238E27FC236}">
                <a16:creationId xmlns:a16="http://schemas.microsoft.com/office/drawing/2014/main" id="{8BD23146-331D-6FB4-DDE6-0204ADA088AC}"/>
              </a:ext>
            </a:extLst>
          </p:cNvPr>
          <p:cNvSpPr txBox="1"/>
          <p:nvPr/>
        </p:nvSpPr>
        <p:spPr>
          <a:xfrm>
            <a:off x="310207" y="402700"/>
            <a:ext cx="2938831" cy="338554"/>
          </a:xfrm>
          <a:prstGeom prst="rect">
            <a:avLst/>
          </a:prstGeom>
          <a:noFill/>
        </p:spPr>
        <p:txBody>
          <a:bodyPr wrap="square" rtlCol="0">
            <a:spAutoFit/>
          </a:bodyPr>
          <a:lstStyle/>
          <a:p>
            <a:r>
              <a:rPr lang="en-GB" sz="1600" b="1" i="0" dirty="0">
                <a:solidFill>
                  <a:srgbClr val="FFFFFF"/>
                </a:solidFill>
                <a:effectLst/>
                <a:latin typeface="Andale Mono" panose="020B0509000000000004" pitchFamily="49" charset="0"/>
              </a:rPr>
              <a:t>Identity Theft</a:t>
            </a:r>
            <a:endParaRPr lang="fr-FR" sz="1600" dirty="0">
              <a:solidFill>
                <a:schemeClr val="bg1"/>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39C6CF60-E7C3-DD15-C988-F677EBCFD185}"/>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3E16D778-8CD2-C47A-2F71-1675FB64A155}"/>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1337025D-5A7A-D1FA-E42D-A0CD347ECBC7}"/>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5" name="TextBox 4">
            <a:extLst>
              <a:ext uri="{FF2B5EF4-FFF2-40B4-BE49-F238E27FC236}">
                <a16:creationId xmlns:a16="http://schemas.microsoft.com/office/drawing/2014/main" id="{1F1CEDE7-0894-1099-71FA-9F1B7BFAF4B6}"/>
              </a:ext>
            </a:extLst>
          </p:cNvPr>
          <p:cNvSpPr txBox="1"/>
          <p:nvPr/>
        </p:nvSpPr>
        <p:spPr>
          <a:xfrm>
            <a:off x="467744" y="1210259"/>
            <a:ext cx="11353195" cy="830997"/>
          </a:xfrm>
          <a:prstGeom prst="rect">
            <a:avLst/>
          </a:prstGeom>
          <a:noFill/>
        </p:spPr>
        <p:txBody>
          <a:bodyPr wrap="square" rtlCol="0">
            <a:spAutoFit/>
          </a:bodyPr>
          <a:lstStyle/>
          <a:p>
            <a:pPr algn="just"/>
            <a:r>
              <a:rPr lang="en-GB" sz="2400" b="0" i="0" dirty="0">
                <a:solidFill>
                  <a:srgbClr val="FFFFFF"/>
                </a:solidFill>
                <a:effectLst/>
              </a:rPr>
              <a:t>Not content with stealing your money for short-term financial gain, cybercriminals are invested in the long-term gain of identity theft.</a:t>
            </a:r>
            <a:endParaRPr lang="fr-FR" sz="2400" dirty="0"/>
          </a:p>
        </p:txBody>
      </p:sp>
      <p:pic>
        <p:nvPicPr>
          <p:cNvPr id="7" name="Picture 6">
            <a:extLst>
              <a:ext uri="{FF2B5EF4-FFF2-40B4-BE49-F238E27FC236}">
                <a16:creationId xmlns:a16="http://schemas.microsoft.com/office/drawing/2014/main" id="{A8542E06-75AF-15BA-3F69-F7DCDA7AF012}"/>
              </a:ext>
            </a:extLst>
          </p:cNvPr>
          <p:cNvPicPr>
            <a:picLocks noChangeAspect="1"/>
          </p:cNvPicPr>
          <p:nvPr/>
        </p:nvPicPr>
        <p:blipFill>
          <a:blip r:embed="rId2"/>
          <a:srcRect l="267" t="714" r="50836" b="-1"/>
          <a:stretch/>
        </p:blipFill>
        <p:spPr>
          <a:xfrm>
            <a:off x="247973" y="2316998"/>
            <a:ext cx="5749871" cy="4541002"/>
          </a:xfrm>
          <a:prstGeom prst="rect">
            <a:avLst/>
          </a:prstGeom>
        </p:spPr>
      </p:pic>
      <p:pic>
        <p:nvPicPr>
          <p:cNvPr id="9" name="Picture 8">
            <a:extLst>
              <a:ext uri="{FF2B5EF4-FFF2-40B4-BE49-F238E27FC236}">
                <a16:creationId xmlns:a16="http://schemas.microsoft.com/office/drawing/2014/main" id="{B01DB07A-8DBA-429C-97F6-BF0A8BACAC6B}"/>
              </a:ext>
            </a:extLst>
          </p:cNvPr>
          <p:cNvPicPr>
            <a:picLocks noChangeAspect="1"/>
          </p:cNvPicPr>
          <p:nvPr/>
        </p:nvPicPr>
        <p:blipFill>
          <a:blip r:embed="rId2"/>
          <a:srcRect l="50840" t="1318"/>
          <a:stretch/>
        </p:blipFill>
        <p:spPr>
          <a:xfrm>
            <a:off x="12544979" y="2316999"/>
            <a:ext cx="5749871" cy="4541001"/>
          </a:xfrm>
          <a:prstGeom prst="rect">
            <a:avLst/>
          </a:prstGeom>
        </p:spPr>
      </p:pic>
    </p:spTree>
    <p:extLst>
      <p:ext uri="{BB962C8B-B14F-4D97-AF65-F5344CB8AC3E}">
        <p14:creationId xmlns:p14="http://schemas.microsoft.com/office/powerpoint/2010/main" val="120642527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2E575B-3754-AFC5-7D1A-1632ACEFEAE9}"/>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9AED5657-D5B9-93EB-D0D0-B136D4A37425}"/>
              </a:ext>
            </a:extLst>
          </p:cNvPr>
          <p:cNvSpPr txBox="1"/>
          <p:nvPr/>
        </p:nvSpPr>
        <p:spPr>
          <a:xfrm>
            <a:off x="472985" y="3294742"/>
            <a:ext cx="5586315" cy="2554545"/>
          </a:xfrm>
          <a:prstGeom prst="rect">
            <a:avLst/>
          </a:prstGeom>
          <a:noFill/>
        </p:spPr>
        <p:txBody>
          <a:bodyPr wrap="square" rtlCol="0">
            <a:spAutoFit/>
          </a:bodyPr>
          <a:lstStyle/>
          <a:p>
            <a:pPr algn="just"/>
            <a:r>
              <a:rPr lang="en-GB" sz="2000" b="1" i="1" dirty="0">
                <a:solidFill>
                  <a:schemeClr val="bg1"/>
                </a:solidFill>
                <a:effectLst/>
              </a:rPr>
              <a:t>Banking</a:t>
            </a:r>
          </a:p>
          <a:p>
            <a:pPr algn="just"/>
            <a:r>
              <a:rPr lang="en-GB" sz="2000" b="0" i="0" dirty="0">
                <a:solidFill>
                  <a:schemeClr val="bg1"/>
                </a:solidFill>
                <a:effectLst/>
              </a:rPr>
              <a:t>Stealing private data can help cybercriminals access bank accounts, credit cards, social profiles and other online accounts. Armed with this information, an identity thief could file a fake tax return and collect the refund. They could even take out loans in your name and ruin your credit rating (and your life as well).</a:t>
            </a:r>
            <a:endParaRPr lang="fr-FR" sz="2000" dirty="0">
              <a:solidFill>
                <a:schemeClr val="bg1"/>
              </a:solidFill>
            </a:endParaRPr>
          </a:p>
        </p:txBody>
      </p:sp>
      <p:sp>
        <p:nvSpPr>
          <p:cNvPr id="10" name="TextBox 9">
            <a:extLst>
              <a:ext uri="{FF2B5EF4-FFF2-40B4-BE49-F238E27FC236}">
                <a16:creationId xmlns:a16="http://schemas.microsoft.com/office/drawing/2014/main" id="{CA8E0C70-D74C-8C39-234D-6267AE6CB6BA}"/>
              </a:ext>
            </a:extLst>
          </p:cNvPr>
          <p:cNvSpPr txBox="1"/>
          <p:nvPr/>
        </p:nvSpPr>
        <p:spPr>
          <a:xfrm>
            <a:off x="-6262507" y="3465513"/>
            <a:ext cx="5533793" cy="2246769"/>
          </a:xfrm>
          <a:prstGeom prst="rect">
            <a:avLst/>
          </a:prstGeom>
          <a:noFill/>
        </p:spPr>
        <p:txBody>
          <a:bodyPr wrap="square" rtlCol="0">
            <a:spAutoFit/>
          </a:bodyPr>
          <a:lstStyle/>
          <a:p>
            <a:pPr algn="just"/>
            <a:r>
              <a:rPr lang="en-GB" sz="2000" b="1" i="1" dirty="0">
                <a:solidFill>
                  <a:schemeClr val="bg1"/>
                </a:solidFill>
                <a:effectLst/>
              </a:rPr>
              <a:t>Medical theft</a:t>
            </a:r>
          </a:p>
          <a:p>
            <a:pPr algn="just"/>
            <a:r>
              <a:rPr lang="en-GB" sz="2000" b="0" i="0" dirty="0">
                <a:solidFill>
                  <a:schemeClr val="bg1"/>
                </a:solidFill>
                <a:effectLst/>
              </a:rPr>
              <a:t>Rising medical costs have led to an increase in medical identity theft, with cybercriminals stealing medical insurance to use the benefits for themselves. Where this happens, any medical procedures carried out in your name will then be saved in your medical records.</a:t>
            </a:r>
            <a:endParaRPr lang="fr-FR" sz="2000" dirty="0">
              <a:solidFill>
                <a:schemeClr val="bg1"/>
              </a:solidFill>
            </a:endParaRPr>
          </a:p>
        </p:txBody>
      </p:sp>
      <p:sp>
        <p:nvSpPr>
          <p:cNvPr id="2" name="TextBox 1">
            <a:extLst>
              <a:ext uri="{FF2B5EF4-FFF2-40B4-BE49-F238E27FC236}">
                <a16:creationId xmlns:a16="http://schemas.microsoft.com/office/drawing/2014/main" id="{858AE412-4C37-8D0E-445C-49E19950154C}"/>
              </a:ext>
            </a:extLst>
          </p:cNvPr>
          <p:cNvSpPr txBox="1"/>
          <p:nvPr/>
        </p:nvSpPr>
        <p:spPr>
          <a:xfrm>
            <a:off x="310207" y="402700"/>
            <a:ext cx="2938831" cy="338554"/>
          </a:xfrm>
          <a:prstGeom prst="rect">
            <a:avLst/>
          </a:prstGeom>
          <a:noFill/>
        </p:spPr>
        <p:txBody>
          <a:bodyPr wrap="square" rtlCol="0">
            <a:spAutoFit/>
          </a:bodyPr>
          <a:lstStyle/>
          <a:p>
            <a:r>
              <a:rPr lang="en-GB" sz="1600" b="1" i="0" dirty="0">
                <a:solidFill>
                  <a:srgbClr val="FFFFFF"/>
                </a:solidFill>
                <a:effectLst/>
                <a:latin typeface="Andale Mono" panose="020B0509000000000004" pitchFamily="49" charset="0"/>
              </a:rPr>
              <a:t>Identity Theft</a:t>
            </a:r>
            <a:endParaRPr lang="fr-FR" sz="1600" dirty="0">
              <a:solidFill>
                <a:schemeClr val="bg1"/>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ADBD5014-8C72-32D5-A9AF-4E141E4FE49E}"/>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2C610CFD-B224-5B05-20EC-69473637C019}"/>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F2FE5F20-756F-B375-9295-E7621ED0C3EA}"/>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5" name="TextBox 4">
            <a:extLst>
              <a:ext uri="{FF2B5EF4-FFF2-40B4-BE49-F238E27FC236}">
                <a16:creationId xmlns:a16="http://schemas.microsoft.com/office/drawing/2014/main" id="{AACD0E1E-2F74-39DE-01EC-BF45F947F1F8}"/>
              </a:ext>
            </a:extLst>
          </p:cNvPr>
          <p:cNvSpPr txBox="1"/>
          <p:nvPr/>
        </p:nvSpPr>
        <p:spPr>
          <a:xfrm>
            <a:off x="467744" y="1210259"/>
            <a:ext cx="11353195" cy="830997"/>
          </a:xfrm>
          <a:prstGeom prst="rect">
            <a:avLst/>
          </a:prstGeom>
          <a:noFill/>
        </p:spPr>
        <p:txBody>
          <a:bodyPr wrap="square" rtlCol="0">
            <a:spAutoFit/>
          </a:bodyPr>
          <a:lstStyle/>
          <a:p>
            <a:pPr algn="just"/>
            <a:r>
              <a:rPr lang="en-GB" sz="2400" b="0" i="0" dirty="0">
                <a:solidFill>
                  <a:srgbClr val="FFFFFF"/>
                </a:solidFill>
                <a:effectLst/>
              </a:rPr>
              <a:t>Not content with stealing your money for short-term financial gain, cybercriminals are invested in the long-term gain of identity theft.</a:t>
            </a:r>
            <a:endParaRPr lang="fr-FR" sz="2400" dirty="0"/>
          </a:p>
        </p:txBody>
      </p:sp>
      <p:pic>
        <p:nvPicPr>
          <p:cNvPr id="7" name="Picture 6">
            <a:extLst>
              <a:ext uri="{FF2B5EF4-FFF2-40B4-BE49-F238E27FC236}">
                <a16:creationId xmlns:a16="http://schemas.microsoft.com/office/drawing/2014/main" id="{FF7DB71B-5EDA-4206-C9B1-10FEA0742911}"/>
              </a:ext>
            </a:extLst>
          </p:cNvPr>
          <p:cNvPicPr>
            <a:picLocks noChangeAspect="1"/>
          </p:cNvPicPr>
          <p:nvPr/>
        </p:nvPicPr>
        <p:blipFill>
          <a:blip r:embed="rId2"/>
          <a:srcRect l="267" t="714" r="50836" b="-1"/>
          <a:stretch/>
        </p:blipFill>
        <p:spPr>
          <a:xfrm>
            <a:off x="-5891573" y="2316998"/>
            <a:ext cx="5749871" cy="4541002"/>
          </a:xfrm>
          <a:prstGeom prst="rect">
            <a:avLst/>
          </a:prstGeom>
        </p:spPr>
      </p:pic>
      <p:pic>
        <p:nvPicPr>
          <p:cNvPr id="9" name="Picture 8">
            <a:extLst>
              <a:ext uri="{FF2B5EF4-FFF2-40B4-BE49-F238E27FC236}">
                <a16:creationId xmlns:a16="http://schemas.microsoft.com/office/drawing/2014/main" id="{0CF6047A-A1D2-BC13-4161-1BBE8EE5D7CD}"/>
              </a:ext>
            </a:extLst>
          </p:cNvPr>
          <p:cNvPicPr>
            <a:picLocks noChangeAspect="1"/>
          </p:cNvPicPr>
          <p:nvPr/>
        </p:nvPicPr>
        <p:blipFill>
          <a:blip r:embed="rId2"/>
          <a:srcRect l="50840" t="1318"/>
          <a:stretch/>
        </p:blipFill>
        <p:spPr>
          <a:xfrm>
            <a:off x="6092555" y="2316998"/>
            <a:ext cx="5749871" cy="4541001"/>
          </a:xfrm>
          <a:prstGeom prst="rect">
            <a:avLst/>
          </a:prstGeom>
        </p:spPr>
      </p:pic>
      <p:sp>
        <p:nvSpPr>
          <p:cNvPr id="6" name="TextBox 5">
            <a:extLst>
              <a:ext uri="{FF2B5EF4-FFF2-40B4-BE49-F238E27FC236}">
                <a16:creationId xmlns:a16="http://schemas.microsoft.com/office/drawing/2014/main" id="{62D7BFFC-94E5-69B5-1228-71ED06CEB0D1}"/>
              </a:ext>
            </a:extLst>
          </p:cNvPr>
          <p:cNvSpPr txBox="1"/>
          <p:nvPr/>
        </p:nvSpPr>
        <p:spPr>
          <a:xfrm>
            <a:off x="-6209630" y="-1359320"/>
            <a:ext cx="6497420" cy="461665"/>
          </a:xfrm>
          <a:prstGeom prst="rect">
            <a:avLst/>
          </a:prstGeom>
          <a:noFill/>
        </p:spPr>
        <p:txBody>
          <a:bodyPr wrap="none" rtlCol="0">
            <a:spAutoFit/>
          </a:bodyPr>
          <a:lstStyle/>
          <a:p>
            <a:r>
              <a:rPr lang="en-GB" sz="2400" b="0" i="0" dirty="0">
                <a:solidFill>
                  <a:srgbClr val="FFFFFF"/>
                </a:solidFill>
                <a:effectLst/>
              </a:rPr>
              <a:t>It’s not just criminals who seek your personal data.</a:t>
            </a:r>
            <a:endParaRPr lang="fr-FR" sz="2400" dirty="0"/>
          </a:p>
        </p:txBody>
      </p:sp>
    </p:spTree>
    <p:extLst>
      <p:ext uri="{BB962C8B-B14F-4D97-AF65-F5344CB8AC3E}">
        <p14:creationId xmlns:p14="http://schemas.microsoft.com/office/powerpoint/2010/main" val="264007880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29FA4D-9A83-BFFA-298C-AF7D2351489F}"/>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89CECBC0-FE6E-DD55-2BA1-5EF46EC8B954}"/>
              </a:ext>
            </a:extLst>
          </p:cNvPr>
          <p:cNvSpPr txBox="1"/>
          <p:nvPr/>
        </p:nvSpPr>
        <p:spPr>
          <a:xfrm>
            <a:off x="13506824" y="3294742"/>
            <a:ext cx="5586315" cy="2554545"/>
          </a:xfrm>
          <a:prstGeom prst="rect">
            <a:avLst/>
          </a:prstGeom>
          <a:noFill/>
        </p:spPr>
        <p:txBody>
          <a:bodyPr wrap="square" rtlCol="0">
            <a:spAutoFit/>
          </a:bodyPr>
          <a:lstStyle/>
          <a:p>
            <a:pPr algn="just"/>
            <a:r>
              <a:rPr lang="en-GB" sz="2000" b="1" i="1" dirty="0">
                <a:solidFill>
                  <a:schemeClr val="bg1"/>
                </a:solidFill>
                <a:effectLst/>
              </a:rPr>
              <a:t>Banking</a:t>
            </a:r>
          </a:p>
          <a:p>
            <a:pPr algn="just"/>
            <a:r>
              <a:rPr lang="en-GB" sz="2000" b="0" i="0" dirty="0">
                <a:solidFill>
                  <a:schemeClr val="bg1"/>
                </a:solidFill>
                <a:effectLst/>
              </a:rPr>
              <a:t>Stealing private data can help cybercriminals access bank accounts, credit cards, social profiles and other online accounts. Armed with this information, an identity thief could file a fake tax return and collect the refund. They could even take out loans in your name and ruin your credit rating (and your life as well).</a:t>
            </a:r>
            <a:endParaRPr lang="fr-FR" sz="2000" dirty="0">
              <a:solidFill>
                <a:schemeClr val="bg1"/>
              </a:solidFill>
            </a:endParaRPr>
          </a:p>
        </p:txBody>
      </p:sp>
      <p:sp>
        <p:nvSpPr>
          <p:cNvPr id="2" name="TextBox 1">
            <a:extLst>
              <a:ext uri="{FF2B5EF4-FFF2-40B4-BE49-F238E27FC236}">
                <a16:creationId xmlns:a16="http://schemas.microsoft.com/office/drawing/2014/main" id="{260F9E7D-F49B-B9D9-C9CA-D5B9A937D5D5}"/>
              </a:ext>
            </a:extLst>
          </p:cNvPr>
          <p:cNvSpPr txBox="1"/>
          <p:nvPr/>
        </p:nvSpPr>
        <p:spPr>
          <a:xfrm>
            <a:off x="310207" y="402700"/>
            <a:ext cx="3100650"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Who Else Wants My Data?</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9715C009-0C51-028A-215F-7946E93064EC}"/>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F46CCCA6-B8B4-4ACC-CF97-E34A591CD668}"/>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2FE10ED7-389D-94A8-E6FB-FC461D1F6051}"/>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5" name="TextBox 4">
            <a:extLst>
              <a:ext uri="{FF2B5EF4-FFF2-40B4-BE49-F238E27FC236}">
                <a16:creationId xmlns:a16="http://schemas.microsoft.com/office/drawing/2014/main" id="{3116CD53-0239-504C-FFE0-2EC1F49E7E44}"/>
              </a:ext>
            </a:extLst>
          </p:cNvPr>
          <p:cNvSpPr txBox="1"/>
          <p:nvPr/>
        </p:nvSpPr>
        <p:spPr>
          <a:xfrm>
            <a:off x="467744" y="-1344256"/>
            <a:ext cx="11353195" cy="830997"/>
          </a:xfrm>
          <a:prstGeom prst="rect">
            <a:avLst/>
          </a:prstGeom>
          <a:noFill/>
        </p:spPr>
        <p:txBody>
          <a:bodyPr wrap="square" rtlCol="0">
            <a:spAutoFit/>
          </a:bodyPr>
          <a:lstStyle/>
          <a:p>
            <a:pPr algn="just"/>
            <a:r>
              <a:rPr lang="en-GB" sz="2400" b="0" i="0" dirty="0">
                <a:solidFill>
                  <a:srgbClr val="FFFFFF"/>
                </a:solidFill>
                <a:effectLst/>
              </a:rPr>
              <a:t>Not content with stealing your money for short-term financial gain, cybercriminals are invested in the long-term gain of identity theft.</a:t>
            </a:r>
            <a:endParaRPr lang="fr-FR" sz="2400" dirty="0"/>
          </a:p>
        </p:txBody>
      </p:sp>
      <p:pic>
        <p:nvPicPr>
          <p:cNvPr id="9" name="Picture 8">
            <a:extLst>
              <a:ext uri="{FF2B5EF4-FFF2-40B4-BE49-F238E27FC236}">
                <a16:creationId xmlns:a16="http://schemas.microsoft.com/office/drawing/2014/main" id="{045B5D6A-F76C-12F8-E8CF-150C89044104}"/>
              </a:ext>
            </a:extLst>
          </p:cNvPr>
          <p:cNvPicPr>
            <a:picLocks noChangeAspect="1"/>
          </p:cNvPicPr>
          <p:nvPr/>
        </p:nvPicPr>
        <p:blipFill>
          <a:blip r:embed="rId2"/>
          <a:srcRect l="50840" t="1318"/>
          <a:stretch/>
        </p:blipFill>
        <p:spPr>
          <a:xfrm>
            <a:off x="13727075" y="2316998"/>
            <a:ext cx="5749871" cy="4541001"/>
          </a:xfrm>
          <a:prstGeom prst="rect">
            <a:avLst/>
          </a:prstGeom>
        </p:spPr>
      </p:pic>
      <p:sp>
        <p:nvSpPr>
          <p:cNvPr id="6" name="TextBox 5">
            <a:extLst>
              <a:ext uri="{FF2B5EF4-FFF2-40B4-BE49-F238E27FC236}">
                <a16:creationId xmlns:a16="http://schemas.microsoft.com/office/drawing/2014/main" id="{9E1ADEB5-4020-6ACA-480C-38A0C331F76F}"/>
              </a:ext>
            </a:extLst>
          </p:cNvPr>
          <p:cNvSpPr txBox="1"/>
          <p:nvPr/>
        </p:nvSpPr>
        <p:spPr>
          <a:xfrm>
            <a:off x="2847289" y="3198167"/>
            <a:ext cx="6497420" cy="461665"/>
          </a:xfrm>
          <a:prstGeom prst="rect">
            <a:avLst/>
          </a:prstGeom>
          <a:noFill/>
        </p:spPr>
        <p:txBody>
          <a:bodyPr wrap="none" rtlCol="0">
            <a:spAutoFit/>
          </a:bodyPr>
          <a:lstStyle/>
          <a:p>
            <a:r>
              <a:rPr lang="en-GB" sz="2400" b="0" i="0" dirty="0">
                <a:solidFill>
                  <a:srgbClr val="FFFFFF"/>
                </a:solidFill>
                <a:effectLst/>
              </a:rPr>
              <a:t>It’s not just criminals who seek your personal data.</a:t>
            </a:r>
            <a:endParaRPr lang="fr-FR" sz="2400" dirty="0"/>
          </a:p>
        </p:txBody>
      </p:sp>
    </p:spTree>
    <p:extLst>
      <p:ext uri="{BB962C8B-B14F-4D97-AF65-F5344CB8AC3E}">
        <p14:creationId xmlns:p14="http://schemas.microsoft.com/office/powerpoint/2010/main" val="78801245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0030AB-28D2-8910-477C-051C42C08F83}"/>
              </a:ext>
            </a:extLst>
          </p:cNvPr>
          <p:cNvSpPr txBox="1"/>
          <p:nvPr/>
        </p:nvSpPr>
        <p:spPr>
          <a:xfrm>
            <a:off x="310208" y="430636"/>
            <a:ext cx="1665841" cy="338554"/>
          </a:xfrm>
          <a:prstGeom prst="rect">
            <a:avLst/>
          </a:prstGeom>
          <a:noFill/>
        </p:spPr>
        <p:txBody>
          <a:bodyPr wrap="none" rtlCol="0">
            <a:spAutoFit/>
          </a:bodyPr>
          <a:lstStyle/>
          <a:p>
            <a:r>
              <a:rPr lang="fr-FR" sz="1600" dirty="0">
                <a:solidFill>
                  <a:schemeClr val="bg1"/>
                </a:solidFill>
                <a:latin typeface="Andale Mono" panose="020B0509000000000004" pitchFamily="49" charset="0"/>
              </a:rPr>
              <a:t>Introduction</a:t>
            </a:r>
          </a:p>
        </p:txBody>
      </p:sp>
      <p:cxnSp>
        <p:nvCxnSpPr>
          <p:cNvPr id="4" name="Straight Connector 3">
            <a:extLst>
              <a:ext uri="{FF2B5EF4-FFF2-40B4-BE49-F238E27FC236}">
                <a16:creationId xmlns:a16="http://schemas.microsoft.com/office/drawing/2014/main" id="{ED1142E3-FD9C-3392-98EA-DD854B09DDA0}"/>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76E4B0CB-1D67-7936-C46A-91D440139862}"/>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9DE8431C-3F76-B526-CD3C-8DA0844E199C}"/>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15" name="TextBox 14">
            <a:extLst>
              <a:ext uri="{FF2B5EF4-FFF2-40B4-BE49-F238E27FC236}">
                <a16:creationId xmlns:a16="http://schemas.microsoft.com/office/drawing/2014/main" id="{886DC95C-F8D1-F868-9028-7F2E173EFB40}"/>
              </a:ext>
            </a:extLst>
          </p:cNvPr>
          <p:cNvSpPr txBox="1"/>
          <p:nvPr/>
        </p:nvSpPr>
        <p:spPr>
          <a:xfrm>
            <a:off x="156533" y="3041519"/>
            <a:ext cx="5785792" cy="1200329"/>
          </a:xfrm>
          <a:prstGeom prst="rect">
            <a:avLst/>
          </a:prstGeom>
          <a:noFill/>
        </p:spPr>
        <p:txBody>
          <a:bodyPr wrap="square" rtlCol="0">
            <a:spAutoFit/>
          </a:bodyPr>
          <a:lstStyle/>
          <a:p>
            <a:pPr algn="just">
              <a:spcBef>
                <a:spcPts val="600"/>
              </a:spcBef>
            </a:pPr>
            <a:r>
              <a:rPr lang="en-GB" b="0" i="0" dirty="0">
                <a:solidFill>
                  <a:srgbClr val="FFFFFF"/>
                </a:solidFill>
                <a:effectLst/>
                <a:latin typeface="CiscoSansTT"/>
              </a:rPr>
              <a:t>Cybersecurity is the ongoing effort to </a:t>
            </a:r>
            <a:r>
              <a:rPr lang="en-GB" dirty="0">
                <a:solidFill>
                  <a:srgbClr val="FFFFFF"/>
                </a:solidFill>
                <a:latin typeface="CiscoSansTT"/>
              </a:rPr>
              <a:t>protect individuals, organizations and governments from digital attacks </a:t>
            </a:r>
            <a:r>
              <a:rPr lang="en-GB" b="0" i="0" dirty="0">
                <a:solidFill>
                  <a:srgbClr val="FFFFFF"/>
                </a:solidFill>
                <a:effectLst/>
                <a:latin typeface="CiscoSansTT"/>
              </a:rPr>
              <a:t>by protecting networked systems and data from unauthorized use or harm.</a:t>
            </a:r>
            <a:endParaRPr lang="fr-FR" dirty="0">
              <a:solidFill>
                <a:schemeClr val="bg1"/>
              </a:solidFill>
              <a:effectLst/>
              <a:latin typeface="Times New Roman" panose="02020603050405020304" pitchFamily="18" charset="0"/>
            </a:endParaRPr>
          </a:p>
        </p:txBody>
      </p:sp>
      <p:pic>
        <p:nvPicPr>
          <p:cNvPr id="3" name="Picture 2">
            <a:extLst>
              <a:ext uri="{FF2B5EF4-FFF2-40B4-BE49-F238E27FC236}">
                <a16:creationId xmlns:a16="http://schemas.microsoft.com/office/drawing/2014/main" id="{8D838C38-4F2A-FB4D-75D7-52FC56E0756B}"/>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434" b="97312" l="5400" r="95000">
                        <a14:foregroundMark x1="42800" y1="10932" x2="42800" y2="10932"/>
                        <a14:foregroundMark x1="47200" y1="8781" x2="47200" y2="8781"/>
                        <a14:foregroundMark x1="60200" y1="4480" x2="60200" y2="4480"/>
                        <a14:foregroundMark x1="54800" y1="1434" x2="54800" y2="1434"/>
                        <a14:foregroundMark x1="91400" y1="45699" x2="91400" y2="45699"/>
                        <a14:foregroundMark x1="95000" y1="43548" x2="95000" y2="43548"/>
                        <a14:foregroundMark x1="5800" y1="41756" x2="5800" y2="41756"/>
                        <a14:foregroundMark x1="47200" y1="82796" x2="47200" y2="82796"/>
                        <a14:foregroundMark x1="49400" y1="95520" x2="49400" y2="95520"/>
                        <a14:foregroundMark x1="45600" y1="81004" x2="45600" y2="81004"/>
                        <a14:foregroundMark x1="47200" y1="79211" x2="47200" y2="79211"/>
                        <a14:foregroundMark x1="54200" y1="79749" x2="54200" y2="79749"/>
                        <a14:foregroundMark x1="53000" y1="97312" x2="53000" y2="97312"/>
                        <a14:foregroundMark x1="47600" y1="78495" x2="47600" y2="78495"/>
                        <a14:foregroundMark x1="54800" y1="80108" x2="54800" y2="80108"/>
                        <a14:foregroundMark x1="56800" y1="82616" x2="56800" y2="82616"/>
                        <a14:foregroundMark x1="56800" y1="82616" x2="56800" y2="82616"/>
                        <a14:foregroundMark x1="57800" y1="82616" x2="57800" y2="82616"/>
                        <a14:foregroundMark x1="59600" y1="86201" x2="59600" y2="86201"/>
                      </a14:backgroundRemoval>
                    </a14:imgEffect>
                  </a14:imgLayer>
                </a14:imgProps>
              </a:ext>
            </a:extLst>
          </a:blip>
          <a:stretch>
            <a:fillRect/>
          </a:stretch>
        </p:blipFill>
        <p:spPr>
          <a:xfrm>
            <a:off x="13356766" y="2307250"/>
            <a:ext cx="2362199" cy="2636214"/>
          </a:xfrm>
          <a:prstGeom prst="rect">
            <a:avLst/>
          </a:prstGeom>
        </p:spPr>
      </p:pic>
      <p:sp>
        <p:nvSpPr>
          <p:cNvPr id="5" name="TextBox 4">
            <a:extLst>
              <a:ext uri="{FF2B5EF4-FFF2-40B4-BE49-F238E27FC236}">
                <a16:creationId xmlns:a16="http://schemas.microsoft.com/office/drawing/2014/main" id="{C5F20101-53DF-0A83-17FA-A05176421F22}"/>
              </a:ext>
            </a:extLst>
          </p:cNvPr>
          <p:cNvSpPr txBox="1"/>
          <p:nvPr/>
        </p:nvSpPr>
        <p:spPr>
          <a:xfrm>
            <a:off x="6785704" y="7552942"/>
            <a:ext cx="5307105" cy="646331"/>
          </a:xfrm>
          <a:prstGeom prst="rect">
            <a:avLst/>
          </a:prstGeom>
          <a:noFill/>
        </p:spPr>
        <p:txBody>
          <a:bodyPr wrap="square" rtlCol="0">
            <a:spAutoFit/>
          </a:bodyPr>
          <a:lstStyle/>
          <a:p>
            <a:r>
              <a:rPr lang="en-GB" b="0" i="0" dirty="0">
                <a:solidFill>
                  <a:srgbClr val="FFFFFF"/>
                </a:solidFill>
                <a:effectLst/>
                <a:latin typeface="Open Sans" panose="020B0606030504020204" pitchFamily="34" charset="0"/>
              </a:rPr>
              <a:t>On a personal level, you need to safeguard your identity, your data, and your computing devices.</a:t>
            </a:r>
            <a:endParaRPr lang="fr-FR" dirty="0"/>
          </a:p>
        </p:txBody>
      </p:sp>
    </p:spTree>
    <p:extLst>
      <p:ext uri="{BB962C8B-B14F-4D97-AF65-F5344CB8AC3E}">
        <p14:creationId xmlns:p14="http://schemas.microsoft.com/office/powerpoint/2010/main" val="1578768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E0E1EE-42CF-20E5-7359-FFC852EBDE5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47D807A-7C3E-8978-6A8A-95B73AD8BD58}"/>
              </a:ext>
            </a:extLst>
          </p:cNvPr>
          <p:cNvSpPr txBox="1"/>
          <p:nvPr/>
        </p:nvSpPr>
        <p:spPr>
          <a:xfrm>
            <a:off x="310207" y="402700"/>
            <a:ext cx="3100650"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Who Else Wants My Data?</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4B4830CA-36FC-6756-E16C-4E70B16C030E}"/>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07541D21-F3A7-56AA-6E46-F10B28022295}"/>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1FF2311D-3961-4C4B-EF55-AA7F39D166C4}"/>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6" name="TextBox 5">
            <a:extLst>
              <a:ext uri="{FF2B5EF4-FFF2-40B4-BE49-F238E27FC236}">
                <a16:creationId xmlns:a16="http://schemas.microsoft.com/office/drawing/2014/main" id="{139CC87E-4713-E9EC-43C3-D01AB3DEF14D}"/>
              </a:ext>
            </a:extLst>
          </p:cNvPr>
          <p:cNvSpPr txBox="1"/>
          <p:nvPr/>
        </p:nvSpPr>
        <p:spPr>
          <a:xfrm>
            <a:off x="481459" y="1296797"/>
            <a:ext cx="6497420" cy="461665"/>
          </a:xfrm>
          <a:prstGeom prst="rect">
            <a:avLst/>
          </a:prstGeom>
          <a:noFill/>
        </p:spPr>
        <p:txBody>
          <a:bodyPr wrap="none" rtlCol="0">
            <a:spAutoFit/>
          </a:bodyPr>
          <a:lstStyle/>
          <a:p>
            <a:r>
              <a:rPr lang="en-GB" sz="2400" b="0" i="0" dirty="0">
                <a:solidFill>
                  <a:srgbClr val="FFFFFF"/>
                </a:solidFill>
                <a:effectLst/>
              </a:rPr>
              <a:t>It’s not just criminals who seek your personal data.</a:t>
            </a:r>
            <a:endParaRPr lang="fr-FR" sz="2400" dirty="0"/>
          </a:p>
        </p:txBody>
      </p:sp>
      <p:sp>
        <p:nvSpPr>
          <p:cNvPr id="7" name="TextBox 6">
            <a:extLst>
              <a:ext uri="{FF2B5EF4-FFF2-40B4-BE49-F238E27FC236}">
                <a16:creationId xmlns:a16="http://schemas.microsoft.com/office/drawing/2014/main" id="{42645CC4-7D07-A358-5A3B-CB2178635C99}"/>
              </a:ext>
            </a:extLst>
          </p:cNvPr>
          <p:cNvSpPr txBox="1"/>
          <p:nvPr/>
        </p:nvSpPr>
        <p:spPr>
          <a:xfrm>
            <a:off x="4032719" y="2715006"/>
            <a:ext cx="3894336" cy="400110"/>
          </a:xfrm>
          <a:prstGeom prst="rect">
            <a:avLst/>
          </a:prstGeom>
          <a:noFill/>
        </p:spPr>
        <p:txBody>
          <a:bodyPr wrap="none" rtlCol="0">
            <a:spAutoFit/>
          </a:bodyPr>
          <a:lstStyle/>
          <a:p>
            <a:r>
              <a:rPr lang="en-GB" sz="2000" dirty="0">
                <a:solidFill>
                  <a:schemeClr val="bg1"/>
                </a:solidFill>
              </a:rPr>
              <a:t>Your Internet Service Provider (ISP).</a:t>
            </a:r>
          </a:p>
        </p:txBody>
      </p:sp>
      <p:sp>
        <p:nvSpPr>
          <p:cNvPr id="8" name="TextBox 7">
            <a:extLst>
              <a:ext uri="{FF2B5EF4-FFF2-40B4-BE49-F238E27FC236}">
                <a16:creationId xmlns:a16="http://schemas.microsoft.com/office/drawing/2014/main" id="{F6708816-A506-9E25-803D-E3FC68FF2302}"/>
              </a:ext>
            </a:extLst>
          </p:cNvPr>
          <p:cNvSpPr txBox="1"/>
          <p:nvPr/>
        </p:nvSpPr>
        <p:spPr>
          <a:xfrm>
            <a:off x="4032719" y="3115116"/>
            <a:ext cx="1295739" cy="369332"/>
          </a:xfrm>
          <a:prstGeom prst="rect">
            <a:avLst/>
          </a:prstGeom>
          <a:noFill/>
        </p:spPr>
        <p:txBody>
          <a:bodyPr wrap="none" rtlCol="0">
            <a:spAutoFit/>
          </a:bodyPr>
          <a:lstStyle/>
          <a:p>
            <a:r>
              <a:rPr lang="en-GB" sz="1800" dirty="0">
                <a:solidFill>
                  <a:schemeClr val="bg1"/>
                </a:solidFill>
              </a:rPr>
              <a:t>Advertisers.</a:t>
            </a:r>
          </a:p>
        </p:txBody>
      </p:sp>
      <p:sp>
        <p:nvSpPr>
          <p:cNvPr id="10" name="TextBox 9">
            <a:extLst>
              <a:ext uri="{FF2B5EF4-FFF2-40B4-BE49-F238E27FC236}">
                <a16:creationId xmlns:a16="http://schemas.microsoft.com/office/drawing/2014/main" id="{CAFE7241-1433-F990-BE5A-626FB995D912}"/>
              </a:ext>
            </a:extLst>
          </p:cNvPr>
          <p:cNvSpPr txBox="1"/>
          <p:nvPr/>
        </p:nvSpPr>
        <p:spPr>
          <a:xfrm>
            <a:off x="4032719" y="3478845"/>
            <a:ext cx="4138505" cy="369332"/>
          </a:xfrm>
          <a:prstGeom prst="rect">
            <a:avLst/>
          </a:prstGeom>
          <a:noFill/>
        </p:spPr>
        <p:txBody>
          <a:bodyPr wrap="none" rtlCol="0">
            <a:spAutoFit/>
          </a:bodyPr>
          <a:lstStyle/>
          <a:p>
            <a:r>
              <a:rPr lang="en-GB" sz="1800" dirty="0">
                <a:solidFill>
                  <a:schemeClr val="bg1"/>
                </a:solidFill>
              </a:rPr>
              <a:t>Search engine and social media platforms.</a:t>
            </a:r>
          </a:p>
        </p:txBody>
      </p:sp>
      <p:sp>
        <p:nvSpPr>
          <p:cNvPr id="11" name="TextBox 10">
            <a:extLst>
              <a:ext uri="{FF2B5EF4-FFF2-40B4-BE49-F238E27FC236}">
                <a16:creationId xmlns:a16="http://schemas.microsoft.com/office/drawing/2014/main" id="{93D363C2-0CA0-F386-E9AA-B29495C8A267}"/>
              </a:ext>
            </a:extLst>
          </p:cNvPr>
          <p:cNvSpPr txBox="1"/>
          <p:nvPr/>
        </p:nvSpPr>
        <p:spPr>
          <a:xfrm>
            <a:off x="4032719" y="3842574"/>
            <a:ext cx="1925142" cy="369332"/>
          </a:xfrm>
          <a:prstGeom prst="rect">
            <a:avLst/>
          </a:prstGeom>
          <a:noFill/>
        </p:spPr>
        <p:txBody>
          <a:bodyPr wrap="none" rtlCol="0">
            <a:spAutoFit/>
          </a:bodyPr>
          <a:lstStyle/>
          <a:p>
            <a:r>
              <a:rPr lang="en-GB" sz="1800" dirty="0">
                <a:solidFill>
                  <a:schemeClr val="bg1"/>
                </a:solidFill>
              </a:rPr>
              <a:t>Websites you visit.</a:t>
            </a:r>
          </a:p>
        </p:txBody>
      </p:sp>
      <p:sp>
        <p:nvSpPr>
          <p:cNvPr id="12" name="TextBox 11">
            <a:extLst>
              <a:ext uri="{FF2B5EF4-FFF2-40B4-BE49-F238E27FC236}">
                <a16:creationId xmlns:a16="http://schemas.microsoft.com/office/drawing/2014/main" id="{F4B17B2F-C13D-8806-07CA-853100BBC3F3}"/>
              </a:ext>
            </a:extLst>
          </p:cNvPr>
          <p:cNvSpPr txBox="1"/>
          <p:nvPr/>
        </p:nvSpPr>
        <p:spPr>
          <a:xfrm>
            <a:off x="13379848" y="2803793"/>
            <a:ext cx="8539064" cy="1323439"/>
          </a:xfrm>
          <a:prstGeom prst="rect">
            <a:avLst/>
          </a:prstGeom>
          <a:noFill/>
        </p:spPr>
        <p:txBody>
          <a:bodyPr wrap="square" rtlCol="0">
            <a:spAutoFit/>
          </a:bodyPr>
          <a:lstStyle/>
          <a:p>
            <a:pPr algn="just" rtl="0"/>
            <a:r>
              <a:rPr lang="en-GB" sz="2000" b="0" i="0" dirty="0">
                <a:solidFill>
                  <a:srgbClr val="FFFFFF"/>
                </a:solidFill>
                <a:effectLst/>
              </a:rPr>
              <a:t>Your ISP tracks your online activity and, in some countries, they can sell this data to advertisers for a profit.</a:t>
            </a:r>
          </a:p>
          <a:p>
            <a:pPr algn="just" rtl="0"/>
            <a:r>
              <a:rPr lang="en-GB" sz="2000" b="0" i="0" dirty="0">
                <a:solidFill>
                  <a:srgbClr val="FFFFFF"/>
                </a:solidFill>
                <a:effectLst/>
              </a:rPr>
              <a:t>In certain circumstances, ISPs may be legally required to share your information with government surveillance agencies or authorities.</a:t>
            </a:r>
          </a:p>
        </p:txBody>
      </p:sp>
    </p:spTree>
    <p:extLst>
      <p:ext uri="{BB962C8B-B14F-4D97-AF65-F5344CB8AC3E}">
        <p14:creationId xmlns:p14="http://schemas.microsoft.com/office/powerpoint/2010/main" val="176598911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p:tgtEl>
                                          <p:spTgt spid="7"/>
                                        </p:tgtEl>
                                        <p:attrNameLst>
                                          <p:attrName>ppt_y</p:attrName>
                                        </p:attrNameLst>
                                      </p:cBhvr>
                                      <p:tavLst>
                                        <p:tav tm="0">
                                          <p:val>
                                            <p:strVal val="#ppt_y+#ppt_h*1.125000"/>
                                          </p:val>
                                        </p:tav>
                                        <p:tav tm="100000">
                                          <p:val>
                                            <p:strVal val="#ppt_y"/>
                                          </p:val>
                                        </p:tav>
                                      </p:tavLst>
                                    </p:anim>
                                    <p:animEffect transition="in" filter="wipe(up)">
                                      <p:cBhvr>
                                        <p:cTn id="8" dur="500"/>
                                        <p:tgtEl>
                                          <p:spTgt spid="7"/>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p:tgtEl>
                                          <p:spTgt spid="8"/>
                                        </p:tgtEl>
                                        <p:attrNameLst>
                                          <p:attrName>ppt_y</p:attrName>
                                        </p:attrNameLst>
                                      </p:cBhvr>
                                      <p:tavLst>
                                        <p:tav tm="0">
                                          <p:val>
                                            <p:strVal val="#ppt_y+#ppt_h*1.125000"/>
                                          </p:val>
                                        </p:tav>
                                        <p:tav tm="100000">
                                          <p:val>
                                            <p:strVal val="#ppt_y"/>
                                          </p:val>
                                        </p:tav>
                                      </p:tavLst>
                                    </p:anim>
                                    <p:animEffect transition="in" filter="wipe(up)">
                                      <p:cBhvr>
                                        <p:cTn id="14" dur="500"/>
                                        <p:tgtEl>
                                          <p:spTgt spid="8"/>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p:tgtEl>
                                          <p:spTgt spid="10"/>
                                        </p:tgtEl>
                                        <p:attrNameLst>
                                          <p:attrName>ppt_y</p:attrName>
                                        </p:attrNameLst>
                                      </p:cBhvr>
                                      <p:tavLst>
                                        <p:tav tm="0">
                                          <p:val>
                                            <p:strVal val="#ppt_y+#ppt_h*1.125000"/>
                                          </p:val>
                                        </p:tav>
                                        <p:tav tm="100000">
                                          <p:val>
                                            <p:strVal val="#ppt_y"/>
                                          </p:val>
                                        </p:tav>
                                      </p:tavLst>
                                    </p:anim>
                                    <p:animEffect transition="in" filter="wipe(up)">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additive="base">
                                        <p:cTn id="25" dur="500"/>
                                        <p:tgtEl>
                                          <p:spTgt spid="11"/>
                                        </p:tgtEl>
                                        <p:attrNameLst>
                                          <p:attrName>ppt_y</p:attrName>
                                        </p:attrNameLst>
                                      </p:cBhvr>
                                      <p:tavLst>
                                        <p:tav tm="0">
                                          <p:val>
                                            <p:strVal val="#ppt_y+#ppt_h*1.125000"/>
                                          </p:val>
                                        </p:tav>
                                        <p:tav tm="100000">
                                          <p:val>
                                            <p:strVal val="#ppt_y"/>
                                          </p:val>
                                        </p:tav>
                                      </p:tavLst>
                                    </p:anim>
                                    <p:animEffect transition="in" filter="wipe(up)">
                                      <p:cBhvr>
                                        <p:cTn id="2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P spid="11"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1C51EE-F583-F00D-8AB2-27A5484A1A6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9988A91-DA8E-3293-D70B-9F50CB673D1A}"/>
              </a:ext>
            </a:extLst>
          </p:cNvPr>
          <p:cNvSpPr txBox="1"/>
          <p:nvPr/>
        </p:nvSpPr>
        <p:spPr>
          <a:xfrm>
            <a:off x="310207" y="402700"/>
            <a:ext cx="3100650"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Who Else Wants My Data?</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E034B51F-2136-9E7F-4391-CD52700711D7}"/>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4A4CC667-1E5C-F5FB-150E-895FE4DB0695}"/>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0AE76BF6-CF45-BAA7-B13A-A102137689AD}"/>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6" name="TextBox 5">
            <a:extLst>
              <a:ext uri="{FF2B5EF4-FFF2-40B4-BE49-F238E27FC236}">
                <a16:creationId xmlns:a16="http://schemas.microsoft.com/office/drawing/2014/main" id="{909CEAD2-E351-11A5-EC6E-408B56D796E2}"/>
              </a:ext>
            </a:extLst>
          </p:cNvPr>
          <p:cNvSpPr txBox="1"/>
          <p:nvPr/>
        </p:nvSpPr>
        <p:spPr>
          <a:xfrm>
            <a:off x="481459" y="1296797"/>
            <a:ext cx="6497420" cy="461665"/>
          </a:xfrm>
          <a:prstGeom prst="rect">
            <a:avLst/>
          </a:prstGeom>
          <a:noFill/>
        </p:spPr>
        <p:txBody>
          <a:bodyPr wrap="none" rtlCol="0">
            <a:spAutoFit/>
          </a:bodyPr>
          <a:lstStyle/>
          <a:p>
            <a:r>
              <a:rPr lang="en-GB" sz="2400" b="0" i="0" dirty="0">
                <a:solidFill>
                  <a:srgbClr val="FFFFFF"/>
                </a:solidFill>
                <a:effectLst/>
              </a:rPr>
              <a:t>It’s not just criminals who seek your personal data.</a:t>
            </a:r>
            <a:endParaRPr lang="fr-FR" sz="2400" dirty="0"/>
          </a:p>
        </p:txBody>
      </p:sp>
      <p:sp>
        <p:nvSpPr>
          <p:cNvPr id="7" name="TextBox 6">
            <a:extLst>
              <a:ext uri="{FF2B5EF4-FFF2-40B4-BE49-F238E27FC236}">
                <a16:creationId xmlns:a16="http://schemas.microsoft.com/office/drawing/2014/main" id="{D383E6EF-7BB0-F7E5-E33B-E82E2FC30EDC}"/>
              </a:ext>
            </a:extLst>
          </p:cNvPr>
          <p:cNvSpPr txBox="1"/>
          <p:nvPr/>
        </p:nvSpPr>
        <p:spPr>
          <a:xfrm>
            <a:off x="1463689" y="1728561"/>
            <a:ext cx="3894336" cy="400110"/>
          </a:xfrm>
          <a:prstGeom prst="rect">
            <a:avLst/>
          </a:prstGeom>
          <a:noFill/>
        </p:spPr>
        <p:txBody>
          <a:bodyPr wrap="none" rtlCol="0">
            <a:spAutoFit/>
          </a:bodyPr>
          <a:lstStyle/>
          <a:p>
            <a:r>
              <a:rPr lang="en-GB" sz="2000" dirty="0">
                <a:solidFill>
                  <a:schemeClr val="bg1"/>
                </a:solidFill>
              </a:rPr>
              <a:t>Your Internet Service Provider (ISP).</a:t>
            </a:r>
          </a:p>
        </p:txBody>
      </p:sp>
      <p:sp>
        <p:nvSpPr>
          <p:cNvPr id="8" name="TextBox 7">
            <a:extLst>
              <a:ext uri="{FF2B5EF4-FFF2-40B4-BE49-F238E27FC236}">
                <a16:creationId xmlns:a16="http://schemas.microsoft.com/office/drawing/2014/main" id="{1C37A306-5ADC-499A-66E0-BADDD47E6161}"/>
              </a:ext>
            </a:extLst>
          </p:cNvPr>
          <p:cNvSpPr txBox="1"/>
          <p:nvPr/>
        </p:nvSpPr>
        <p:spPr>
          <a:xfrm>
            <a:off x="7588721" y="5437400"/>
            <a:ext cx="1295739" cy="369332"/>
          </a:xfrm>
          <a:prstGeom prst="rect">
            <a:avLst/>
          </a:prstGeom>
          <a:noFill/>
        </p:spPr>
        <p:txBody>
          <a:bodyPr wrap="none" rtlCol="0">
            <a:spAutoFit/>
          </a:bodyPr>
          <a:lstStyle/>
          <a:p>
            <a:r>
              <a:rPr lang="en-GB" sz="1800" dirty="0">
                <a:solidFill>
                  <a:schemeClr val="bg1"/>
                </a:solidFill>
              </a:rPr>
              <a:t>Advertisers.</a:t>
            </a:r>
          </a:p>
        </p:txBody>
      </p:sp>
      <p:sp>
        <p:nvSpPr>
          <p:cNvPr id="10" name="TextBox 9">
            <a:extLst>
              <a:ext uri="{FF2B5EF4-FFF2-40B4-BE49-F238E27FC236}">
                <a16:creationId xmlns:a16="http://schemas.microsoft.com/office/drawing/2014/main" id="{DF5744B2-E222-3EB6-93C9-E2C19E255220}"/>
              </a:ext>
            </a:extLst>
          </p:cNvPr>
          <p:cNvSpPr txBox="1"/>
          <p:nvPr/>
        </p:nvSpPr>
        <p:spPr>
          <a:xfrm>
            <a:off x="7588721" y="5801129"/>
            <a:ext cx="4138505" cy="369332"/>
          </a:xfrm>
          <a:prstGeom prst="rect">
            <a:avLst/>
          </a:prstGeom>
          <a:noFill/>
        </p:spPr>
        <p:txBody>
          <a:bodyPr wrap="none" rtlCol="0">
            <a:spAutoFit/>
          </a:bodyPr>
          <a:lstStyle/>
          <a:p>
            <a:r>
              <a:rPr lang="en-GB" sz="1800" dirty="0">
                <a:solidFill>
                  <a:schemeClr val="bg1"/>
                </a:solidFill>
              </a:rPr>
              <a:t>Search engine and social media platforms.</a:t>
            </a:r>
          </a:p>
        </p:txBody>
      </p:sp>
      <p:sp>
        <p:nvSpPr>
          <p:cNvPr id="11" name="TextBox 10">
            <a:extLst>
              <a:ext uri="{FF2B5EF4-FFF2-40B4-BE49-F238E27FC236}">
                <a16:creationId xmlns:a16="http://schemas.microsoft.com/office/drawing/2014/main" id="{56174E35-2E6A-AD9F-38D2-9C3A1F87DF56}"/>
              </a:ext>
            </a:extLst>
          </p:cNvPr>
          <p:cNvSpPr txBox="1"/>
          <p:nvPr/>
        </p:nvSpPr>
        <p:spPr>
          <a:xfrm>
            <a:off x="7588721" y="6164858"/>
            <a:ext cx="1925142" cy="369332"/>
          </a:xfrm>
          <a:prstGeom prst="rect">
            <a:avLst/>
          </a:prstGeom>
          <a:noFill/>
        </p:spPr>
        <p:txBody>
          <a:bodyPr wrap="none" rtlCol="0">
            <a:spAutoFit/>
          </a:bodyPr>
          <a:lstStyle/>
          <a:p>
            <a:r>
              <a:rPr lang="en-GB" sz="1800" dirty="0">
                <a:solidFill>
                  <a:schemeClr val="bg1"/>
                </a:solidFill>
              </a:rPr>
              <a:t>Websites you visit.</a:t>
            </a:r>
          </a:p>
        </p:txBody>
      </p:sp>
      <p:sp>
        <p:nvSpPr>
          <p:cNvPr id="3" name="TextBox 2">
            <a:extLst>
              <a:ext uri="{FF2B5EF4-FFF2-40B4-BE49-F238E27FC236}">
                <a16:creationId xmlns:a16="http://schemas.microsoft.com/office/drawing/2014/main" id="{A3C89AEB-461A-9689-AC19-3A8641849F59}"/>
              </a:ext>
            </a:extLst>
          </p:cNvPr>
          <p:cNvSpPr txBox="1"/>
          <p:nvPr/>
        </p:nvSpPr>
        <p:spPr>
          <a:xfrm>
            <a:off x="1826467" y="2803793"/>
            <a:ext cx="8539064" cy="1323439"/>
          </a:xfrm>
          <a:prstGeom prst="rect">
            <a:avLst/>
          </a:prstGeom>
          <a:noFill/>
        </p:spPr>
        <p:txBody>
          <a:bodyPr wrap="square" rtlCol="0">
            <a:spAutoFit/>
          </a:bodyPr>
          <a:lstStyle/>
          <a:p>
            <a:pPr algn="just" rtl="0"/>
            <a:r>
              <a:rPr lang="en-GB" sz="2000" b="0" i="0" dirty="0">
                <a:solidFill>
                  <a:srgbClr val="FFFFFF"/>
                </a:solidFill>
                <a:effectLst/>
              </a:rPr>
              <a:t>Your ISP tracks your online activity and, in some countries, they can sell this data to advertisers for a profit.</a:t>
            </a:r>
          </a:p>
          <a:p>
            <a:pPr algn="just" rtl="0"/>
            <a:r>
              <a:rPr lang="en-GB" sz="2000" b="0" i="0" dirty="0">
                <a:solidFill>
                  <a:srgbClr val="FFFFFF"/>
                </a:solidFill>
                <a:effectLst/>
              </a:rPr>
              <a:t>In certain circumstances, ISPs may be legally required to share your information with government surveillance agencies or authorities.</a:t>
            </a:r>
          </a:p>
        </p:txBody>
      </p:sp>
      <p:sp>
        <p:nvSpPr>
          <p:cNvPr id="5" name="TextBox 4">
            <a:extLst>
              <a:ext uri="{FF2B5EF4-FFF2-40B4-BE49-F238E27FC236}">
                <a16:creationId xmlns:a16="http://schemas.microsoft.com/office/drawing/2014/main" id="{A6870D3E-21BB-E78B-85D6-2C1DDAAFCDA0}"/>
              </a:ext>
            </a:extLst>
          </p:cNvPr>
          <p:cNvSpPr txBox="1"/>
          <p:nvPr/>
        </p:nvSpPr>
        <p:spPr>
          <a:xfrm>
            <a:off x="-9581771" y="3110030"/>
            <a:ext cx="8539064" cy="1015663"/>
          </a:xfrm>
          <a:prstGeom prst="rect">
            <a:avLst/>
          </a:prstGeom>
          <a:noFill/>
        </p:spPr>
        <p:txBody>
          <a:bodyPr wrap="square" rtlCol="0">
            <a:spAutoFit/>
          </a:bodyPr>
          <a:lstStyle/>
          <a:p>
            <a:pPr algn="just" rtl="0"/>
            <a:r>
              <a:rPr lang="en-GB" sz="2000" b="0" i="0" dirty="0">
                <a:solidFill>
                  <a:srgbClr val="FFFFFF"/>
                </a:solidFill>
                <a:effectLst/>
                <a:latin typeface="CiscoSansTT"/>
              </a:rPr>
              <a:t>Targeted advertising is part of the Internet experience. Advertisers monitor and track your online activities such as shopping habits and personal preferences and send targeted ads your way.</a:t>
            </a:r>
            <a:endParaRPr lang="en-GB" sz="2000" b="0" i="0" dirty="0">
              <a:solidFill>
                <a:srgbClr val="FFFFFF"/>
              </a:solidFill>
              <a:effectLst/>
            </a:endParaRPr>
          </a:p>
        </p:txBody>
      </p:sp>
    </p:spTree>
    <p:extLst>
      <p:ext uri="{BB962C8B-B14F-4D97-AF65-F5344CB8AC3E}">
        <p14:creationId xmlns:p14="http://schemas.microsoft.com/office/powerpoint/2010/main" val="294533524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033C6C-1B41-6561-2A88-65FB49DC058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673F6E8-774E-03C6-B024-3215054C7704}"/>
              </a:ext>
            </a:extLst>
          </p:cNvPr>
          <p:cNvSpPr txBox="1"/>
          <p:nvPr/>
        </p:nvSpPr>
        <p:spPr>
          <a:xfrm>
            <a:off x="310207" y="402700"/>
            <a:ext cx="3100650"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Who Else Wants My Data?</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9DB3FFB1-8B61-F4A7-1666-44740BC67AC5}"/>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EB250883-0F2D-AB78-CA1D-DD3A60948569}"/>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1077A765-B401-1102-58F0-55B296F91FAC}"/>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6" name="TextBox 5">
            <a:extLst>
              <a:ext uri="{FF2B5EF4-FFF2-40B4-BE49-F238E27FC236}">
                <a16:creationId xmlns:a16="http://schemas.microsoft.com/office/drawing/2014/main" id="{7BBE282C-0D2A-5FB3-5A90-4AC78D4BA92D}"/>
              </a:ext>
            </a:extLst>
          </p:cNvPr>
          <p:cNvSpPr txBox="1"/>
          <p:nvPr/>
        </p:nvSpPr>
        <p:spPr>
          <a:xfrm>
            <a:off x="481459" y="1296797"/>
            <a:ext cx="6497420" cy="461665"/>
          </a:xfrm>
          <a:prstGeom prst="rect">
            <a:avLst/>
          </a:prstGeom>
          <a:noFill/>
        </p:spPr>
        <p:txBody>
          <a:bodyPr wrap="none" rtlCol="0">
            <a:spAutoFit/>
          </a:bodyPr>
          <a:lstStyle/>
          <a:p>
            <a:r>
              <a:rPr lang="en-GB" sz="2400" b="0" i="0" dirty="0">
                <a:solidFill>
                  <a:srgbClr val="FFFFFF"/>
                </a:solidFill>
                <a:effectLst/>
              </a:rPr>
              <a:t>It’s not just criminals who seek your personal data.</a:t>
            </a:r>
            <a:endParaRPr lang="fr-FR" sz="2400" dirty="0"/>
          </a:p>
        </p:txBody>
      </p:sp>
      <p:sp>
        <p:nvSpPr>
          <p:cNvPr id="7" name="TextBox 6">
            <a:extLst>
              <a:ext uri="{FF2B5EF4-FFF2-40B4-BE49-F238E27FC236}">
                <a16:creationId xmlns:a16="http://schemas.microsoft.com/office/drawing/2014/main" id="{A78F26F4-FC75-4825-360A-274C7397C869}"/>
              </a:ext>
            </a:extLst>
          </p:cNvPr>
          <p:cNvSpPr txBox="1"/>
          <p:nvPr/>
        </p:nvSpPr>
        <p:spPr>
          <a:xfrm>
            <a:off x="1463689" y="1728561"/>
            <a:ext cx="3894336" cy="400110"/>
          </a:xfrm>
          <a:prstGeom prst="rect">
            <a:avLst/>
          </a:prstGeom>
          <a:noFill/>
        </p:spPr>
        <p:txBody>
          <a:bodyPr wrap="none" rtlCol="0">
            <a:spAutoFit/>
          </a:bodyPr>
          <a:lstStyle/>
          <a:p>
            <a:r>
              <a:rPr lang="en-GB" sz="2000" dirty="0">
                <a:solidFill>
                  <a:schemeClr val="bg1"/>
                </a:solidFill>
              </a:rPr>
              <a:t>Your Internet Service Provider (ISP).</a:t>
            </a:r>
          </a:p>
        </p:txBody>
      </p:sp>
      <p:sp>
        <p:nvSpPr>
          <p:cNvPr id="8" name="TextBox 7">
            <a:extLst>
              <a:ext uri="{FF2B5EF4-FFF2-40B4-BE49-F238E27FC236}">
                <a16:creationId xmlns:a16="http://schemas.microsoft.com/office/drawing/2014/main" id="{7CE08833-2748-7455-755D-6B08D397B8CB}"/>
              </a:ext>
            </a:extLst>
          </p:cNvPr>
          <p:cNvSpPr txBox="1"/>
          <p:nvPr/>
        </p:nvSpPr>
        <p:spPr>
          <a:xfrm>
            <a:off x="1463689" y="2096461"/>
            <a:ext cx="1295739" cy="369332"/>
          </a:xfrm>
          <a:prstGeom prst="rect">
            <a:avLst/>
          </a:prstGeom>
          <a:noFill/>
        </p:spPr>
        <p:txBody>
          <a:bodyPr wrap="none" rtlCol="0">
            <a:spAutoFit/>
          </a:bodyPr>
          <a:lstStyle/>
          <a:p>
            <a:r>
              <a:rPr lang="en-GB" sz="1800" dirty="0">
                <a:solidFill>
                  <a:schemeClr val="bg1"/>
                </a:solidFill>
              </a:rPr>
              <a:t>Advertisers.</a:t>
            </a:r>
          </a:p>
        </p:txBody>
      </p:sp>
      <p:sp>
        <p:nvSpPr>
          <p:cNvPr id="10" name="TextBox 9">
            <a:extLst>
              <a:ext uri="{FF2B5EF4-FFF2-40B4-BE49-F238E27FC236}">
                <a16:creationId xmlns:a16="http://schemas.microsoft.com/office/drawing/2014/main" id="{B4782428-471B-F7D0-BE36-5A168659DA4F}"/>
              </a:ext>
            </a:extLst>
          </p:cNvPr>
          <p:cNvSpPr txBox="1"/>
          <p:nvPr/>
        </p:nvSpPr>
        <p:spPr>
          <a:xfrm>
            <a:off x="7588721" y="5801129"/>
            <a:ext cx="4138505" cy="369332"/>
          </a:xfrm>
          <a:prstGeom prst="rect">
            <a:avLst/>
          </a:prstGeom>
          <a:noFill/>
        </p:spPr>
        <p:txBody>
          <a:bodyPr wrap="none" rtlCol="0">
            <a:spAutoFit/>
          </a:bodyPr>
          <a:lstStyle/>
          <a:p>
            <a:r>
              <a:rPr lang="en-GB" sz="1800" dirty="0">
                <a:solidFill>
                  <a:schemeClr val="bg1"/>
                </a:solidFill>
              </a:rPr>
              <a:t>Search engine and social media platforms.</a:t>
            </a:r>
          </a:p>
        </p:txBody>
      </p:sp>
      <p:sp>
        <p:nvSpPr>
          <p:cNvPr id="11" name="TextBox 10">
            <a:extLst>
              <a:ext uri="{FF2B5EF4-FFF2-40B4-BE49-F238E27FC236}">
                <a16:creationId xmlns:a16="http://schemas.microsoft.com/office/drawing/2014/main" id="{5E89E239-15B5-1BD2-E385-07C04C2D64E8}"/>
              </a:ext>
            </a:extLst>
          </p:cNvPr>
          <p:cNvSpPr txBox="1"/>
          <p:nvPr/>
        </p:nvSpPr>
        <p:spPr>
          <a:xfrm>
            <a:off x="7588721" y="6164858"/>
            <a:ext cx="1925142" cy="369332"/>
          </a:xfrm>
          <a:prstGeom prst="rect">
            <a:avLst/>
          </a:prstGeom>
          <a:noFill/>
        </p:spPr>
        <p:txBody>
          <a:bodyPr wrap="none" rtlCol="0">
            <a:spAutoFit/>
          </a:bodyPr>
          <a:lstStyle/>
          <a:p>
            <a:r>
              <a:rPr lang="en-GB" sz="1800" dirty="0">
                <a:solidFill>
                  <a:schemeClr val="bg1"/>
                </a:solidFill>
              </a:rPr>
              <a:t>Websites you visit.</a:t>
            </a:r>
          </a:p>
        </p:txBody>
      </p:sp>
      <p:sp>
        <p:nvSpPr>
          <p:cNvPr id="3" name="TextBox 2">
            <a:extLst>
              <a:ext uri="{FF2B5EF4-FFF2-40B4-BE49-F238E27FC236}">
                <a16:creationId xmlns:a16="http://schemas.microsoft.com/office/drawing/2014/main" id="{351C15F4-0D98-34DB-A39B-F28A9DA7E39B}"/>
              </a:ext>
            </a:extLst>
          </p:cNvPr>
          <p:cNvSpPr txBox="1"/>
          <p:nvPr/>
        </p:nvSpPr>
        <p:spPr>
          <a:xfrm>
            <a:off x="1826467" y="3110030"/>
            <a:ext cx="8539064" cy="1015663"/>
          </a:xfrm>
          <a:prstGeom prst="rect">
            <a:avLst/>
          </a:prstGeom>
          <a:noFill/>
        </p:spPr>
        <p:txBody>
          <a:bodyPr wrap="square" rtlCol="0">
            <a:spAutoFit/>
          </a:bodyPr>
          <a:lstStyle/>
          <a:p>
            <a:pPr algn="just" rtl="0"/>
            <a:r>
              <a:rPr lang="en-GB" sz="2000" b="0" i="0" dirty="0">
                <a:solidFill>
                  <a:srgbClr val="FFFFFF"/>
                </a:solidFill>
                <a:effectLst/>
                <a:latin typeface="CiscoSansTT"/>
              </a:rPr>
              <a:t>Targeted advertising is part of the Internet experience. Advertisers monitor and track your online activities such as shopping habits and personal preferences and send targeted ads your way.</a:t>
            </a:r>
            <a:endParaRPr lang="en-GB" sz="2000" b="0" i="0" dirty="0">
              <a:solidFill>
                <a:srgbClr val="FFFFFF"/>
              </a:solidFill>
              <a:effectLst/>
            </a:endParaRPr>
          </a:p>
        </p:txBody>
      </p:sp>
      <p:sp>
        <p:nvSpPr>
          <p:cNvPr id="5" name="TextBox 4">
            <a:extLst>
              <a:ext uri="{FF2B5EF4-FFF2-40B4-BE49-F238E27FC236}">
                <a16:creationId xmlns:a16="http://schemas.microsoft.com/office/drawing/2014/main" id="{F5F3C212-BBC7-49C4-997A-EF6BA44061B1}"/>
              </a:ext>
            </a:extLst>
          </p:cNvPr>
          <p:cNvSpPr txBox="1"/>
          <p:nvPr/>
        </p:nvSpPr>
        <p:spPr>
          <a:xfrm>
            <a:off x="13524991" y="2803793"/>
            <a:ext cx="8539064" cy="1323439"/>
          </a:xfrm>
          <a:prstGeom prst="rect">
            <a:avLst/>
          </a:prstGeom>
          <a:noFill/>
        </p:spPr>
        <p:txBody>
          <a:bodyPr wrap="square" rtlCol="0">
            <a:spAutoFit/>
          </a:bodyPr>
          <a:lstStyle/>
          <a:p>
            <a:pPr algn="just" rtl="0"/>
            <a:r>
              <a:rPr lang="en-GB" sz="2000" b="0" i="0" dirty="0">
                <a:solidFill>
                  <a:srgbClr val="FFFFFF"/>
                </a:solidFill>
                <a:effectLst/>
              </a:rPr>
              <a:t>Your ISP tracks your online activity and, in some countries, they can sell this data to advertisers for a profit.</a:t>
            </a:r>
          </a:p>
          <a:p>
            <a:pPr algn="just" rtl="0"/>
            <a:r>
              <a:rPr lang="en-GB" sz="2000" b="0" i="0" dirty="0">
                <a:solidFill>
                  <a:srgbClr val="FFFFFF"/>
                </a:solidFill>
                <a:effectLst/>
              </a:rPr>
              <a:t>In certain circumstances, ISPs may be legally required to share your information with government surveillance agencies or authorities.</a:t>
            </a:r>
          </a:p>
        </p:txBody>
      </p:sp>
      <p:sp>
        <p:nvSpPr>
          <p:cNvPr id="9" name="TextBox 8">
            <a:extLst>
              <a:ext uri="{FF2B5EF4-FFF2-40B4-BE49-F238E27FC236}">
                <a16:creationId xmlns:a16="http://schemas.microsoft.com/office/drawing/2014/main" id="{35FAA70D-ACF2-5A3D-1729-B51A194B8CD7}"/>
              </a:ext>
            </a:extLst>
          </p:cNvPr>
          <p:cNvSpPr txBox="1"/>
          <p:nvPr/>
        </p:nvSpPr>
        <p:spPr>
          <a:xfrm>
            <a:off x="-9741427" y="3285162"/>
            <a:ext cx="8539064" cy="1015663"/>
          </a:xfrm>
          <a:prstGeom prst="rect">
            <a:avLst/>
          </a:prstGeom>
          <a:noFill/>
        </p:spPr>
        <p:txBody>
          <a:bodyPr wrap="square" rtlCol="0">
            <a:spAutoFit/>
          </a:bodyPr>
          <a:lstStyle/>
          <a:p>
            <a:pPr algn="just" rtl="0"/>
            <a:r>
              <a:rPr lang="en-GB" sz="2000" b="0" i="0" dirty="0">
                <a:solidFill>
                  <a:srgbClr val="FFFFFF"/>
                </a:solidFill>
                <a:effectLst/>
                <a:latin typeface="CiscoSansTT"/>
              </a:rPr>
              <a:t>These platforms gather information about your gender, geolocation, phone number and political and religious ideologies based on your search histories and online identity. This information is then sold to advertisers for a profit.</a:t>
            </a:r>
            <a:endParaRPr lang="en-GB" sz="2000" b="0" i="0" dirty="0">
              <a:solidFill>
                <a:srgbClr val="FFFFFF"/>
              </a:solidFill>
              <a:effectLst/>
            </a:endParaRPr>
          </a:p>
        </p:txBody>
      </p:sp>
    </p:spTree>
    <p:extLst>
      <p:ext uri="{BB962C8B-B14F-4D97-AF65-F5344CB8AC3E}">
        <p14:creationId xmlns:p14="http://schemas.microsoft.com/office/powerpoint/2010/main" val="318810594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AF02DC-4E7C-22D7-96CC-746ED97B3A5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DCF9BBB-174C-0D99-026D-251139D17775}"/>
              </a:ext>
            </a:extLst>
          </p:cNvPr>
          <p:cNvSpPr txBox="1"/>
          <p:nvPr/>
        </p:nvSpPr>
        <p:spPr>
          <a:xfrm>
            <a:off x="310207" y="402700"/>
            <a:ext cx="3100650"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Who Else Wants My Data?</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138AA72D-D1D1-4145-36F2-8D676358FDEF}"/>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FB6FDAE6-62AE-EF8D-818E-D9DA3E2471AD}"/>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F865878D-5DCA-E38D-33DD-8F7B968E5B8B}"/>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6" name="TextBox 5">
            <a:extLst>
              <a:ext uri="{FF2B5EF4-FFF2-40B4-BE49-F238E27FC236}">
                <a16:creationId xmlns:a16="http://schemas.microsoft.com/office/drawing/2014/main" id="{3F38D847-93CB-EC07-ABEA-5FC000469C7A}"/>
              </a:ext>
            </a:extLst>
          </p:cNvPr>
          <p:cNvSpPr txBox="1"/>
          <p:nvPr/>
        </p:nvSpPr>
        <p:spPr>
          <a:xfrm>
            <a:off x="481459" y="1296797"/>
            <a:ext cx="6497420" cy="461665"/>
          </a:xfrm>
          <a:prstGeom prst="rect">
            <a:avLst/>
          </a:prstGeom>
          <a:noFill/>
        </p:spPr>
        <p:txBody>
          <a:bodyPr wrap="none" rtlCol="0">
            <a:spAutoFit/>
          </a:bodyPr>
          <a:lstStyle/>
          <a:p>
            <a:r>
              <a:rPr lang="en-GB" sz="2400" b="0" i="0" dirty="0">
                <a:solidFill>
                  <a:srgbClr val="FFFFFF"/>
                </a:solidFill>
                <a:effectLst/>
              </a:rPr>
              <a:t>It’s not just criminals who seek your personal data.</a:t>
            </a:r>
            <a:endParaRPr lang="fr-FR" sz="2400" dirty="0"/>
          </a:p>
        </p:txBody>
      </p:sp>
      <p:sp>
        <p:nvSpPr>
          <p:cNvPr id="7" name="TextBox 6">
            <a:extLst>
              <a:ext uri="{FF2B5EF4-FFF2-40B4-BE49-F238E27FC236}">
                <a16:creationId xmlns:a16="http://schemas.microsoft.com/office/drawing/2014/main" id="{9BA7D3D3-D42E-75D0-FC4F-997429CC2DE2}"/>
              </a:ext>
            </a:extLst>
          </p:cNvPr>
          <p:cNvSpPr txBox="1"/>
          <p:nvPr/>
        </p:nvSpPr>
        <p:spPr>
          <a:xfrm>
            <a:off x="1463689" y="1728561"/>
            <a:ext cx="3894336" cy="400110"/>
          </a:xfrm>
          <a:prstGeom prst="rect">
            <a:avLst/>
          </a:prstGeom>
          <a:noFill/>
        </p:spPr>
        <p:txBody>
          <a:bodyPr wrap="none" rtlCol="0">
            <a:spAutoFit/>
          </a:bodyPr>
          <a:lstStyle/>
          <a:p>
            <a:r>
              <a:rPr lang="en-GB" sz="2000" dirty="0">
                <a:solidFill>
                  <a:schemeClr val="bg1"/>
                </a:solidFill>
              </a:rPr>
              <a:t>Your Internet Service Provider (ISP).</a:t>
            </a:r>
          </a:p>
        </p:txBody>
      </p:sp>
      <p:sp>
        <p:nvSpPr>
          <p:cNvPr id="8" name="TextBox 7">
            <a:extLst>
              <a:ext uri="{FF2B5EF4-FFF2-40B4-BE49-F238E27FC236}">
                <a16:creationId xmlns:a16="http://schemas.microsoft.com/office/drawing/2014/main" id="{1C97657F-4AE4-C5D9-67EA-B50F3E4296E1}"/>
              </a:ext>
            </a:extLst>
          </p:cNvPr>
          <p:cNvSpPr txBox="1"/>
          <p:nvPr/>
        </p:nvSpPr>
        <p:spPr>
          <a:xfrm>
            <a:off x="1463689" y="2096461"/>
            <a:ext cx="1295739" cy="369332"/>
          </a:xfrm>
          <a:prstGeom prst="rect">
            <a:avLst/>
          </a:prstGeom>
          <a:noFill/>
        </p:spPr>
        <p:txBody>
          <a:bodyPr wrap="none" rtlCol="0">
            <a:spAutoFit/>
          </a:bodyPr>
          <a:lstStyle/>
          <a:p>
            <a:r>
              <a:rPr lang="en-GB" sz="1800" dirty="0">
                <a:solidFill>
                  <a:schemeClr val="bg1"/>
                </a:solidFill>
              </a:rPr>
              <a:t>Advertisers.</a:t>
            </a:r>
          </a:p>
        </p:txBody>
      </p:sp>
      <p:sp>
        <p:nvSpPr>
          <p:cNvPr id="10" name="TextBox 9">
            <a:extLst>
              <a:ext uri="{FF2B5EF4-FFF2-40B4-BE49-F238E27FC236}">
                <a16:creationId xmlns:a16="http://schemas.microsoft.com/office/drawing/2014/main" id="{0E403716-DC9A-4578-3D90-65D9F3A64BD7}"/>
              </a:ext>
            </a:extLst>
          </p:cNvPr>
          <p:cNvSpPr txBox="1"/>
          <p:nvPr/>
        </p:nvSpPr>
        <p:spPr>
          <a:xfrm>
            <a:off x="1463689" y="2460517"/>
            <a:ext cx="4138505" cy="369332"/>
          </a:xfrm>
          <a:prstGeom prst="rect">
            <a:avLst/>
          </a:prstGeom>
          <a:noFill/>
        </p:spPr>
        <p:txBody>
          <a:bodyPr wrap="none" rtlCol="0">
            <a:spAutoFit/>
          </a:bodyPr>
          <a:lstStyle/>
          <a:p>
            <a:r>
              <a:rPr lang="en-GB" sz="1800" dirty="0">
                <a:solidFill>
                  <a:schemeClr val="bg1"/>
                </a:solidFill>
              </a:rPr>
              <a:t>Search engine and social media platforms.</a:t>
            </a:r>
          </a:p>
        </p:txBody>
      </p:sp>
      <p:sp>
        <p:nvSpPr>
          <p:cNvPr id="11" name="TextBox 10">
            <a:extLst>
              <a:ext uri="{FF2B5EF4-FFF2-40B4-BE49-F238E27FC236}">
                <a16:creationId xmlns:a16="http://schemas.microsoft.com/office/drawing/2014/main" id="{D82EA636-29AB-0C3C-CFFB-632EC9CBF78A}"/>
              </a:ext>
            </a:extLst>
          </p:cNvPr>
          <p:cNvSpPr txBox="1"/>
          <p:nvPr/>
        </p:nvSpPr>
        <p:spPr>
          <a:xfrm>
            <a:off x="7588721" y="6164858"/>
            <a:ext cx="1925142" cy="369332"/>
          </a:xfrm>
          <a:prstGeom prst="rect">
            <a:avLst/>
          </a:prstGeom>
          <a:noFill/>
        </p:spPr>
        <p:txBody>
          <a:bodyPr wrap="none" rtlCol="0">
            <a:spAutoFit/>
          </a:bodyPr>
          <a:lstStyle/>
          <a:p>
            <a:r>
              <a:rPr lang="en-GB" sz="1800" dirty="0">
                <a:solidFill>
                  <a:schemeClr val="bg1"/>
                </a:solidFill>
              </a:rPr>
              <a:t>Websites you visit.</a:t>
            </a:r>
          </a:p>
        </p:txBody>
      </p:sp>
      <p:sp>
        <p:nvSpPr>
          <p:cNvPr id="3" name="TextBox 2">
            <a:extLst>
              <a:ext uri="{FF2B5EF4-FFF2-40B4-BE49-F238E27FC236}">
                <a16:creationId xmlns:a16="http://schemas.microsoft.com/office/drawing/2014/main" id="{0E5055E8-B927-1B9C-CAF9-AFB43B6A7768}"/>
              </a:ext>
            </a:extLst>
          </p:cNvPr>
          <p:cNvSpPr txBox="1"/>
          <p:nvPr/>
        </p:nvSpPr>
        <p:spPr>
          <a:xfrm>
            <a:off x="1826467" y="3531904"/>
            <a:ext cx="8539064" cy="1015663"/>
          </a:xfrm>
          <a:prstGeom prst="rect">
            <a:avLst/>
          </a:prstGeom>
          <a:noFill/>
        </p:spPr>
        <p:txBody>
          <a:bodyPr wrap="square" rtlCol="0">
            <a:spAutoFit/>
          </a:bodyPr>
          <a:lstStyle/>
          <a:p>
            <a:pPr algn="just" rtl="0"/>
            <a:r>
              <a:rPr lang="en-GB" sz="2000" b="0" i="0" dirty="0">
                <a:solidFill>
                  <a:srgbClr val="FFFFFF"/>
                </a:solidFill>
                <a:effectLst/>
                <a:latin typeface="CiscoSansTT"/>
              </a:rPr>
              <a:t>These platforms gather information about your gender, geolocation, phone number and political and religious ideologies based on your search histories and online identity. This information is then sold to advertisers for a profit.</a:t>
            </a:r>
            <a:endParaRPr lang="en-GB" sz="2000" b="0" i="0" dirty="0">
              <a:solidFill>
                <a:srgbClr val="FFFFFF"/>
              </a:solidFill>
              <a:effectLst/>
            </a:endParaRPr>
          </a:p>
        </p:txBody>
      </p:sp>
      <p:sp>
        <p:nvSpPr>
          <p:cNvPr id="5" name="TextBox 4">
            <a:extLst>
              <a:ext uri="{FF2B5EF4-FFF2-40B4-BE49-F238E27FC236}">
                <a16:creationId xmlns:a16="http://schemas.microsoft.com/office/drawing/2014/main" id="{FDFEC4E6-1193-F95D-D2F8-E3CD0785ACA1}"/>
              </a:ext>
            </a:extLst>
          </p:cNvPr>
          <p:cNvSpPr txBox="1"/>
          <p:nvPr/>
        </p:nvSpPr>
        <p:spPr>
          <a:xfrm>
            <a:off x="13524991" y="2803793"/>
            <a:ext cx="8539064" cy="1015663"/>
          </a:xfrm>
          <a:prstGeom prst="rect">
            <a:avLst/>
          </a:prstGeom>
          <a:noFill/>
        </p:spPr>
        <p:txBody>
          <a:bodyPr wrap="square" rtlCol="0">
            <a:spAutoFit/>
          </a:bodyPr>
          <a:lstStyle/>
          <a:p>
            <a:pPr algn="just" rtl="0"/>
            <a:r>
              <a:rPr lang="en-GB" sz="2000" b="0" i="0" dirty="0">
                <a:solidFill>
                  <a:srgbClr val="FFFFFF"/>
                </a:solidFill>
                <a:effectLst/>
                <a:latin typeface="CiscoSansTT"/>
              </a:rPr>
              <a:t>Targeted advertising is part of the Internet experience. Advertisers monitor and track your online activities such as shopping habits and personal preferences and send targeted ads your way.</a:t>
            </a:r>
            <a:endParaRPr lang="en-GB" sz="2000" b="0" i="0" dirty="0">
              <a:solidFill>
                <a:srgbClr val="FFFFFF"/>
              </a:solidFill>
              <a:effectLst/>
            </a:endParaRPr>
          </a:p>
        </p:txBody>
      </p:sp>
      <p:sp>
        <p:nvSpPr>
          <p:cNvPr id="12" name="TextBox 11">
            <a:extLst>
              <a:ext uri="{FF2B5EF4-FFF2-40B4-BE49-F238E27FC236}">
                <a16:creationId xmlns:a16="http://schemas.microsoft.com/office/drawing/2014/main" id="{3A9C9A3B-819E-F479-0441-A9C241919AC5}"/>
              </a:ext>
            </a:extLst>
          </p:cNvPr>
          <p:cNvSpPr txBox="1"/>
          <p:nvPr/>
        </p:nvSpPr>
        <p:spPr>
          <a:xfrm>
            <a:off x="-9726914" y="3809874"/>
            <a:ext cx="8539064" cy="1015663"/>
          </a:xfrm>
          <a:prstGeom prst="rect">
            <a:avLst/>
          </a:prstGeom>
          <a:noFill/>
        </p:spPr>
        <p:txBody>
          <a:bodyPr wrap="square" rtlCol="0">
            <a:spAutoFit/>
          </a:bodyPr>
          <a:lstStyle/>
          <a:p>
            <a:pPr algn="just" rtl="0"/>
            <a:r>
              <a:rPr lang="en-GB" sz="2000" b="0" i="0" dirty="0">
                <a:solidFill>
                  <a:srgbClr val="FFFFFF"/>
                </a:solidFill>
                <a:effectLst/>
                <a:latin typeface="CiscoSansTT"/>
              </a:rPr>
              <a:t>Websites use cookies to track your activities in order to provide a more personalized experience. But this leaves a data trail that is linked to your online identity that can often end up in the hands of advertisers!</a:t>
            </a:r>
            <a:endParaRPr lang="en-GB" sz="2000" b="0" i="0" dirty="0">
              <a:solidFill>
                <a:srgbClr val="FFFFFF"/>
              </a:solidFill>
              <a:effectLst/>
            </a:endParaRPr>
          </a:p>
        </p:txBody>
      </p:sp>
    </p:spTree>
    <p:extLst>
      <p:ext uri="{BB962C8B-B14F-4D97-AF65-F5344CB8AC3E}">
        <p14:creationId xmlns:p14="http://schemas.microsoft.com/office/powerpoint/2010/main" val="33922413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A6091D-FA5C-B3AB-EBF2-2279EC8D997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A22D178-8D6B-D9F8-B2BE-C2A9B661E3DB}"/>
              </a:ext>
            </a:extLst>
          </p:cNvPr>
          <p:cNvSpPr txBox="1"/>
          <p:nvPr/>
        </p:nvSpPr>
        <p:spPr>
          <a:xfrm>
            <a:off x="310207" y="402700"/>
            <a:ext cx="3100650"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Who Else Wants My Data?</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172D247D-30D2-7CE6-B43B-05BEE7A14AC9}"/>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6810CBC3-6A30-AFCC-EA85-8A8C91F8DA96}"/>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068F351B-5DD6-470F-4470-621ED03F5AD2}"/>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6" name="TextBox 5">
            <a:extLst>
              <a:ext uri="{FF2B5EF4-FFF2-40B4-BE49-F238E27FC236}">
                <a16:creationId xmlns:a16="http://schemas.microsoft.com/office/drawing/2014/main" id="{2B785D3B-B80A-3DBF-CCBC-6497DE7DA3F8}"/>
              </a:ext>
            </a:extLst>
          </p:cNvPr>
          <p:cNvSpPr txBox="1"/>
          <p:nvPr/>
        </p:nvSpPr>
        <p:spPr>
          <a:xfrm>
            <a:off x="481459" y="1296797"/>
            <a:ext cx="6497420" cy="461665"/>
          </a:xfrm>
          <a:prstGeom prst="rect">
            <a:avLst/>
          </a:prstGeom>
          <a:noFill/>
        </p:spPr>
        <p:txBody>
          <a:bodyPr wrap="none" rtlCol="0">
            <a:spAutoFit/>
          </a:bodyPr>
          <a:lstStyle/>
          <a:p>
            <a:r>
              <a:rPr lang="en-GB" sz="2400" b="0" i="0" dirty="0">
                <a:solidFill>
                  <a:srgbClr val="FFFFFF"/>
                </a:solidFill>
                <a:effectLst/>
              </a:rPr>
              <a:t>It’s not just criminals who seek your personal data.</a:t>
            </a:r>
            <a:endParaRPr lang="fr-FR" sz="2400" dirty="0"/>
          </a:p>
        </p:txBody>
      </p:sp>
      <p:sp>
        <p:nvSpPr>
          <p:cNvPr id="7" name="TextBox 6">
            <a:extLst>
              <a:ext uri="{FF2B5EF4-FFF2-40B4-BE49-F238E27FC236}">
                <a16:creationId xmlns:a16="http://schemas.microsoft.com/office/drawing/2014/main" id="{EBF0F905-B457-38D3-FA51-42C9AEF7D753}"/>
              </a:ext>
            </a:extLst>
          </p:cNvPr>
          <p:cNvSpPr txBox="1"/>
          <p:nvPr/>
        </p:nvSpPr>
        <p:spPr>
          <a:xfrm>
            <a:off x="1463689" y="1728561"/>
            <a:ext cx="3894336" cy="400110"/>
          </a:xfrm>
          <a:prstGeom prst="rect">
            <a:avLst/>
          </a:prstGeom>
          <a:noFill/>
        </p:spPr>
        <p:txBody>
          <a:bodyPr wrap="none" rtlCol="0">
            <a:spAutoFit/>
          </a:bodyPr>
          <a:lstStyle/>
          <a:p>
            <a:r>
              <a:rPr lang="en-GB" sz="2000" dirty="0">
                <a:solidFill>
                  <a:schemeClr val="bg1"/>
                </a:solidFill>
              </a:rPr>
              <a:t>Your Internet Service Provider (ISP).</a:t>
            </a:r>
          </a:p>
        </p:txBody>
      </p:sp>
      <p:sp>
        <p:nvSpPr>
          <p:cNvPr id="8" name="TextBox 7">
            <a:extLst>
              <a:ext uri="{FF2B5EF4-FFF2-40B4-BE49-F238E27FC236}">
                <a16:creationId xmlns:a16="http://schemas.microsoft.com/office/drawing/2014/main" id="{0E0ADC3E-FCDC-6A9F-0D66-7F5981303BF9}"/>
              </a:ext>
            </a:extLst>
          </p:cNvPr>
          <p:cNvSpPr txBox="1"/>
          <p:nvPr/>
        </p:nvSpPr>
        <p:spPr>
          <a:xfrm>
            <a:off x="1463689" y="2096461"/>
            <a:ext cx="1295739" cy="369332"/>
          </a:xfrm>
          <a:prstGeom prst="rect">
            <a:avLst/>
          </a:prstGeom>
          <a:noFill/>
        </p:spPr>
        <p:txBody>
          <a:bodyPr wrap="none" rtlCol="0">
            <a:spAutoFit/>
          </a:bodyPr>
          <a:lstStyle/>
          <a:p>
            <a:r>
              <a:rPr lang="en-GB" sz="1800" dirty="0">
                <a:solidFill>
                  <a:schemeClr val="bg1"/>
                </a:solidFill>
              </a:rPr>
              <a:t>Advertisers.</a:t>
            </a:r>
          </a:p>
        </p:txBody>
      </p:sp>
      <p:sp>
        <p:nvSpPr>
          <p:cNvPr id="10" name="TextBox 9">
            <a:extLst>
              <a:ext uri="{FF2B5EF4-FFF2-40B4-BE49-F238E27FC236}">
                <a16:creationId xmlns:a16="http://schemas.microsoft.com/office/drawing/2014/main" id="{9A0DE4DE-00F4-DB60-7617-C912A12CE0E7}"/>
              </a:ext>
            </a:extLst>
          </p:cNvPr>
          <p:cNvSpPr txBox="1"/>
          <p:nvPr/>
        </p:nvSpPr>
        <p:spPr>
          <a:xfrm>
            <a:off x="1463689" y="2460517"/>
            <a:ext cx="4138505" cy="369332"/>
          </a:xfrm>
          <a:prstGeom prst="rect">
            <a:avLst/>
          </a:prstGeom>
          <a:noFill/>
        </p:spPr>
        <p:txBody>
          <a:bodyPr wrap="none" rtlCol="0">
            <a:spAutoFit/>
          </a:bodyPr>
          <a:lstStyle/>
          <a:p>
            <a:r>
              <a:rPr lang="en-GB" sz="1800" dirty="0">
                <a:solidFill>
                  <a:schemeClr val="bg1"/>
                </a:solidFill>
              </a:rPr>
              <a:t>Search engine and social media platforms.</a:t>
            </a:r>
          </a:p>
        </p:txBody>
      </p:sp>
      <p:sp>
        <p:nvSpPr>
          <p:cNvPr id="11" name="TextBox 10">
            <a:extLst>
              <a:ext uri="{FF2B5EF4-FFF2-40B4-BE49-F238E27FC236}">
                <a16:creationId xmlns:a16="http://schemas.microsoft.com/office/drawing/2014/main" id="{481CE634-7FF0-989E-9736-C44898E804D8}"/>
              </a:ext>
            </a:extLst>
          </p:cNvPr>
          <p:cNvSpPr txBox="1"/>
          <p:nvPr/>
        </p:nvSpPr>
        <p:spPr>
          <a:xfrm>
            <a:off x="1463689" y="2829849"/>
            <a:ext cx="1925142" cy="369332"/>
          </a:xfrm>
          <a:prstGeom prst="rect">
            <a:avLst/>
          </a:prstGeom>
          <a:noFill/>
        </p:spPr>
        <p:txBody>
          <a:bodyPr wrap="none" rtlCol="0">
            <a:spAutoFit/>
          </a:bodyPr>
          <a:lstStyle/>
          <a:p>
            <a:r>
              <a:rPr lang="en-GB" sz="1800" dirty="0">
                <a:solidFill>
                  <a:schemeClr val="bg1"/>
                </a:solidFill>
              </a:rPr>
              <a:t>Websites you visit.</a:t>
            </a:r>
          </a:p>
        </p:txBody>
      </p:sp>
      <p:sp>
        <p:nvSpPr>
          <p:cNvPr id="3" name="TextBox 2">
            <a:extLst>
              <a:ext uri="{FF2B5EF4-FFF2-40B4-BE49-F238E27FC236}">
                <a16:creationId xmlns:a16="http://schemas.microsoft.com/office/drawing/2014/main" id="{03551A23-4915-C012-F668-D20DB9D56AD9}"/>
              </a:ext>
            </a:extLst>
          </p:cNvPr>
          <p:cNvSpPr txBox="1"/>
          <p:nvPr/>
        </p:nvSpPr>
        <p:spPr>
          <a:xfrm>
            <a:off x="1826467" y="3809874"/>
            <a:ext cx="8539064" cy="1015663"/>
          </a:xfrm>
          <a:prstGeom prst="rect">
            <a:avLst/>
          </a:prstGeom>
          <a:noFill/>
        </p:spPr>
        <p:txBody>
          <a:bodyPr wrap="square" rtlCol="0">
            <a:spAutoFit/>
          </a:bodyPr>
          <a:lstStyle/>
          <a:p>
            <a:pPr algn="just" rtl="0"/>
            <a:r>
              <a:rPr lang="en-GB" sz="2000" b="0" i="0" dirty="0">
                <a:solidFill>
                  <a:srgbClr val="FFFFFF"/>
                </a:solidFill>
                <a:effectLst/>
                <a:latin typeface="CiscoSansTT"/>
              </a:rPr>
              <a:t>Websites use cookies to track your activities in order to provide a more personalized experience. But this leaves a data trail that is linked to your online identity that can often end up in the hands of advertisers!</a:t>
            </a:r>
            <a:endParaRPr lang="en-GB" sz="2000" b="0" i="0" dirty="0">
              <a:solidFill>
                <a:srgbClr val="FFFFFF"/>
              </a:solidFill>
              <a:effectLst/>
            </a:endParaRPr>
          </a:p>
        </p:txBody>
      </p:sp>
      <p:sp>
        <p:nvSpPr>
          <p:cNvPr id="5" name="TextBox 4">
            <a:extLst>
              <a:ext uri="{FF2B5EF4-FFF2-40B4-BE49-F238E27FC236}">
                <a16:creationId xmlns:a16="http://schemas.microsoft.com/office/drawing/2014/main" id="{A3BC0E19-CB79-6971-2728-C5697DF4CA05}"/>
              </a:ext>
            </a:extLst>
          </p:cNvPr>
          <p:cNvSpPr txBox="1"/>
          <p:nvPr/>
        </p:nvSpPr>
        <p:spPr>
          <a:xfrm>
            <a:off x="13524991" y="2803793"/>
            <a:ext cx="8539064" cy="1015663"/>
          </a:xfrm>
          <a:prstGeom prst="rect">
            <a:avLst/>
          </a:prstGeom>
          <a:noFill/>
        </p:spPr>
        <p:txBody>
          <a:bodyPr wrap="square" rtlCol="0">
            <a:spAutoFit/>
          </a:bodyPr>
          <a:lstStyle/>
          <a:p>
            <a:pPr algn="just" rtl="0"/>
            <a:r>
              <a:rPr lang="en-GB" sz="2000" b="0" i="0" dirty="0">
                <a:solidFill>
                  <a:srgbClr val="FFFFFF"/>
                </a:solidFill>
                <a:effectLst/>
                <a:latin typeface="CiscoSansTT"/>
              </a:rPr>
              <a:t>These platforms gather information about your gender, geolocation, phone number and political and religious ideologies based on your search histories and online identity. This information is then sold to advertisers for a profit.</a:t>
            </a:r>
            <a:endParaRPr lang="en-GB" sz="2000" b="0" i="0" dirty="0">
              <a:solidFill>
                <a:srgbClr val="FFFFFF"/>
              </a:solidFill>
              <a:effectLst/>
            </a:endParaRPr>
          </a:p>
        </p:txBody>
      </p:sp>
      <p:sp>
        <p:nvSpPr>
          <p:cNvPr id="9" name="TextBox 8">
            <a:extLst>
              <a:ext uri="{FF2B5EF4-FFF2-40B4-BE49-F238E27FC236}">
                <a16:creationId xmlns:a16="http://schemas.microsoft.com/office/drawing/2014/main" id="{01D76F68-9020-E220-7FA3-297AFAB389BA}"/>
              </a:ext>
            </a:extLst>
          </p:cNvPr>
          <p:cNvSpPr txBox="1"/>
          <p:nvPr/>
        </p:nvSpPr>
        <p:spPr>
          <a:xfrm>
            <a:off x="-10409084" y="3531904"/>
            <a:ext cx="8539064" cy="1015663"/>
          </a:xfrm>
          <a:prstGeom prst="rect">
            <a:avLst/>
          </a:prstGeom>
          <a:noFill/>
        </p:spPr>
        <p:txBody>
          <a:bodyPr wrap="square" rtlCol="0">
            <a:spAutoFit/>
          </a:bodyPr>
          <a:lstStyle/>
          <a:p>
            <a:pPr algn="just" rtl="0"/>
            <a:r>
              <a:rPr lang="en-GB" sz="2000" b="0" i="0" dirty="0">
                <a:solidFill>
                  <a:srgbClr val="FFFFFF"/>
                </a:solidFill>
                <a:effectLst/>
                <a:latin typeface="CiscoSansTT"/>
              </a:rPr>
              <a:t>These platforms gather information about your gender, geolocation, phone number and political and religious ideologies based on your search histories and online identity. This information is then sold to advertisers for a profit.</a:t>
            </a:r>
            <a:endParaRPr lang="en-GB" sz="2000" b="0" i="0" dirty="0">
              <a:solidFill>
                <a:srgbClr val="FFFFFF"/>
              </a:solidFill>
              <a:effectLst/>
            </a:endParaRPr>
          </a:p>
        </p:txBody>
      </p:sp>
      <p:sp>
        <p:nvSpPr>
          <p:cNvPr id="12" name="TextBox 11">
            <a:extLst>
              <a:ext uri="{FF2B5EF4-FFF2-40B4-BE49-F238E27FC236}">
                <a16:creationId xmlns:a16="http://schemas.microsoft.com/office/drawing/2014/main" id="{3463ED7F-ECA7-A62E-D822-28722A2060B6}"/>
              </a:ext>
            </a:extLst>
          </p:cNvPr>
          <p:cNvSpPr txBox="1"/>
          <p:nvPr/>
        </p:nvSpPr>
        <p:spPr>
          <a:xfrm>
            <a:off x="3321878" y="-1727812"/>
            <a:ext cx="5588000" cy="1323439"/>
          </a:xfrm>
          <a:prstGeom prst="rect">
            <a:avLst/>
          </a:prstGeom>
          <a:noFill/>
        </p:spPr>
        <p:txBody>
          <a:bodyPr wrap="square" rtlCol="0">
            <a:spAutoFit/>
          </a:bodyPr>
          <a:lstStyle/>
          <a:p>
            <a:pPr algn="just"/>
            <a:r>
              <a:rPr lang="en-GB" sz="2000" b="0" i="0" dirty="0">
                <a:solidFill>
                  <a:srgbClr val="FFFFFF"/>
                </a:solidFill>
                <a:effectLst/>
              </a:rPr>
              <a:t>It’s obvious that cybercriminals are becoming more sophisticated in their pursuit of valuable personal data. But they also pose a huge threat to organizational data.</a:t>
            </a:r>
            <a:endParaRPr lang="fr-FR" sz="2000" dirty="0"/>
          </a:p>
        </p:txBody>
      </p:sp>
    </p:spTree>
    <p:extLst>
      <p:ext uri="{BB962C8B-B14F-4D97-AF65-F5344CB8AC3E}">
        <p14:creationId xmlns:p14="http://schemas.microsoft.com/office/powerpoint/2010/main" val="347328582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1D8977-B997-EC24-15E9-BF2BDCED8B1A}"/>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FCFD938-C39A-DCE7-461C-51F778D51E3C}"/>
              </a:ext>
            </a:extLst>
          </p:cNvPr>
          <p:cNvSpPr txBox="1"/>
          <p:nvPr/>
        </p:nvSpPr>
        <p:spPr>
          <a:xfrm>
            <a:off x="310207" y="402700"/>
            <a:ext cx="3100650"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Organizational Data</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021A6DF7-D942-A113-993B-5BE576ED8186}"/>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5339B91D-250F-EE1E-9FD2-45957346111E}"/>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3ED4C485-E80E-7944-7437-B42E9224FB36}"/>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6" name="TextBox 5">
            <a:extLst>
              <a:ext uri="{FF2B5EF4-FFF2-40B4-BE49-F238E27FC236}">
                <a16:creationId xmlns:a16="http://schemas.microsoft.com/office/drawing/2014/main" id="{224E580A-6444-D022-E8EC-2BD3D2ABB506}"/>
              </a:ext>
            </a:extLst>
          </p:cNvPr>
          <p:cNvSpPr txBox="1"/>
          <p:nvPr/>
        </p:nvSpPr>
        <p:spPr>
          <a:xfrm>
            <a:off x="-2319799" y="-2767204"/>
            <a:ext cx="6497420" cy="461665"/>
          </a:xfrm>
          <a:prstGeom prst="rect">
            <a:avLst/>
          </a:prstGeom>
          <a:noFill/>
        </p:spPr>
        <p:txBody>
          <a:bodyPr wrap="none" rtlCol="0">
            <a:spAutoFit/>
          </a:bodyPr>
          <a:lstStyle/>
          <a:p>
            <a:r>
              <a:rPr lang="en-GB" sz="2400" b="0" i="0" dirty="0">
                <a:solidFill>
                  <a:srgbClr val="FFFFFF"/>
                </a:solidFill>
                <a:effectLst/>
              </a:rPr>
              <a:t>It’s not just criminals who seek your personal data.</a:t>
            </a:r>
            <a:endParaRPr lang="fr-FR" sz="2400" dirty="0"/>
          </a:p>
        </p:txBody>
      </p:sp>
      <p:sp>
        <p:nvSpPr>
          <p:cNvPr id="7" name="TextBox 6">
            <a:extLst>
              <a:ext uri="{FF2B5EF4-FFF2-40B4-BE49-F238E27FC236}">
                <a16:creationId xmlns:a16="http://schemas.microsoft.com/office/drawing/2014/main" id="{0246E9A5-A214-D68E-7A4F-BD7C5381C54A}"/>
              </a:ext>
            </a:extLst>
          </p:cNvPr>
          <p:cNvSpPr txBox="1"/>
          <p:nvPr/>
        </p:nvSpPr>
        <p:spPr>
          <a:xfrm>
            <a:off x="-1337569" y="-2335440"/>
            <a:ext cx="3894336" cy="400110"/>
          </a:xfrm>
          <a:prstGeom prst="rect">
            <a:avLst/>
          </a:prstGeom>
          <a:noFill/>
        </p:spPr>
        <p:txBody>
          <a:bodyPr wrap="none" rtlCol="0">
            <a:spAutoFit/>
          </a:bodyPr>
          <a:lstStyle/>
          <a:p>
            <a:r>
              <a:rPr lang="en-GB" sz="2000" dirty="0">
                <a:solidFill>
                  <a:schemeClr val="bg1"/>
                </a:solidFill>
              </a:rPr>
              <a:t>Your Internet Service Provider (ISP).</a:t>
            </a:r>
          </a:p>
        </p:txBody>
      </p:sp>
      <p:sp>
        <p:nvSpPr>
          <p:cNvPr id="8" name="TextBox 7">
            <a:extLst>
              <a:ext uri="{FF2B5EF4-FFF2-40B4-BE49-F238E27FC236}">
                <a16:creationId xmlns:a16="http://schemas.microsoft.com/office/drawing/2014/main" id="{F88BADE5-0784-4574-FE29-69C5EAB17B1D}"/>
              </a:ext>
            </a:extLst>
          </p:cNvPr>
          <p:cNvSpPr txBox="1"/>
          <p:nvPr/>
        </p:nvSpPr>
        <p:spPr>
          <a:xfrm>
            <a:off x="-1337569" y="-1967540"/>
            <a:ext cx="1295739" cy="369332"/>
          </a:xfrm>
          <a:prstGeom prst="rect">
            <a:avLst/>
          </a:prstGeom>
          <a:noFill/>
        </p:spPr>
        <p:txBody>
          <a:bodyPr wrap="none" rtlCol="0">
            <a:spAutoFit/>
          </a:bodyPr>
          <a:lstStyle/>
          <a:p>
            <a:r>
              <a:rPr lang="en-GB" sz="1800" dirty="0">
                <a:solidFill>
                  <a:schemeClr val="bg1"/>
                </a:solidFill>
              </a:rPr>
              <a:t>Advertisers.</a:t>
            </a:r>
          </a:p>
        </p:txBody>
      </p:sp>
      <p:sp>
        <p:nvSpPr>
          <p:cNvPr id="10" name="TextBox 9">
            <a:extLst>
              <a:ext uri="{FF2B5EF4-FFF2-40B4-BE49-F238E27FC236}">
                <a16:creationId xmlns:a16="http://schemas.microsoft.com/office/drawing/2014/main" id="{6A213BFB-3972-50B2-6F09-6C745C134240}"/>
              </a:ext>
            </a:extLst>
          </p:cNvPr>
          <p:cNvSpPr txBox="1"/>
          <p:nvPr/>
        </p:nvSpPr>
        <p:spPr>
          <a:xfrm>
            <a:off x="-1337569" y="-1603484"/>
            <a:ext cx="4138505" cy="369332"/>
          </a:xfrm>
          <a:prstGeom prst="rect">
            <a:avLst/>
          </a:prstGeom>
          <a:noFill/>
        </p:spPr>
        <p:txBody>
          <a:bodyPr wrap="none" rtlCol="0">
            <a:spAutoFit/>
          </a:bodyPr>
          <a:lstStyle/>
          <a:p>
            <a:r>
              <a:rPr lang="en-GB" sz="1800" dirty="0">
                <a:solidFill>
                  <a:schemeClr val="bg1"/>
                </a:solidFill>
              </a:rPr>
              <a:t>Search engine and social media platforms.</a:t>
            </a:r>
          </a:p>
        </p:txBody>
      </p:sp>
      <p:sp>
        <p:nvSpPr>
          <p:cNvPr id="11" name="TextBox 10">
            <a:extLst>
              <a:ext uri="{FF2B5EF4-FFF2-40B4-BE49-F238E27FC236}">
                <a16:creationId xmlns:a16="http://schemas.microsoft.com/office/drawing/2014/main" id="{3619C079-328F-207A-191A-F6464F43B677}"/>
              </a:ext>
            </a:extLst>
          </p:cNvPr>
          <p:cNvSpPr txBox="1"/>
          <p:nvPr/>
        </p:nvSpPr>
        <p:spPr>
          <a:xfrm>
            <a:off x="-1337569" y="-1234152"/>
            <a:ext cx="1925142" cy="369332"/>
          </a:xfrm>
          <a:prstGeom prst="rect">
            <a:avLst/>
          </a:prstGeom>
          <a:noFill/>
        </p:spPr>
        <p:txBody>
          <a:bodyPr wrap="none" rtlCol="0">
            <a:spAutoFit/>
          </a:bodyPr>
          <a:lstStyle/>
          <a:p>
            <a:r>
              <a:rPr lang="en-GB" sz="1800" dirty="0">
                <a:solidFill>
                  <a:schemeClr val="bg1"/>
                </a:solidFill>
              </a:rPr>
              <a:t>Websites you visit.</a:t>
            </a:r>
          </a:p>
        </p:txBody>
      </p:sp>
      <p:sp>
        <p:nvSpPr>
          <p:cNvPr id="3" name="TextBox 2">
            <a:extLst>
              <a:ext uri="{FF2B5EF4-FFF2-40B4-BE49-F238E27FC236}">
                <a16:creationId xmlns:a16="http://schemas.microsoft.com/office/drawing/2014/main" id="{AEE01D38-6C44-8BC5-B4EB-7A4F1C9FB62F}"/>
              </a:ext>
            </a:extLst>
          </p:cNvPr>
          <p:cNvSpPr txBox="1"/>
          <p:nvPr/>
        </p:nvSpPr>
        <p:spPr>
          <a:xfrm>
            <a:off x="1826467" y="7525533"/>
            <a:ext cx="8539064" cy="1015663"/>
          </a:xfrm>
          <a:prstGeom prst="rect">
            <a:avLst/>
          </a:prstGeom>
          <a:noFill/>
        </p:spPr>
        <p:txBody>
          <a:bodyPr wrap="square" rtlCol="0">
            <a:spAutoFit/>
          </a:bodyPr>
          <a:lstStyle/>
          <a:p>
            <a:pPr algn="just" rtl="0"/>
            <a:r>
              <a:rPr lang="en-GB" sz="2000" b="0" i="0" dirty="0">
                <a:solidFill>
                  <a:srgbClr val="FFFFFF"/>
                </a:solidFill>
                <a:effectLst/>
                <a:latin typeface="CiscoSansTT"/>
              </a:rPr>
              <a:t>Websites use cookies to track your activities in order to provide a more personalized experience. But this leaves a data trail that is linked to your online identity that can often end up in the hands of advertisers!</a:t>
            </a:r>
            <a:endParaRPr lang="en-GB" sz="2000" b="0" i="0" dirty="0">
              <a:solidFill>
                <a:srgbClr val="FFFFFF"/>
              </a:solidFill>
              <a:effectLst/>
            </a:endParaRPr>
          </a:p>
        </p:txBody>
      </p:sp>
      <p:sp>
        <p:nvSpPr>
          <p:cNvPr id="12" name="TextBox 11">
            <a:extLst>
              <a:ext uri="{FF2B5EF4-FFF2-40B4-BE49-F238E27FC236}">
                <a16:creationId xmlns:a16="http://schemas.microsoft.com/office/drawing/2014/main" id="{EDDB4D68-76F1-83A8-787F-9812D0440FCE}"/>
              </a:ext>
            </a:extLst>
          </p:cNvPr>
          <p:cNvSpPr txBox="1"/>
          <p:nvPr/>
        </p:nvSpPr>
        <p:spPr>
          <a:xfrm>
            <a:off x="3321878" y="3003848"/>
            <a:ext cx="5588000" cy="1323439"/>
          </a:xfrm>
          <a:prstGeom prst="rect">
            <a:avLst/>
          </a:prstGeom>
          <a:noFill/>
        </p:spPr>
        <p:txBody>
          <a:bodyPr wrap="square" rtlCol="0">
            <a:spAutoFit/>
          </a:bodyPr>
          <a:lstStyle/>
          <a:p>
            <a:pPr algn="just"/>
            <a:r>
              <a:rPr lang="en-GB" sz="2000" b="0" i="0" dirty="0">
                <a:solidFill>
                  <a:srgbClr val="FFFFFF"/>
                </a:solidFill>
                <a:effectLst/>
              </a:rPr>
              <a:t>It’s obvious that cybercriminals are becoming more sophisticated in their pursuit of valuable personal data. But they also pose a huge threat to organizational data.</a:t>
            </a:r>
            <a:endParaRPr lang="fr-FR" sz="2000" dirty="0"/>
          </a:p>
        </p:txBody>
      </p:sp>
      <p:sp>
        <p:nvSpPr>
          <p:cNvPr id="15" name="TextBox 14">
            <a:extLst>
              <a:ext uri="{FF2B5EF4-FFF2-40B4-BE49-F238E27FC236}">
                <a16:creationId xmlns:a16="http://schemas.microsoft.com/office/drawing/2014/main" id="{E576BFCE-8A16-9CCC-3649-939AB74614F4}"/>
              </a:ext>
            </a:extLst>
          </p:cNvPr>
          <p:cNvSpPr txBox="1"/>
          <p:nvPr/>
        </p:nvSpPr>
        <p:spPr>
          <a:xfrm>
            <a:off x="-8050029" y="1359080"/>
            <a:ext cx="7309794" cy="4770537"/>
          </a:xfrm>
          <a:prstGeom prst="rect">
            <a:avLst/>
          </a:prstGeom>
          <a:noFill/>
        </p:spPr>
        <p:txBody>
          <a:bodyPr wrap="square" rtlCol="0">
            <a:spAutoFit/>
          </a:bodyPr>
          <a:lstStyle/>
          <a:p>
            <a:pPr algn="just">
              <a:spcBef>
                <a:spcPts val="600"/>
              </a:spcBef>
            </a:pPr>
            <a:r>
              <a:rPr lang="en-GB" sz="2400" b="1" i="1" dirty="0">
                <a:solidFill>
                  <a:srgbClr val="FFFFFF"/>
                </a:solidFill>
                <a:effectLst/>
                <a:latin typeface="CiscoSansTT"/>
              </a:rPr>
              <a:t>Traditional Data</a:t>
            </a:r>
          </a:p>
          <a:p>
            <a:pPr algn="just">
              <a:spcBef>
                <a:spcPts val="600"/>
              </a:spcBef>
            </a:pPr>
            <a:r>
              <a:rPr lang="en-GB" sz="2000" b="0" i="0" dirty="0">
                <a:solidFill>
                  <a:srgbClr val="FFFFFF"/>
                </a:solidFill>
                <a:effectLst/>
                <a:latin typeface="CiscoSansTT"/>
              </a:rPr>
              <a:t>Traditional data is typically generated and maintained by all organizations, big and small. It includes the following:</a:t>
            </a:r>
          </a:p>
          <a:p>
            <a:pPr lvl="1" algn="just">
              <a:spcBef>
                <a:spcPts val="600"/>
              </a:spcBef>
              <a:buFont typeface="Arial" panose="020B0604020202020204" pitchFamily="34" charset="0"/>
              <a:buChar char="•"/>
            </a:pPr>
            <a:r>
              <a:rPr lang="en-GB" sz="2000" b="1" i="0" dirty="0">
                <a:solidFill>
                  <a:srgbClr val="FFFFFF"/>
                </a:solidFill>
                <a:effectLst/>
                <a:latin typeface="CiscoSansTT"/>
              </a:rPr>
              <a:t>Transactional data </a:t>
            </a:r>
            <a:r>
              <a:rPr lang="en-GB" sz="2000" b="0" i="0" dirty="0">
                <a:solidFill>
                  <a:srgbClr val="FFFFFF"/>
                </a:solidFill>
                <a:effectLst/>
                <a:latin typeface="CiscoSansTT"/>
              </a:rPr>
              <a:t>such as details relating to buying and selling, production activities and basic organizational operations such as any information used to make employment decisions.</a:t>
            </a:r>
          </a:p>
          <a:p>
            <a:pPr lvl="1" algn="just">
              <a:spcBef>
                <a:spcPts val="600"/>
              </a:spcBef>
              <a:buFont typeface="Arial" panose="020B0604020202020204" pitchFamily="34" charset="0"/>
              <a:buChar char="•"/>
            </a:pPr>
            <a:r>
              <a:rPr lang="en-GB" sz="2000" b="1" i="0" dirty="0">
                <a:solidFill>
                  <a:srgbClr val="FFFFFF"/>
                </a:solidFill>
                <a:effectLst/>
                <a:latin typeface="CiscoSansTT"/>
              </a:rPr>
              <a:t>Intellectual property</a:t>
            </a:r>
            <a:r>
              <a:rPr lang="en-GB" sz="2000" b="0" i="0" dirty="0">
                <a:solidFill>
                  <a:srgbClr val="FFFFFF"/>
                </a:solidFill>
                <a:effectLst/>
                <a:latin typeface="CiscoSansTT"/>
              </a:rPr>
              <a:t> such as patents, trademarks and new product plans, which allows an organization to gain economic advantage over its competitors. This information is often considered a trade secret and losing it could prove disastrous for the future of a company.</a:t>
            </a:r>
          </a:p>
          <a:p>
            <a:pPr lvl="1" algn="just">
              <a:spcBef>
                <a:spcPts val="600"/>
              </a:spcBef>
              <a:buFont typeface="Arial" panose="020B0604020202020204" pitchFamily="34" charset="0"/>
              <a:buChar char="•"/>
            </a:pPr>
            <a:r>
              <a:rPr lang="en-GB" sz="2000" b="1" i="0" dirty="0">
                <a:solidFill>
                  <a:srgbClr val="FFFFFF"/>
                </a:solidFill>
                <a:effectLst/>
                <a:latin typeface="CiscoSansTT"/>
              </a:rPr>
              <a:t>Financial data </a:t>
            </a:r>
            <a:r>
              <a:rPr lang="en-GB" sz="2000" b="0" i="0" dirty="0">
                <a:solidFill>
                  <a:srgbClr val="FFFFFF"/>
                </a:solidFill>
                <a:effectLst/>
                <a:latin typeface="CiscoSansTT"/>
              </a:rPr>
              <a:t>such as income statements, balance sheets and cash flow statements, which provide insight into the health of a company.</a:t>
            </a:r>
          </a:p>
        </p:txBody>
      </p:sp>
      <p:pic>
        <p:nvPicPr>
          <p:cNvPr id="16" name="Picture 15">
            <a:extLst>
              <a:ext uri="{FF2B5EF4-FFF2-40B4-BE49-F238E27FC236}">
                <a16:creationId xmlns:a16="http://schemas.microsoft.com/office/drawing/2014/main" id="{E96FBA80-D885-2060-9674-BF041A46AAA0}"/>
              </a:ext>
            </a:extLst>
          </p:cNvPr>
          <p:cNvPicPr>
            <a:picLocks noChangeAspect="1"/>
          </p:cNvPicPr>
          <p:nvPr/>
        </p:nvPicPr>
        <p:blipFill>
          <a:blip r:embed="rId2"/>
          <a:srcRect l="16451" t="27740" r="19480" b="11542"/>
          <a:stretch/>
        </p:blipFill>
        <p:spPr>
          <a:xfrm>
            <a:off x="13454746" y="2104233"/>
            <a:ext cx="3222172" cy="3280230"/>
          </a:xfrm>
          <a:prstGeom prst="rect">
            <a:avLst/>
          </a:prstGeom>
        </p:spPr>
      </p:pic>
    </p:spTree>
    <p:extLst>
      <p:ext uri="{BB962C8B-B14F-4D97-AF65-F5344CB8AC3E}">
        <p14:creationId xmlns:p14="http://schemas.microsoft.com/office/powerpoint/2010/main" val="101741594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EA41BF-2838-CF3C-1D91-B4126E5CFAD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B611911-3C5B-5BEF-70AD-21AD468ABA63}"/>
              </a:ext>
            </a:extLst>
          </p:cNvPr>
          <p:cNvSpPr txBox="1"/>
          <p:nvPr/>
        </p:nvSpPr>
        <p:spPr>
          <a:xfrm>
            <a:off x="310206" y="402700"/>
            <a:ext cx="3739279"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Types of Organizational Data</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31627FE2-D676-6F66-3D10-06F0C70CF8F1}"/>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AEAF9E38-0779-D628-57A5-248D7FE2AEF0}"/>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6A8A3B34-D686-3AD2-E543-9E043AC5F9E6}"/>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12" name="TextBox 11">
            <a:extLst>
              <a:ext uri="{FF2B5EF4-FFF2-40B4-BE49-F238E27FC236}">
                <a16:creationId xmlns:a16="http://schemas.microsoft.com/office/drawing/2014/main" id="{D146AB99-FE52-0D7D-8B24-315D99A4FB3D}"/>
              </a:ext>
            </a:extLst>
          </p:cNvPr>
          <p:cNvSpPr txBox="1"/>
          <p:nvPr/>
        </p:nvSpPr>
        <p:spPr>
          <a:xfrm>
            <a:off x="310206" y="1359080"/>
            <a:ext cx="7309794" cy="4770537"/>
          </a:xfrm>
          <a:prstGeom prst="rect">
            <a:avLst/>
          </a:prstGeom>
          <a:noFill/>
        </p:spPr>
        <p:txBody>
          <a:bodyPr wrap="square" rtlCol="0">
            <a:spAutoFit/>
          </a:bodyPr>
          <a:lstStyle/>
          <a:p>
            <a:pPr algn="just">
              <a:spcBef>
                <a:spcPts val="600"/>
              </a:spcBef>
            </a:pPr>
            <a:r>
              <a:rPr lang="en-GB" sz="2400" b="1" i="1" dirty="0">
                <a:solidFill>
                  <a:srgbClr val="FFFFFF"/>
                </a:solidFill>
                <a:effectLst/>
                <a:latin typeface="CiscoSansTT"/>
              </a:rPr>
              <a:t>Traditional Data</a:t>
            </a:r>
          </a:p>
          <a:p>
            <a:pPr algn="just">
              <a:spcBef>
                <a:spcPts val="600"/>
              </a:spcBef>
            </a:pPr>
            <a:r>
              <a:rPr lang="en-GB" sz="2000" b="0" i="0" dirty="0">
                <a:solidFill>
                  <a:srgbClr val="FFFFFF"/>
                </a:solidFill>
                <a:effectLst/>
                <a:latin typeface="CiscoSansTT"/>
              </a:rPr>
              <a:t>Traditional data is typically generated and maintained by all organizations, big and small. It includes the following:</a:t>
            </a:r>
          </a:p>
          <a:p>
            <a:pPr lvl="1" algn="just">
              <a:spcBef>
                <a:spcPts val="600"/>
              </a:spcBef>
              <a:buFont typeface="Arial" panose="020B0604020202020204" pitchFamily="34" charset="0"/>
              <a:buChar char="•"/>
            </a:pPr>
            <a:r>
              <a:rPr lang="en-GB" sz="2000" b="1" i="0" dirty="0">
                <a:solidFill>
                  <a:srgbClr val="FFFFFF"/>
                </a:solidFill>
                <a:effectLst/>
                <a:latin typeface="CiscoSansTT"/>
              </a:rPr>
              <a:t>Transactional data </a:t>
            </a:r>
            <a:r>
              <a:rPr lang="en-GB" sz="2000" b="0" i="0" dirty="0">
                <a:solidFill>
                  <a:srgbClr val="FFFFFF"/>
                </a:solidFill>
                <a:effectLst/>
                <a:latin typeface="CiscoSansTT"/>
              </a:rPr>
              <a:t>such as details relating to buying and selling, production activities and basic organizational operations such as any information used to make employment decisions.</a:t>
            </a:r>
          </a:p>
          <a:p>
            <a:pPr lvl="1" algn="just">
              <a:spcBef>
                <a:spcPts val="600"/>
              </a:spcBef>
              <a:buFont typeface="Arial" panose="020B0604020202020204" pitchFamily="34" charset="0"/>
              <a:buChar char="•"/>
            </a:pPr>
            <a:r>
              <a:rPr lang="en-GB" sz="2000" b="1" i="0" dirty="0">
                <a:solidFill>
                  <a:srgbClr val="FFFFFF"/>
                </a:solidFill>
                <a:effectLst/>
                <a:latin typeface="CiscoSansTT"/>
              </a:rPr>
              <a:t>Intellectual property</a:t>
            </a:r>
            <a:r>
              <a:rPr lang="en-GB" sz="2000" b="0" i="0" dirty="0">
                <a:solidFill>
                  <a:srgbClr val="FFFFFF"/>
                </a:solidFill>
                <a:effectLst/>
                <a:latin typeface="CiscoSansTT"/>
              </a:rPr>
              <a:t> such as patents, trademarks and new product plans, which allows an organization to gain economic advantage over its competitors. This information is often considered a trade secret and losing it could prove disastrous for the future of a company.</a:t>
            </a:r>
          </a:p>
          <a:p>
            <a:pPr lvl="1" algn="just">
              <a:spcBef>
                <a:spcPts val="600"/>
              </a:spcBef>
              <a:buFont typeface="Arial" panose="020B0604020202020204" pitchFamily="34" charset="0"/>
              <a:buChar char="•"/>
            </a:pPr>
            <a:r>
              <a:rPr lang="en-GB" sz="2000" b="1" i="0" dirty="0">
                <a:solidFill>
                  <a:srgbClr val="FFFFFF"/>
                </a:solidFill>
                <a:effectLst/>
                <a:latin typeface="CiscoSansTT"/>
              </a:rPr>
              <a:t>Financial data </a:t>
            </a:r>
            <a:r>
              <a:rPr lang="en-GB" sz="2000" b="0" i="0" dirty="0">
                <a:solidFill>
                  <a:srgbClr val="FFFFFF"/>
                </a:solidFill>
                <a:effectLst/>
                <a:latin typeface="CiscoSansTT"/>
              </a:rPr>
              <a:t>such as income statements, balance sheets and cash flow statements, which provide insight into the health of a company.</a:t>
            </a:r>
          </a:p>
        </p:txBody>
      </p:sp>
      <p:sp>
        <p:nvSpPr>
          <p:cNvPr id="5" name="TextBox 4">
            <a:extLst>
              <a:ext uri="{FF2B5EF4-FFF2-40B4-BE49-F238E27FC236}">
                <a16:creationId xmlns:a16="http://schemas.microsoft.com/office/drawing/2014/main" id="{921A00C8-F86E-9160-1C0A-0ADE754F827E}"/>
              </a:ext>
            </a:extLst>
          </p:cNvPr>
          <p:cNvSpPr txBox="1"/>
          <p:nvPr/>
        </p:nvSpPr>
        <p:spPr>
          <a:xfrm>
            <a:off x="-5045614" y="-1575412"/>
            <a:ext cx="5588000" cy="1323439"/>
          </a:xfrm>
          <a:prstGeom prst="rect">
            <a:avLst/>
          </a:prstGeom>
          <a:noFill/>
        </p:spPr>
        <p:txBody>
          <a:bodyPr wrap="square" rtlCol="0">
            <a:spAutoFit/>
          </a:bodyPr>
          <a:lstStyle/>
          <a:p>
            <a:pPr algn="just"/>
            <a:r>
              <a:rPr lang="en-GB" sz="2000" b="0" i="0" dirty="0">
                <a:solidFill>
                  <a:srgbClr val="FFFFFF"/>
                </a:solidFill>
                <a:effectLst/>
              </a:rPr>
              <a:t>It’s obvious that cybercriminals are becoming more sophisticated in their pursuit of valuable personal data. But they also pose a huge threat to organizational data.</a:t>
            </a:r>
            <a:endParaRPr lang="fr-FR" sz="2000" dirty="0"/>
          </a:p>
        </p:txBody>
      </p:sp>
      <p:pic>
        <p:nvPicPr>
          <p:cNvPr id="15" name="Picture 14">
            <a:extLst>
              <a:ext uri="{FF2B5EF4-FFF2-40B4-BE49-F238E27FC236}">
                <a16:creationId xmlns:a16="http://schemas.microsoft.com/office/drawing/2014/main" id="{B5E9C85F-6377-9CD7-CE9D-7F1FFC3E5D49}"/>
              </a:ext>
            </a:extLst>
          </p:cNvPr>
          <p:cNvPicPr>
            <a:picLocks noChangeAspect="1"/>
          </p:cNvPicPr>
          <p:nvPr/>
        </p:nvPicPr>
        <p:blipFill>
          <a:blip r:embed="rId2"/>
          <a:srcRect l="16451" t="27740" r="19480" b="11542"/>
          <a:stretch/>
        </p:blipFill>
        <p:spPr>
          <a:xfrm>
            <a:off x="8432800" y="2104233"/>
            <a:ext cx="3222172" cy="3280230"/>
          </a:xfrm>
          <a:prstGeom prst="rect">
            <a:avLst/>
          </a:prstGeom>
        </p:spPr>
      </p:pic>
      <p:sp>
        <p:nvSpPr>
          <p:cNvPr id="3" name="TextBox 2">
            <a:extLst>
              <a:ext uri="{FF2B5EF4-FFF2-40B4-BE49-F238E27FC236}">
                <a16:creationId xmlns:a16="http://schemas.microsoft.com/office/drawing/2014/main" id="{0810D5EE-3CFA-CE21-D18C-19017C8B13D3}"/>
              </a:ext>
            </a:extLst>
          </p:cNvPr>
          <p:cNvSpPr txBox="1"/>
          <p:nvPr/>
        </p:nvSpPr>
        <p:spPr>
          <a:xfrm>
            <a:off x="-7104415" y="2228548"/>
            <a:ext cx="5268686" cy="3308598"/>
          </a:xfrm>
          <a:prstGeom prst="rect">
            <a:avLst/>
          </a:prstGeom>
          <a:noFill/>
        </p:spPr>
        <p:txBody>
          <a:bodyPr wrap="square" rtlCol="0">
            <a:spAutoFit/>
          </a:bodyPr>
          <a:lstStyle/>
          <a:p>
            <a:pPr algn="just">
              <a:spcBef>
                <a:spcPts val="600"/>
              </a:spcBef>
            </a:pPr>
            <a:r>
              <a:rPr lang="en-GB" sz="2400" b="1" i="1" dirty="0">
                <a:solidFill>
                  <a:srgbClr val="FFFFFF"/>
                </a:solidFill>
                <a:effectLst/>
              </a:rPr>
              <a:t>Internet of Things (IoT) and Big Data</a:t>
            </a:r>
          </a:p>
          <a:p>
            <a:pPr algn="just">
              <a:spcBef>
                <a:spcPts val="600"/>
              </a:spcBef>
            </a:pPr>
            <a:r>
              <a:rPr lang="en-GB" sz="2000" b="0" i="0" dirty="0">
                <a:solidFill>
                  <a:srgbClr val="FFFFFF"/>
                </a:solidFill>
                <a:effectLst/>
              </a:rPr>
              <a:t>IoT is a large network of physical objects, such as sensors, software and other equipment. All of these ‘things’ are connected to the Internet, with the ability to collect and share data. And given that storage options are expanding through the cloud and virtualization, it’s no surprise that the emergence of IoT has led to an exponential growth in data, creating a new area of interest in technology and business called 'Big Data.'</a:t>
            </a:r>
          </a:p>
        </p:txBody>
      </p:sp>
      <p:pic>
        <p:nvPicPr>
          <p:cNvPr id="6" name="Picture 5">
            <a:extLst>
              <a:ext uri="{FF2B5EF4-FFF2-40B4-BE49-F238E27FC236}">
                <a16:creationId xmlns:a16="http://schemas.microsoft.com/office/drawing/2014/main" id="{5F081FCC-08C3-BC40-526D-5B8B1A76325E}"/>
              </a:ext>
            </a:extLst>
          </p:cNvPr>
          <p:cNvPicPr>
            <a:picLocks noChangeAspect="1"/>
          </p:cNvPicPr>
          <p:nvPr/>
        </p:nvPicPr>
        <p:blipFill>
          <a:blip r:embed="rId3"/>
          <a:srcRect l="17411" t="20714" r="20089"/>
          <a:stretch/>
        </p:blipFill>
        <p:spPr>
          <a:xfrm>
            <a:off x="13907309" y="2104233"/>
            <a:ext cx="3124988" cy="3097085"/>
          </a:xfrm>
          <a:prstGeom prst="rect">
            <a:avLst/>
          </a:prstGeom>
        </p:spPr>
      </p:pic>
    </p:spTree>
    <p:extLst>
      <p:ext uri="{BB962C8B-B14F-4D97-AF65-F5344CB8AC3E}">
        <p14:creationId xmlns:p14="http://schemas.microsoft.com/office/powerpoint/2010/main" val="202028297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12">
                                            <p:txEl>
                                              <p:pRg st="2" end="2"/>
                                            </p:txEl>
                                          </p:spTgt>
                                        </p:tgtEl>
                                        <p:attrNameLst>
                                          <p:attrName>style.visibility</p:attrName>
                                        </p:attrNameLst>
                                      </p:cBhvr>
                                      <p:to>
                                        <p:strVal val="visible"/>
                                      </p:to>
                                    </p:set>
                                    <p:anim calcmode="lin" valueType="num">
                                      <p:cBhvr additive="base">
                                        <p:cTn id="7" dur="500"/>
                                        <p:tgtEl>
                                          <p:spTgt spid="12">
                                            <p:txEl>
                                              <p:pRg st="2" end="2"/>
                                            </p:txEl>
                                          </p:spTgt>
                                        </p:tgtEl>
                                        <p:attrNameLst>
                                          <p:attrName>ppt_y</p:attrName>
                                        </p:attrNameLst>
                                      </p:cBhvr>
                                      <p:tavLst>
                                        <p:tav tm="0">
                                          <p:val>
                                            <p:strVal val="#ppt_y+#ppt_h*1.125000"/>
                                          </p:val>
                                        </p:tav>
                                        <p:tav tm="100000">
                                          <p:val>
                                            <p:strVal val="#ppt_y"/>
                                          </p:val>
                                        </p:tav>
                                      </p:tavLst>
                                    </p:anim>
                                    <p:animEffect transition="in" filter="wipe(up)">
                                      <p:cBhvr>
                                        <p:cTn id="8" dur="500"/>
                                        <p:tgtEl>
                                          <p:spTgt spid="12">
                                            <p:txEl>
                                              <p:pRg st="2" end="2"/>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12">
                                            <p:txEl>
                                              <p:pRg st="3" end="3"/>
                                            </p:txEl>
                                          </p:spTgt>
                                        </p:tgtEl>
                                        <p:attrNameLst>
                                          <p:attrName>style.visibility</p:attrName>
                                        </p:attrNameLst>
                                      </p:cBhvr>
                                      <p:to>
                                        <p:strVal val="visible"/>
                                      </p:to>
                                    </p:set>
                                    <p:anim calcmode="lin" valueType="num">
                                      <p:cBhvr additive="base">
                                        <p:cTn id="13" dur="500"/>
                                        <p:tgtEl>
                                          <p:spTgt spid="12">
                                            <p:txEl>
                                              <p:pRg st="3" end="3"/>
                                            </p:txEl>
                                          </p:spTgt>
                                        </p:tgtEl>
                                        <p:attrNameLst>
                                          <p:attrName>ppt_y</p:attrName>
                                        </p:attrNameLst>
                                      </p:cBhvr>
                                      <p:tavLst>
                                        <p:tav tm="0">
                                          <p:val>
                                            <p:strVal val="#ppt_y+#ppt_h*1.125000"/>
                                          </p:val>
                                        </p:tav>
                                        <p:tav tm="100000">
                                          <p:val>
                                            <p:strVal val="#ppt_y"/>
                                          </p:val>
                                        </p:tav>
                                      </p:tavLst>
                                    </p:anim>
                                    <p:animEffect transition="in" filter="wipe(up)">
                                      <p:cBhvr>
                                        <p:cTn id="14" dur="500"/>
                                        <p:tgtEl>
                                          <p:spTgt spid="12">
                                            <p:txEl>
                                              <p:pRg st="3" end="3"/>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12">
                                            <p:txEl>
                                              <p:pRg st="4" end="4"/>
                                            </p:txEl>
                                          </p:spTgt>
                                        </p:tgtEl>
                                        <p:attrNameLst>
                                          <p:attrName>style.visibility</p:attrName>
                                        </p:attrNameLst>
                                      </p:cBhvr>
                                      <p:to>
                                        <p:strVal val="visible"/>
                                      </p:to>
                                    </p:set>
                                    <p:anim calcmode="lin" valueType="num">
                                      <p:cBhvr additive="base">
                                        <p:cTn id="19" dur="500"/>
                                        <p:tgtEl>
                                          <p:spTgt spid="12">
                                            <p:txEl>
                                              <p:pRg st="4" end="4"/>
                                            </p:txEl>
                                          </p:spTgt>
                                        </p:tgtEl>
                                        <p:attrNameLst>
                                          <p:attrName>ppt_y</p:attrName>
                                        </p:attrNameLst>
                                      </p:cBhvr>
                                      <p:tavLst>
                                        <p:tav tm="0">
                                          <p:val>
                                            <p:strVal val="#ppt_y+#ppt_h*1.125000"/>
                                          </p:val>
                                        </p:tav>
                                        <p:tav tm="100000">
                                          <p:val>
                                            <p:strVal val="#ppt_y"/>
                                          </p:val>
                                        </p:tav>
                                      </p:tavLst>
                                    </p:anim>
                                    <p:animEffect transition="in" filter="wipe(up)">
                                      <p:cBhvr>
                                        <p:cTn id="20" dur="500"/>
                                        <p:tgtEl>
                                          <p:spTgt spid="1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9C4F04-22C4-BCB2-F590-089FE8036CA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5A71BAC-CADD-03B9-7453-103542F53F9D}"/>
              </a:ext>
            </a:extLst>
          </p:cNvPr>
          <p:cNvSpPr txBox="1"/>
          <p:nvPr/>
        </p:nvSpPr>
        <p:spPr>
          <a:xfrm>
            <a:off x="310206" y="402700"/>
            <a:ext cx="3739279"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Types of Organizational Data</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CA6AE9C0-5C03-0956-381D-64C50CB049FA}"/>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A26C274A-5BC5-ADF2-6881-DC11FD5E7CF2}"/>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F174C697-863C-289E-E157-DC243279478A}"/>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12" name="TextBox 11">
            <a:extLst>
              <a:ext uri="{FF2B5EF4-FFF2-40B4-BE49-F238E27FC236}">
                <a16:creationId xmlns:a16="http://schemas.microsoft.com/office/drawing/2014/main" id="{EB80B6C7-3E3E-81B9-7017-2D7817FF34CA}"/>
              </a:ext>
            </a:extLst>
          </p:cNvPr>
          <p:cNvSpPr txBox="1"/>
          <p:nvPr/>
        </p:nvSpPr>
        <p:spPr>
          <a:xfrm>
            <a:off x="-8470944" y="1359080"/>
            <a:ext cx="7309794" cy="4770537"/>
          </a:xfrm>
          <a:prstGeom prst="rect">
            <a:avLst/>
          </a:prstGeom>
          <a:noFill/>
        </p:spPr>
        <p:txBody>
          <a:bodyPr wrap="square" rtlCol="0">
            <a:spAutoFit/>
          </a:bodyPr>
          <a:lstStyle/>
          <a:p>
            <a:pPr algn="just">
              <a:spcBef>
                <a:spcPts val="600"/>
              </a:spcBef>
            </a:pPr>
            <a:r>
              <a:rPr lang="en-GB" sz="2400" b="1" i="1" dirty="0">
                <a:solidFill>
                  <a:srgbClr val="FFFFFF"/>
                </a:solidFill>
                <a:effectLst/>
                <a:latin typeface="CiscoSansTT"/>
              </a:rPr>
              <a:t>Traditional Data</a:t>
            </a:r>
          </a:p>
          <a:p>
            <a:pPr algn="just">
              <a:spcBef>
                <a:spcPts val="600"/>
              </a:spcBef>
            </a:pPr>
            <a:r>
              <a:rPr lang="en-GB" sz="2000" b="0" i="0" dirty="0">
                <a:solidFill>
                  <a:srgbClr val="FFFFFF"/>
                </a:solidFill>
                <a:effectLst/>
                <a:latin typeface="CiscoSansTT"/>
              </a:rPr>
              <a:t>Traditional data is typically generated and maintained by all organizations, big and small. It includes the following:</a:t>
            </a:r>
          </a:p>
          <a:p>
            <a:pPr lvl="1" algn="just">
              <a:spcBef>
                <a:spcPts val="600"/>
              </a:spcBef>
              <a:buFont typeface="Arial" panose="020B0604020202020204" pitchFamily="34" charset="0"/>
              <a:buChar char="•"/>
            </a:pPr>
            <a:r>
              <a:rPr lang="en-GB" sz="2000" b="1" i="0" dirty="0">
                <a:solidFill>
                  <a:srgbClr val="FFFFFF"/>
                </a:solidFill>
                <a:effectLst/>
                <a:latin typeface="CiscoSansTT"/>
              </a:rPr>
              <a:t>Transactional data </a:t>
            </a:r>
            <a:r>
              <a:rPr lang="en-GB" sz="2000" b="0" i="0" dirty="0">
                <a:solidFill>
                  <a:srgbClr val="FFFFFF"/>
                </a:solidFill>
                <a:effectLst/>
                <a:latin typeface="CiscoSansTT"/>
              </a:rPr>
              <a:t>such as details relating to buying and selling, production activities and basic organizational operations such as any information used to make employment decisions.</a:t>
            </a:r>
          </a:p>
          <a:p>
            <a:pPr lvl="1" algn="just">
              <a:spcBef>
                <a:spcPts val="600"/>
              </a:spcBef>
              <a:buFont typeface="Arial" panose="020B0604020202020204" pitchFamily="34" charset="0"/>
              <a:buChar char="•"/>
            </a:pPr>
            <a:r>
              <a:rPr lang="en-GB" sz="2000" b="1" i="0" dirty="0">
                <a:solidFill>
                  <a:srgbClr val="FFFFFF"/>
                </a:solidFill>
                <a:effectLst/>
                <a:latin typeface="CiscoSansTT"/>
              </a:rPr>
              <a:t>Intellectual property</a:t>
            </a:r>
            <a:r>
              <a:rPr lang="en-GB" sz="2000" b="0" i="0" dirty="0">
                <a:solidFill>
                  <a:srgbClr val="FFFFFF"/>
                </a:solidFill>
                <a:effectLst/>
                <a:latin typeface="CiscoSansTT"/>
              </a:rPr>
              <a:t> such as patents, trademarks and new product plans, which allows an organization to gain economic advantage over its competitors. This information is often considered a trade secret and losing it could prove disastrous for the future of a company.</a:t>
            </a:r>
          </a:p>
          <a:p>
            <a:pPr lvl="1" algn="just">
              <a:spcBef>
                <a:spcPts val="600"/>
              </a:spcBef>
              <a:buFont typeface="Arial" panose="020B0604020202020204" pitchFamily="34" charset="0"/>
              <a:buChar char="•"/>
            </a:pPr>
            <a:r>
              <a:rPr lang="en-GB" sz="2000" b="1" i="0" dirty="0">
                <a:solidFill>
                  <a:srgbClr val="FFFFFF"/>
                </a:solidFill>
                <a:effectLst/>
                <a:latin typeface="CiscoSansTT"/>
              </a:rPr>
              <a:t>Financial data </a:t>
            </a:r>
            <a:r>
              <a:rPr lang="en-GB" sz="2000" b="0" i="0" dirty="0">
                <a:solidFill>
                  <a:srgbClr val="FFFFFF"/>
                </a:solidFill>
                <a:effectLst/>
                <a:latin typeface="CiscoSansTT"/>
              </a:rPr>
              <a:t>such as income statements, balance sheets and cash flow statements, which provide insight into the health of a company.</a:t>
            </a:r>
          </a:p>
        </p:txBody>
      </p:sp>
      <p:pic>
        <p:nvPicPr>
          <p:cNvPr id="15" name="Picture 14">
            <a:extLst>
              <a:ext uri="{FF2B5EF4-FFF2-40B4-BE49-F238E27FC236}">
                <a16:creationId xmlns:a16="http://schemas.microsoft.com/office/drawing/2014/main" id="{8259ECED-7F8C-C178-6C1C-E815BE0DB525}"/>
              </a:ext>
            </a:extLst>
          </p:cNvPr>
          <p:cNvPicPr>
            <a:picLocks noChangeAspect="1"/>
          </p:cNvPicPr>
          <p:nvPr/>
        </p:nvPicPr>
        <p:blipFill>
          <a:blip r:embed="rId2"/>
          <a:srcRect l="16451" t="27740" r="19480" b="11542"/>
          <a:stretch/>
        </p:blipFill>
        <p:spPr>
          <a:xfrm>
            <a:off x="13266060" y="2104233"/>
            <a:ext cx="3222172" cy="3280230"/>
          </a:xfrm>
          <a:prstGeom prst="rect">
            <a:avLst/>
          </a:prstGeom>
        </p:spPr>
      </p:pic>
      <p:sp>
        <p:nvSpPr>
          <p:cNvPr id="3" name="TextBox 2">
            <a:extLst>
              <a:ext uri="{FF2B5EF4-FFF2-40B4-BE49-F238E27FC236}">
                <a16:creationId xmlns:a16="http://schemas.microsoft.com/office/drawing/2014/main" id="{6F63C52C-36D4-1350-4168-EB86C64842BE}"/>
              </a:ext>
            </a:extLst>
          </p:cNvPr>
          <p:cNvSpPr txBox="1"/>
          <p:nvPr/>
        </p:nvSpPr>
        <p:spPr>
          <a:xfrm>
            <a:off x="410818" y="2228548"/>
            <a:ext cx="5268686" cy="3308598"/>
          </a:xfrm>
          <a:prstGeom prst="rect">
            <a:avLst/>
          </a:prstGeom>
          <a:noFill/>
        </p:spPr>
        <p:txBody>
          <a:bodyPr wrap="square" rtlCol="0">
            <a:spAutoFit/>
          </a:bodyPr>
          <a:lstStyle/>
          <a:p>
            <a:pPr algn="just">
              <a:spcBef>
                <a:spcPts val="600"/>
              </a:spcBef>
            </a:pPr>
            <a:r>
              <a:rPr lang="en-GB" sz="2400" b="1" i="1" dirty="0">
                <a:solidFill>
                  <a:srgbClr val="FFFFFF"/>
                </a:solidFill>
                <a:effectLst/>
              </a:rPr>
              <a:t>Internet of Things (IoT) and Big Data</a:t>
            </a:r>
          </a:p>
          <a:p>
            <a:pPr algn="just">
              <a:spcBef>
                <a:spcPts val="600"/>
              </a:spcBef>
            </a:pPr>
            <a:r>
              <a:rPr lang="en-GB" sz="2000" b="0" i="0" dirty="0">
                <a:solidFill>
                  <a:srgbClr val="FFFFFF"/>
                </a:solidFill>
                <a:effectLst/>
              </a:rPr>
              <a:t>IoT is a large network of physical objects, such as sensors, software and other equipment. All of these ‘things’ are connected to the Internet, with the ability to collect and share data. And given that storage options are expanding through the cloud and virtualization, it’s no surprise that the emergence of IoT has led to an exponential growth in data, creating a new area of interest in technology and business called 'Big Data.'</a:t>
            </a:r>
          </a:p>
        </p:txBody>
      </p:sp>
      <p:pic>
        <p:nvPicPr>
          <p:cNvPr id="7" name="Picture 6">
            <a:extLst>
              <a:ext uri="{FF2B5EF4-FFF2-40B4-BE49-F238E27FC236}">
                <a16:creationId xmlns:a16="http://schemas.microsoft.com/office/drawing/2014/main" id="{DA23D915-A9F3-4B8E-6962-9A4399F6468A}"/>
              </a:ext>
            </a:extLst>
          </p:cNvPr>
          <p:cNvPicPr>
            <a:picLocks noChangeAspect="1"/>
          </p:cNvPicPr>
          <p:nvPr/>
        </p:nvPicPr>
        <p:blipFill>
          <a:blip r:embed="rId3"/>
          <a:srcRect l="17411" t="20714" r="20089"/>
          <a:stretch/>
        </p:blipFill>
        <p:spPr>
          <a:xfrm>
            <a:off x="7949413" y="2104233"/>
            <a:ext cx="3124988" cy="3097085"/>
          </a:xfrm>
          <a:prstGeom prst="rect">
            <a:avLst/>
          </a:prstGeom>
        </p:spPr>
      </p:pic>
    </p:spTree>
    <p:extLst>
      <p:ext uri="{BB962C8B-B14F-4D97-AF65-F5344CB8AC3E}">
        <p14:creationId xmlns:p14="http://schemas.microsoft.com/office/powerpoint/2010/main" val="175961943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753FA8-BCA4-F85F-7698-95F209DA453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3719F67-BB77-C951-D979-A1575C29C74E}"/>
              </a:ext>
            </a:extLst>
          </p:cNvPr>
          <p:cNvSpPr txBox="1"/>
          <p:nvPr/>
        </p:nvSpPr>
        <p:spPr>
          <a:xfrm>
            <a:off x="2366745" y="2534489"/>
            <a:ext cx="7476727" cy="1862048"/>
          </a:xfrm>
          <a:prstGeom prst="rect">
            <a:avLst/>
          </a:prstGeom>
          <a:noFill/>
        </p:spPr>
        <p:txBody>
          <a:bodyPr wrap="none" rtlCol="0">
            <a:spAutoFit/>
          </a:bodyPr>
          <a:lstStyle/>
          <a:p>
            <a:r>
              <a:rPr lang="fr-FR" sz="11500" b="1" dirty="0">
                <a:solidFill>
                  <a:schemeClr val="bg1"/>
                </a:solidFill>
                <a:latin typeface="Andale Mono" panose="020B0509000000000004" pitchFamily="49" charset="0"/>
              </a:rPr>
              <a:t>The Cube</a:t>
            </a:r>
          </a:p>
        </p:txBody>
      </p:sp>
      <p:cxnSp>
        <p:nvCxnSpPr>
          <p:cNvPr id="3" name="Straight Connector 2">
            <a:extLst>
              <a:ext uri="{FF2B5EF4-FFF2-40B4-BE49-F238E27FC236}">
                <a16:creationId xmlns:a16="http://schemas.microsoft.com/office/drawing/2014/main" id="{B33EDEEE-E0BD-07CB-5C93-BD68A3D8CA51}"/>
              </a:ext>
            </a:extLst>
          </p:cNvPr>
          <p:cNvCxnSpPr>
            <a:cxnSpLocks/>
          </p:cNvCxnSpPr>
          <p:nvPr/>
        </p:nvCxnSpPr>
        <p:spPr>
          <a:xfrm>
            <a:off x="410818" y="7606759"/>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4" name="Oval 3">
            <a:extLst>
              <a:ext uri="{FF2B5EF4-FFF2-40B4-BE49-F238E27FC236}">
                <a16:creationId xmlns:a16="http://schemas.microsoft.com/office/drawing/2014/main" id="{A9666DD0-921D-CBE5-06D0-C18A43A0650D}"/>
              </a:ext>
            </a:extLst>
          </p:cNvPr>
          <p:cNvSpPr/>
          <p:nvPr/>
        </p:nvSpPr>
        <p:spPr>
          <a:xfrm>
            <a:off x="5844000" y="73663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Graphic 18" descr="Tick with solid fill">
            <a:extLst>
              <a:ext uri="{FF2B5EF4-FFF2-40B4-BE49-F238E27FC236}">
                <a16:creationId xmlns:a16="http://schemas.microsoft.com/office/drawing/2014/main" id="{FFDDA2D0-872D-7415-0DF5-996F401AA775}"/>
              </a:ext>
            </a:extLst>
          </p:cNvPr>
          <p:cNvSpPr/>
          <p:nvPr/>
        </p:nvSpPr>
        <p:spPr>
          <a:xfrm>
            <a:off x="5942325" y="75112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6" name="TextBox 5">
            <a:extLst>
              <a:ext uri="{FF2B5EF4-FFF2-40B4-BE49-F238E27FC236}">
                <a16:creationId xmlns:a16="http://schemas.microsoft.com/office/drawing/2014/main" id="{70A40343-E185-FD00-71E1-6881C6BC30AA}"/>
              </a:ext>
            </a:extLst>
          </p:cNvPr>
          <p:cNvSpPr txBox="1"/>
          <p:nvPr/>
        </p:nvSpPr>
        <p:spPr>
          <a:xfrm>
            <a:off x="2547853" y="8780894"/>
            <a:ext cx="7247335" cy="2477601"/>
          </a:xfrm>
          <a:prstGeom prst="rect">
            <a:avLst/>
          </a:prstGeom>
          <a:noFill/>
        </p:spPr>
        <p:txBody>
          <a:bodyPr wrap="square">
            <a:spAutoFit/>
          </a:bodyPr>
          <a:lstStyle/>
          <a:p>
            <a:pPr algn="just">
              <a:spcBef>
                <a:spcPts val="600"/>
              </a:spcBef>
            </a:pPr>
            <a:r>
              <a:rPr lang="en-GB" sz="2000" b="0" i="0" dirty="0">
                <a:solidFill>
                  <a:schemeClr val="bg1"/>
                </a:solidFill>
                <a:effectLst/>
              </a:rPr>
              <a:t>The McCumber Cube is a model framework created by John McCumber in 1991 to help organizations establish and evaluate information security initiatives by considering all of the related factors that impact them. This security model has three dimensions:</a:t>
            </a:r>
          </a:p>
          <a:p>
            <a:pPr algn="just">
              <a:spcBef>
                <a:spcPts val="600"/>
              </a:spcBef>
              <a:buFont typeface="+mj-lt"/>
              <a:buAutoNum type="arabicPeriod"/>
            </a:pPr>
            <a:r>
              <a:rPr lang="en-GB" sz="2000" b="0" i="0" dirty="0">
                <a:solidFill>
                  <a:schemeClr val="bg1"/>
                </a:solidFill>
                <a:effectLst/>
              </a:rPr>
              <a:t>The foundational principles for protecting information systems.</a:t>
            </a:r>
          </a:p>
          <a:p>
            <a:pPr algn="just">
              <a:spcBef>
                <a:spcPts val="600"/>
              </a:spcBef>
              <a:buFont typeface="+mj-lt"/>
              <a:buAutoNum type="arabicPeriod"/>
            </a:pPr>
            <a:r>
              <a:rPr lang="en-GB" sz="2000" b="0" i="0" dirty="0">
                <a:solidFill>
                  <a:schemeClr val="bg1"/>
                </a:solidFill>
                <a:effectLst/>
              </a:rPr>
              <a:t>The protection of information in each of its possible states.</a:t>
            </a:r>
          </a:p>
          <a:p>
            <a:pPr algn="just">
              <a:spcBef>
                <a:spcPts val="600"/>
              </a:spcBef>
              <a:buFont typeface="+mj-lt"/>
              <a:buAutoNum type="arabicPeriod"/>
            </a:pPr>
            <a:r>
              <a:rPr lang="en-GB" sz="2000" b="0" i="0" dirty="0">
                <a:solidFill>
                  <a:schemeClr val="bg1"/>
                </a:solidFill>
                <a:effectLst/>
              </a:rPr>
              <a:t>The security measures used to protect data.</a:t>
            </a:r>
          </a:p>
        </p:txBody>
      </p:sp>
    </p:spTree>
    <p:extLst>
      <p:ext uri="{BB962C8B-B14F-4D97-AF65-F5344CB8AC3E}">
        <p14:creationId xmlns:p14="http://schemas.microsoft.com/office/powerpoint/2010/main" val="848690953"/>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F8A1AF-A261-227E-1F38-1D3C6444BF8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E0EB221-4B58-BE33-C869-700ABE9C717F}"/>
              </a:ext>
            </a:extLst>
          </p:cNvPr>
          <p:cNvSpPr txBox="1"/>
          <p:nvPr/>
        </p:nvSpPr>
        <p:spPr>
          <a:xfrm>
            <a:off x="310206" y="402700"/>
            <a:ext cx="3739279"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The Cube</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30D79A47-A32B-7A0B-DF31-32F6C9E2F76D}"/>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06499554-F681-5794-CABE-FE2D165D261A}"/>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3662E677-9503-0591-BB91-CF97EB49A09F}"/>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3" name="TextBox 2">
            <a:extLst>
              <a:ext uri="{FF2B5EF4-FFF2-40B4-BE49-F238E27FC236}">
                <a16:creationId xmlns:a16="http://schemas.microsoft.com/office/drawing/2014/main" id="{25FFA22F-3187-6A03-C466-D5B459DED89D}"/>
              </a:ext>
            </a:extLst>
          </p:cNvPr>
          <p:cNvSpPr txBox="1"/>
          <p:nvPr/>
        </p:nvSpPr>
        <p:spPr>
          <a:xfrm>
            <a:off x="-6390040" y="2228548"/>
            <a:ext cx="5268686" cy="3308598"/>
          </a:xfrm>
          <a:prstGeom prst="rect">
            <a:avLst/>
          </a:prstGeom>
          <a:noFill/>
        </p:spPr>
        <p:txBody>
          <a:bodyPr wrap="square" rtlCol="0">
            <a:spAutoFit/>
          </a:bodyPr>
          <a:lstStyle/>
          <a:p>
            <a:pPr algn="just">
              <a:spcBef>
                <a:spcPts val="600"/>
              </a:spcBef>
            </a:pPr>
            <a:r>
              <a:rPr lang="en-GB" sz="2400" b="1" i="1" dirty="0">
                <a:solidFill>
                  <a:srgbClr val="FFFFFF"/>
                </a:solidFill>
                <a:effectLst/>
              </a:rPr>
              <a:t>Internet of Things (IoT) and Big Data</a:t>
            </a:r>
          </a:p>
          <a:p>
            <a:pPr algn="just">
              <a:spcBef>
                <a:spcPts val="600"/>
              </a:spcBef>
            </a:pPr>
            <a:r>
              <a:rPr lang="en-GB" sz="2000" b="0" i="0" dirty="0">
                <a:solidFill>
                  <a:srgbClr val="FFFFFF"/>
                </a:solidFill>
                <a:effectLst/>
              </a:rPr>
              <a:t>IoT is a large network of physical objects, such as sensors, software and other equipment. All of these ‘things’ are connected to the Internet, with the ability to collect and share data. And given that storage options are expanding through the cloud and virtualization, it’s no surprise that the emergence of IoT has led to an exponential growth in data, creating a new area of interest in technology and business called 'Big Data.'</a:t>
            </a:r>
          </a:p>
        </p:txBody>
      </p:sp>
      <p:pic>
        <p:nvPicPr>
          <p:cNvPr id="7" name="Picture 6">
            <a:extLst>
              <a:ext uri="{FF2B5EF4-FFF2-40B4-BE49-F238E27FC236}">
                <a16:creationId xmlns:a16="http://schemas.microsoft.com/office/drawing/2014/main" id="{3616A838-88EC-2EBF-75CD-F71C1D6BB9E7}"/>
              </a:ext>
            </a:extLst>
          </p:cNvPr>
          <p:cNvPicPr>
            <a:picLocks noChangeAspect="1"/>
          </p:cNvPicPr>
          <p:nvPr/>
        </p:nvPicPr>
        <p:blipFill>
          <a:blip r:embed="rId2"/>
          <a:srcRect l="17411" t="20714" r="20089"/>
          <a:stretch/>
        </p:blipFill>
        <p:spPr>
          <a:xfrm>
            <a:off x="13464396" y="2104233"/>
            <a:ext cx="3124988" cy="3097085"/>
          </a:xfrm>
          <a:prstGeom prst="rect">
            <a:avLst/>
          </a:prstGeom>
        </p:spPr>
      </p:pic>
      <p:sp>
        <p:nvSpPr>
          <p:cNvPr id="6" name="TextBox 5">
            <a:extLst>
              <a:ext uri="{FF2B5EF4-FFF2-40B4-BE49-F238E27FC236}">
                <a16:creationId xmlns:a16="http://schemas.microsoft.com/office/drawing/2014/main" id="{3F957333-3446-0AFE-C83D-217154AA571F}"/>
              </a:ext>
            </a:extLst>
          </p:cNvPr>
          <p:cNvSpPr txBox="1"/>
          <p:nvPr/>
        </p:nvSpPr>
        <p:spPr>
          <a:xfrm>
            <a:off x="2547853" y="2265786"/>
            <a:ext cx="7247335" cy="2477601"/>
          </a:xfrm>
          <a:prstGeom prst="rect">
            <a:avLst/>
          </a:prstGeom>
          <a:noFill/>
        </p:spPr>
        <p:txBody>
          <a:bodyPr wrap="square">
            <a:spAutoFit/>
          </a:bodyPr>
          <a:lstStyle/>
          <a:p>
            <a:pPr algn="just">
              <a:spcBef>
                <a:spcPts val="600"/>
              </a:spcBef>
            </a:pPr>
            <a:r>
              <a:rPr lang="en-GB" sz="2000" b="0" i="0" dirty="0">
                <a:solidFill>
                  <a:schemeClr val="bg1"/>
                </a:solidFill>
                <a:effectLst/>
              </a:rPr>
              <a:t>The McCumber Cube is a model framework created by John McCumber in 1991 to help organizations establish and evaluate information security initiatives by considering all of the related factors that impact them. This security model has three dimensions:</a:t>
            </a:r>
          </a:p>
          <a:p>
            <a:pPr algn="just">
              <a:spcBef>
                <a:spcPts val="600"/>
              </a:spcBef>
              <a:buFont typeface="+mj-lt"/>
              <a:buAutoNum type="arabicPeriod"/>
            </a:pPr>
            <a:r>
              <a:rPr lang="en-GB" sz="2000" b="0" i="0" dirty="0">
                <a:solidFill>
                  <a:schemeClr val="bg1"/>
                </a:solidFill>
                <a:effectLst/>
              </a:rPr>
              <a:t>The foundational principles for protecting information systems.</a:t>
            </a:r>
          </a:p>
          <a:p>
            <a:pPr algn="just">
              <a:spcBef>
                <a:spcPts val="600"/>
              </a:spcBef>
              <a:buFont typeface="+mj-lt"/>
              <a:buAutoNum type="arabicPeriod"/>
            </a:pPr>
            <a:r>
              <a:rPr lang="en-GB" sz="2000" b="0" i="0" dirty="0">
                <a:solidFill>
                  <a:schemeClr val="bg1"/>
                </a:solidFill>
                <a:effectLst/>
              </a:rPr>
              <a:t>The protection of information in each of its possible states.</a:t>
            </a:r>
          </a:p>
          <a:p>
            <a:pPr algn="just">
              <a:spcBef>
                <a:spcPts val="600"/>
              </a:spcBef>
              <a:buFont typeface="+mj-lt"/>
              <a:buAutoNum type="arabicPeriod"/>
            </a:pPr>
            <a:r>
              <a:rPr lang="en-GB" sz="2000" b="0" i="0" dirty="0">
                <a:solidFill>
                  <a:schemeClr val="bg1"/>
                </a:solidFill>
                <a:effectLst/>
              </a:rPr>
              <a:t>The security measures used to protect data.</a:t>
            </a:r>
          </a:p>
        </p:txBody>
      </p:sp>
    </p:spTree>
    <p:extLst>
      <p:ext uri="{BB962C8B-B14F-4D97-AF65-F5344CB8AC3E}">
        <p14:creationId xmlns:p14="http://schemas.microsoft.com/office/powerpoint/2010/main" val="90761271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3D587-829C-CEBB-B1BD-81D80F097F4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711E643-F866-DF6C-B115-3FFBBD3250FB}"/>
              </a:ext>
            </a:extLst>
          </p:cNvPr>
          <p:cNvSpPr txBox="1"/>
          <p:nvPr/>
        </p:nvSpPr>
        <p:spPr>
          <a:xfrm>
            <a:off x="310208" y="430636"/>
            <a:ext cx="1665841" cy="338554"/>
          </a:xfrm>
          <a:prstGeom prst="rect">
            <a:avLst/>
          </a:prstGeom>
          <a:noFill/>
        </p:spPr>
        <p:txBody>
          <a:bodyPr wrap="none" rtlCol="0">
            <a:spAutoFit/>
          </a:bodyPr>
          <a:lstStyle/>
          <a:p>
            <a:r>
              <a:rPr lang="fr-FR" sz="1600" dirty="0">
                <a:solidFill>
                  <a:schemeClr val="bg1"/>
                </a:solidFill>
                <a:latin typeface="Andale Mono" panose="020B0509000000000004" pitchFamily="49" charset="0"/>
              </a:rPr>
              <a:t>Introduction</a:t>
            </a:r>
          </a:p>
        </p:txBody>
      </p:sp>
      <p:cxnSp>
        <p:nvCxnSpPr>
          <p:cNvPr id="4" name="Straight Connector 3">
            <a:extLst>
              <a:ext uri="{FF2B5EF4-FFF2-40B4-BE49-F238E27FC236}">
                <a16:creationId xmlns:a16="http://schemas.microsoft.com/office/drawing/2014/main" id="{EED927AD-89D1-9DFA-969E-A34D600382EB}"/>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D7BE48B5-AA23-F2AF-3F42-84699A3EE995}"/>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28EED63C-BF52-3C6D-E0F9-9FFAF5EC6669}"/>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15" name="TextBox 14">
            <a:extLst>
              <a:ext uri="{FF2B5EF4-FFF2-40B4-BE49-F238E27FC236}">
                <a16:creationId xmlns:a16="http://schemas.microsoft.com/office/drawing/2014/main" id="{E1A7A119-3742-B22B-8AE1-34BF6D42EDD8}"/>
              </a:ext>
            </a:extLst>
          </p:cNvPr>
          <p:cNvSpPr txBox="1"/>
          <p:nvPr/>
        </p:nvSpPr>
        <p:spPr>
          <a:xfrm>
            <a:off x="156533" y="3041519"/>
            <a:ext cx="5785792" cy="1200329"/>
          </a:xfrm>
          <a:prstGeom prst="rect">
            <a:avLst/>
          </a:prstGeom>
          <a:noFill/>
        </p:spPr>
        <p:txBody>
          <a:bodyPr wrap="square" rtlCol="0">
            <a:spAutoFit/>
          </a:bodyPr>
          <a:lstStyle/>
          <a:p>
            <a:pPr algn="just">
              <a:spcBef>
                <a:spcPts val="600"/>
              </a:spcBef>
            </a:pPr>
            <a:r>
              <a:rPr lang="en-GB" b="0" i="0" dirty="0">
                <a:solidFill>
                  <a:srgbClr val="FFFFFF"/>
                </a:solidFill>
                <a:effectLst/>
                <a:latin typeface="CiscoSansTT"/>
              </a:rPr>
              <a:t>Cybersecurity is the ongoing effort to protect </a:t>
            </a:r>
            <a:r>
              <a:rPr lang="en-GB" b="1" dirty="0">
                <a:solidFill>
                  <a:srgbClr val="C00000"/>
                </a:solidFill>
                <a:highlight>
                  <a:srgbClr val="FFFF00"/>
                </a:highlight>
                <a:latin typeface="CiscoSansTT"/>
              </a:rPr>
              <a:t>individuals</a:t>
            </a:r>
            <a:r>
              <a:rPr lang="en-GB" b="0" i="0" dirty="0">
                <a:solidFill>
                  <a:srgbClr val="FFFFFF"/>
                </a:solidFill>
                <a:effectLst/>
                <a:latin typeface="CiscoSansTT"/>
              </a:rPr>
              <a:t>, organizations and governments from digital attacks by protecting networked systems and data from unauthorized use or harm.</a:t>
            </a:r>
            <a:endParaRPr lang="fr-FR" dirty="0">
              <a:solidFill>
                <a:schemeClr val="bg1"/>
              </a:solidFill>
              <a:effectLst/>
              <a:latin typeface="Times New Roman" panose="02020603050405020304" pitchFamily="18" charset="0"/>
            </a:endParaRPr>
          </a:p>
        </p:txBody>
      </p:sp>
      <p:pic>
        <p:nvPicPr>
          <p:cNvPr id="5" name="Picture 4">
            <a:extLst>
              <a:ext uri="{FF2B5EF4-FFF2-40B4-BE49-F238E27FC236}">
                <a16:creationId xmlns:a16="http://schemas.microsoft.com/office/drawing/2014/main" id="{83ED8588-E882-92EB-4684-E7EDFCBB389C}"/>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434" b="97312" l="5400" r="95000">
                        <a14:foregroundMark x1="42800" y1="10932" x2="42800" y2="10932"/>
                        <a14:foregroundMark x1="47200" y1="8781" x2="47200" y2="8781"/>
                        <a14:foregroundMark x1="60200" y1="4480" x2="60200" y2="4480"/>
                        <a14:foregroundMark x1="54800" y1="1434" x2="54800" y2="1434"/>
                        <a14:foregroundMark x1="91400" y1="45699" x2="91400" y2="45699"/>
                        <a14:foregroundMark x1="95000" y1="43548" x2="95000" y2="43548"/>
                        <a14:foregroundMark x1="5800" y1="41756" x2="5800" y2="41756"/>
                        <a14:foregroundMark x1="47200" y1="82796" x2="47200" y2="82796"/>
                        <a14:foregroundMark x1="49400" y1="95520" x2="49400" y2="95520"/>
                        <a14:foregroundMark x1="45600" y1="81004" x2="45600" y2="81004"/>
                        <a14:foregroundMark x1="47200" y1="79211" x2="47200" y2="79211"/>
                        <a14:foregroundMark x1="54200" y1="79749" x2="54200" y2="79749"/>
                        <a14:foregroundMark x1="53000" y1="97312" x2="53000" y2="97312"/>
                        <a14:foregroundMark x1="47600" y1="78495" x2="47600" y2="78495"/>
                        <a14:foregroundMark x1="54800" y1="80108" x2="54800" y2="80108"/>
                        <a14:foregroundMark x1="56800" y1="82616" x2="56800" y2="82616"/>
                        <a14:foregroundMark x1="56800" y1="82616" x2="56800" y2="82616"/>
                        <a14:foregroundMark x1="57800" y1="82616" x2="57800" y2="82616"/>
                        <a14:foregroundMark x1="59600" y1="86201" x2="59600" y2="86201"/>
                      </a14:backgroundRemoval>
                    </a14:imgEffect>
                  </a14:imgLayer>
                </a14:imgProps>
              </a:ext>
            </a:extLst>
          </a:blip>
          <a:stretch>
            <a:fillRect/>
          </a:stretch>
        </p:blipFill>
        <p:spPr>
          <a:xfrm>
            <a:off x="8175171" y="2307250"/>
            <a:ext cx="2362199" cy="2636214"/>
          </a:xfrm>
          <a:prstGeom prst="rect">
            <a:avLst/>
          </a:prstGeom>
        </p:spPr>
      </p:pic>
      <p:pic>
        <p:nvPicPr>
          <p:cNvPr id="6" name="Picture 5">
            <a:extLst>
              <a:ext uri="{FF2B5EF4-FFF2-40B4-BE49-F238E27FC236}">
                <a16:creationId xmlns:a16="http://schemas.microsoft.com/office/drawing/2014/main" id="{DE3CB638-43B0-6F66-4B3E-BC202BCE346C}"/>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6250" b="89787" l="6040" r="89933">
                        <a14:foregroundMark x1="39597" y1="6402" x2="39597" y2="6402"/>
                        <a14:foregroundMark x1="6040" y1="39024" x2="6040" y2="39024"/>
                        <a14:foregroundMark x1="45302" y1="71646" x2="45302" y2="71646"/>
                        <a14:foregroundMark x1="47148" y1="75000" x2="47148" y2="75000"/>
                        <a14:foregroundMark x1="54027" y1="71189" x2="54027" y2="71189"/>
                        <a14:foregroundMark x1="53691" y1="71189" x2="53691" y2="71189"/>
                        <a14:foregroundMark x1="54698" y1="73628" x2="54698" y2="73628"/>
                        <a14:foregroundMark x1="52852" y1="78049" x2="52852" y2="78049"/>
                        <a14:foregroundMark x1="46141" y1="67835" x2="46141" y2="67835"/>
                        <a14:foregroundMark x1="40772" y1="67835" x2="40772" y2="67835"/>
                        <a14:foregroundMark x1="37752" y1="69817" x2="37752" y2="69817"/>
                        <a14:foregroundMark x1="41946" y1="68750" x2="41946" y2="68750"/>
                        <a14:foregroundMark x1="49832" y1="68140" x2="49832" y2="68140"/>
                        <a14:foregroundMark x1="51678" y1="68140" x2="51678" y2="68140"/>
                        <a14:foregroundMark x1="52181" y1="70122" x2="52181" y2="70122"/>
                        <a14:foregroundMark x1="54027" y1="71646" x2="54027" y2="71646"/>
                        <a14:foregroundMark x1="46477" y1="66463" x2="46477" y2="66463"/>
                        <a14:foregroundMark x1="44128" y1="66463" x2="44128" y2="66463"/>
                        <a14:foregroundMark x1="38591" y1="69817" x2="38591" y2="69817"/>
                        <a14:foregroundMark x1="38087" y1="70122" x2="38087" y2="70122"/>
                        <a14:foregroundMark x1="37081" y1="72256" x2="37081" y2="72256"/>
                        <a14:foregroundMark x1="37081" y1="75762" x2="37081" y2="75762"/>
                        <a14:foregroundMark x1="38087" y1="78049" x2="38087" y2="78049"/>
                        <a14:foregroundMark x1="40101" y1="81250" x2="40101" y2="81250"/>
                        <a14:foregroundMark x1="49161" y1="82165" x2="49161" y2="82165"/>
                        <a14:foregroundMark x1="55201" y1="74695" x2="55201" y2="74695"/>
                        <a14:foregroundMark x1="47651" y1="81555" x2="47651" y2="81555"/>
                        <a14:foregroundMark x1="41107" y1="81860" x2="41107" y2="81860"/>
                        <a14:foregroundMark x1="43456" y1="83537" x2="43456" y2="83537"/>
                        <a14:foregroundMark x1="42617" y1="81555" x2="42617" y2="81555"/>
                        <a14:foregroundMark x1="38591" y1="72256" x2="38591" y2="72256"/>
                        <a14:foregroundMark x1="53691" y1="78811" x2="53691" y2="78811"/>
                        <a14:foregroundMark x1="45805" y1="83232" x2="45805" y2="83232"/>
                        <a14:foregroundMark x1="43792" y1="81402" x2="43792" y2="81402"/>
                        <a14:foregroundMark x1="39094" y1="72104" x2="39094" y2="72104"/>
                        <a14:foregroundMark x1="51510" y1="81098" x2="51510" y2="81098"/>
                        <a14:foregroundMark x1="51678" y1="45732" x2="51678" y2="45732"/>
                        <a14:foregroundMark x1="62081" y1="51524" x2="62081" y2="51524"/>
                        <a14:foregroundMark x1="63591" y1="43293" x2="63591" y2="43293"/>
                        <a14:foregroundMark x1="65604" y1="51677" x2="65604" y2="51677"/>
                        <a14:backgroundMark x1="42953" y1="84146" x2="42953" y2="84146"/>
                        <a14:backgroundMark x1="42785" y1="83994" x2="42785" y2="83994"/>
                        <a14:backgroundMark x1="42617" y1="83841" x2="42617" y2="83841"/>
                        <a14:backgroundMark x1="42953" y1="84146" x2="42953" y2="84146"/>
                        <a14:backgroundMark x1="5201" y1="39329" x2="5201" y2="39329"/>
                      </a14:backgroundRemoval>
                    </a14:imgEffect>
                  </a14:imgLayer>
                </a14:imgProps>
              </a:ext>
            </a:extLst>
          </a:blip>
          <a:srcRect l="5259" t="1122" r="11509" b="16016"/>
          <a:stretch/>
        </p:blipFill>
        <p:spPr>
          <a:xfrm>
            <a:off x="14125609" y="2307250"/>
            <a:ext cx="2436689" cy="2628000"/>
          </a:xfrm>
          <a:prstGeom prst="rect">
            <a:avLst/>
          </a:prstGeom>
        </p:spPr>
      </p:pic>
      <p:sp>
        <p:nvSpPr>
          <p:cNvPr id="7" name="TextBox 6">
            <a:extLst>
              <a:ext uri="{FF2B5EF4-FFF2-40B4-BE49-F238E27FC236}">
                <a16:creationId xmlns:a16="http://schemas.microsoft.com/office/drawing/2014/main" id="{FA51AA97-B4FE-21DE-184D-B3E0669968A5}"/>
              </a:ext>
            </a:extLst>
          </p:cNvPr>
          <p:cNvSpPr txBox="1"/>
          <p:nvPr/>
        </p:nvSpPr>
        <p:spPr>
          <a:xfrm>
            <a:off x="6713988" y="4935250"/>
            <a:ext cx="5307105" cy="646331"/>
          </a:xfrm>
          <a:prstGeom prst="rect">
            <a:avLst/>
          </a:prstGeom>
          <a:noFill/>
        </p:spPr>
        <p:txBody>
          <a:bodyPr wrap="square" rtlCol="0">
            <a:spAutoFit/>
          </a:bodyPr>
          <a:lstStyle/>
          <a:p>
            <a:r>
              <a:rPr lang="en-GB" b="0" i="0" dirty="0">
                <a:solidFill>
                  <a:srgbClr val="FFFFFF"/>
                </a:solidFill>
                <a:effectLst/>
                <a:latin typeface="Open Sans" panose="020B0606030504020204" pitchFamily="34" charset="0"/>
              </a:rPr>
              <a:t>On a personal level, you need to safeguard your identity, your data, and your computing devices.</a:t>
            </a:r>
            <a:endParaRPr lang="fr-FR" dirty="0"/>
          </a:p>
        </p:txBody>
      </p:sp>
      <p:sp>
        <p:nvSpPr>
          <p:cNvPr id="8" name="TextBox 7">
            <a:extLst>
              <a:ext uri="{FF2B5EF4-FFF2-40B4-BE49-F238E27FC236}">
                <a16:creationId xmlns:a16="http://schemas.microsoft.com/office/drawing/2014/main" id="{DFECF56F-2D4A-834C-A5CE-CCBD551E2C0B}"/>
              </a:ext>
            </a:extLst>
          </p:cNvPr>
          <p:cNvSpPr txBox="1"/>
          <p:nvPr/>
        </p:nvSpPr>
        <p:spPr>
          <a:xfrm>
            <a:off x="5942325" y="7954718"/>
            <a:ext cx="6374484" cy="646331"/>
          </a:xfrm>
          <a:prstGeom prst="rect">
            <a:avLst/>
          </a:prstGeom>
          <a:noFill/>
        </p:spPr>
        <p:txBody>
          <a:bodyPr wrap="square" rtlCol="0">
            <a:spAutoFit/>
          </a:bodyPr>
          <a:lstStyle/>
          <a:p>
            <a:r>
              <a:rPr lang="en-GB" b="0" i="0" dirty="0">
                <a:solidFill>
                  <a:srgbClr val="FFFFFF"/>
                </a:solidFill>
                <a:effectLst/>
                <a:latin typeface="Open Sans" panose="020B0606030504020204" pitchFamily="34" charset="0"/>
              </a:rPr>
              <a:t>At an organizational level, it is everyone’s responsibility to protect the organization’s reputation, data and customers.</a:t>
            </a:r>
            <a:endParaRPr lang="fr-FR" dirty="0"/>
          </a:p>
        </p:txBody>
      </p:sp>
    </p:spTree>
    <p:extLst>
      <p:ext uri="{BB962C8B-B14F-4D97-AF65-F5344CB8AC3E}">
        <p14:creationId xmlns:p14="http://schemas.microsoft.com/office/powerpoint/2010/main" val="25744784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682DF7-A511-29D6-5FEC-0D1A50F6897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56D1A613-1662-12C2-DBF1-230933F455EC}"/>
              </a:ext>
            </a:extLst>
          </p:cNvPr>
          <p:cNvSpPr txBox="1"/>
          <p:nvPr/>
        </p:nvSpPr>
        <p:spPr>
          <a:xfrm>
            <a:off x="310206" y="402700"/>
            <a:ext cx="3739279"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The Cube</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604FCBEB-1DEB-CF43-D4D2-89FF7F1A1A74}"/>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D4DA69F0-32A0-89B3-B291-BFCA15E23A17}"/>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0FAA5C19-A4A4-8B6F-A88B-0C9F2362C96D}"/>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3" name="TextBox 2">
            <a:extLst>
              <a:ext uri="{FF2B5EF4-FFF2-40B4-BE49-F238E27FC236}">
                <a16:creationId xmlns:a16="http://schemas.microsoft.com/office/drawing/2014/main" id="{F9AB8B1B-1721-A24F-7EF9-774A8A8B447D}"/>
              </a:ext>
            </a:extLst>
          </p:cNvPr>
          <p:cNvSpPr txBox="1"/>
          <p:nvPr/>
        </p:nvSpPr>
        <p:spPr>
          <a:xfrm>
            <a:off x="-6390040" y="2228548"/>
            <a:ext cx="5268686" cy="3308598"/>
          </a:xfrm>
          <a:prstGeom prst="rect">
            <a:avLst/>
          </a:prstGeom>
          <a:noFill/>
        </p:spPr>
        <p:txBody>
          <a:bodyPr wrap="square" rtlCol="0">
            <a:spAutoFit/>
          </a:bodyPr>
          <a:lstStyle/>
          <a:p>
            <a:pPr algn="just">
              <a:spcBef>
                <a:spcPts val="600"/>
              </a:spcBef>
            </a:pPr>
            <a:r>
              <a:rPr lang="en-GB" sz="2400" b="1" i="1" dirty="0">
                <a:solidFill>
                  <a:srgbClr val="FFFFFF"/>
                </a:solidFill>
                <a:effectLst/>
              </a:rPr>
              <a:t>Internet of Things (IoT) and Big Data</a:t>
            </a:r>
          </a:p>
          <a:p>
            <a:pPr algn="just">
              <a:spcBef>
                <a:spcPts val="600"/>
              </a:spcBef>
            </a:pPr>
            <a:r>
              <a:rPr lang="en-GB" sz="2000" b="0" i="0" dirty="0">
                <a:solidFill>
                  <a:srgbClr val="FFFFFF"/>
                </a:solidFill>
                <a:effectLst/>
              </a:rPr>
              <a:t>IoT is a large network of physical objects, such as sensors, software and other equipment. All of these ‘things’ are connected to the Internet, with the ability to collect and share data. And given that storage options are expanding through the cloud and virtualization, it’s no surprise that the emergence of IoT has led to an exponential growth in data, creating a new area of interest in technology and business called 'Big Data.'</a:t>
            </a:r>
          </a:p>
        </p:txBody>
      </p:sp>
      <p:pic>
        <p:nvPicPr>
          <p:cNvPr id="7" name="Picture 6">
            <a:extLst>
              <a:ext uri="{FF2B5EF4-FFF2-40B4-BE49-F238E27FC236}">
                <a16:creationId xmlns:a16="http://schemas.microsoft.com/office/drawing/2014/main" id="{0CBCDA58-C924-1324-B93E-E42617D5879B}"/>
              </a:ext>
            </a:extLst>
          </p:cNvPr>
          <p:cNvPicPr>
            <a:picLocks noChangeAspect="1"/>
          </p:cNvPicPr>
          <p:nvPr/>
        </p:nvPicPr>
        <p:blipFill>
          <a:blip r:embed="rId2"/>
          <a:srcRect l="17411" t="20714" r="20089"/>
          <a:stretch/>
        </p:blipFill>
        <p:spPr>
          <a:xfrm>
            <a:off x="13464396" y="2104233"/>
            <a:ext cx="3124988" cy="3097085"/>
          </a:xfrm>
          <a:prstGeom prst="rect">
            <a:avLst/>
          </a:prstGeom>
        </p:spPr>
      </p:pic>
      <p:sp>
        <p:nvSpPr>
          <p:cNvPr id="6" name="TextBox 5">
            <a:extLst>
              <a:ext uri="{FF2B5EF4-FFF2-40B4-BE49-F238E27FC236}">
                <a16:creationId xmlns:a16="http://schemas.microsoft.com/office/drawing/2014/main" id="{283611D7-1248-A413-F16A-AFD92C644C20}"/>
              </a:ext>
            </a:extLst>
          </p:cNvPr>
          <p:cNvSpPr txBox="1"/>
          <p:nvPr/>
        </p:nvSpPr>
        <p:spPr>
          <a:xfrm>
            <a:off x="461870" y="1251368"/>
            <a:ext cx="7247335" cy="2477601"/>
          </a:xfrm>
          <a:prstGeom prst="rect">
            <a:avLst/>
          </a:prstGeom>
          <a:noFill/>
        </p:spPr>
        <p:txBody>
          <a:bodyPr wrap="square">
            <a:spAutoFit/>
          </a:bodyPr>
          <a:lstStyle/>
          <a:p>
            <a:pPr algn="just">
              <a:spcBef>
                <a:spcPts val="600"/>
              </a:spcBef>
            </a:pPr>
            <a:r>
              <a:rPr lang="en-GB" sz="2000" b="0" i="0" dirty="0">
                <a:solidFill>
                  <a:schemeClr val="bg1"/>
                </a:solidFill>
                <a:effectLst/>
              </a:rPr>
              <a:t>The McCumber Cube is a model framework created by John McCumber in 1991 to help organizations establish and evaluate information security initiatives by considering all of the related factors that impact them. This security model has three dimensions:</a:t>
            </a:r>
          </a:p>
          <a:p>
            <a:pPr algn="just">
              <a:spcBef>
                <a:spcPts val="600"/>
              </a:spcBef>
              <a:buFont typeface="+mj-lt"/>
              <a:buAutoNum type="arabicPeriod"/>
            </a:pPr>
            <a:r>
              <a:rPr lang="en-GB" sz="2000" b="0" i="0" dirty="0">
                <a:solidFill>
                  <a:schemeClr val="bg1"/>
                </a:solidFill>
                <a:effectLst/>
              </a:rPr>
              <a:t>The foundational principles for protecting information systems.</a:t>
            </a:r>
          </a:p>
          <a:p>
            <a:pPr algn="just">
              <a:spcBef>
                <a:spcPts val="600"/>
              </a:spcBef>
              <a:buFont typeface="+mj-lt"/>
              <a:buAutoNum type="arabicPeriod"/>
            </a:pPr>
            <a:r>
              <a:rPr lang="en-GB" sz="2000" b="0" i="0" dirty="0">
                <a:solidFill>
                  <a:schemeClr val="bg1"/>
                </a:solidFill>
                <a:effectLst/>
              </a:rPr>
              <a:t>The protection of information in each of its possible states.</a:t>
            </a:r>
          </a:p>
          <a:p>
            <a:pPr algn="just">
              <a:spcBef>
                <a:spcPts val="600"/>
              </a:spcBef>
              <a:buFont typeface="+mj-lt"/>
              <a:buAutoNum type="arabicPeriod"/>
            </a:pPr>
            <a:r>
              <a:rPr lang="en-GB" sz="2000" b="0" i="0" dirty="0">
                <a:solidFill>
                  <a:schemeClr val="bg1"/>
                </a:solidFill>
                <a:effectLst/>
              </a:rPr>
              <a:t>The security measures used to protect data.</a:t>
            </a:r>
          </a:p>
        </p:txBody>
      </p:sp>
      <p:pic>
        <p:nvPicPr>
          <p:cNvPr id="8" name="Graphic 7">
            <a:extLst>
              <a:ext uri="{FF2B5EF4-FFF2-40B4-BE49-F238E27FC236}">
                <a16:creationId xmlns:a16="http://schemas.microsoft.com/office/drawing/2014/main" id="{B46A2817-B58C-3FCA-7BDC-DFDDED32A8A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287046" y="2066857"/>
            <a:ext cx="4876800" cy="4762500"/>
          </a:xfrm>
          <a:prstGeom prst="rect">
            <a:avLst/>
          </a:prstGeom>
        </p:spPr>
      </p:pic>
    </p:spTree>
    <p:extLst>
      <p:ext uri="{BB962C8B-B14F-4D97-AF65-F5344CB8AC3E}">
        <p14:creationId xmlns:p14="http://schemas.microsoft.com/office/powerpoint/2010/main" val="329855275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379575-F34F-8B5A-82E3-65EDB1CCFFD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DB3C4AA-B860-9B8F-9BC9-580EC2CEDE8F}"/>
              </a:ext>
            </a:extLst>
          </p:cNvPr>
          <p:cNvSpPr txBox="1"/>
          <p:nvPr/>
        </p:nvSpPr>
        <p:spPr>
          <a:xfrm>
            <a:off x="310206" y="402700"/>
            <a:ext cx="3739279"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The Cube</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044D091D-7C1E-C078-C25D-A61A10CFBFB1}"/>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7F203FE9-7BE5-FBBE-C0EC-C5CA851B9F18}"/>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37511692-85CE-23A9-5004-A627225EF5F1}"/>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3" name="TextBox 2">
            <a:extLst>
              <a:ext uri="{FF2B5EF4-FFF2-40B4-BE49-F238E27FC236}">
                <a16:creationId xmlns:a16="http://schemas.microsoft.com/office/drawing/2014/main" id="{FBC24410-8544-23C1-445E-3B6EE9D1C3E5}"/>
              </a:ext>
            </a:extLst>
          </p:cNvPr>
          <p:cNvSpPr txBox="1"/>
          <p:nvPr/>
        </p:nvSpPr>
        <p:spPr>
          <a:xfrm>
            <a:off x="410818" y="1582877"/>
            <a:ext cx="7055900" cy="4555093"/>
          </a:xfrm>
          <a:prstGeom prst="rect">
            <a:avLst/>
          </a:prstGeom>
          <a:noFill/>
        </p:spPr>
        <p:txBody>
          <a:bodyPr wrap="square" rtlCol="0">
            <a:spAutoFit/>
          </a:bodyPr>
          <a:lstStyle/>
          <a:p>
            <a:pPr marL="342900" indent="-342900" algn="just">
              <a:spcBef>
                <a:spcPts val="600"/>
              </a:spcBef>
              <a:buFont typeface="Arial" panose="020B0604020202020204" pitchFamily="34" charset="0"/>
              <a:buChar char="•"/>
            </a:pPr>
            <a:r>
              <a:rPr lang="en-GB" sz="2000" b="1" i="0" dirty="0">
                <a:solidFill>
                  <a:schemeClr val="bg1"/>
                </a:solidFill>
                <a:effectLst/>
              </a:rPr>
              <a:t>Confidentiality </a:t>
            </a:r>
            <a:r>
              <a:rPr lang="en-GB" sz="2000" b="0" i="0" dirty="0">
                <a:solidFill>
                  <a:schemeClr val="bg1"/>
                </a:solidFill>
                <a:effectLst/>
              </a:rPr>
              <a:t>is a set of rules that prevents sensitive information from being disclosed to unauthorized people, resources and processes. Methods to ensure confidentiality include </a:t>
            </a:r>
            <a:r>
              <a:rPr lang="en-GB" sz="2000" b="1" i="0" dirty="0">
                <a:solidFill>
                  <a:schemeClr val="bg1"/>
                </a:solidFill>
                <a:effectLst/>
              </a:rPr>
              <a:t>data encryption</a:t>
            </a:r>
            <a:r>
              <a:rPr lang="en-GB" sz="2000" b="0" i="0" dirty="0">
                <a:solidFill>
                  <a:schemeClr val="bg1"/>
                </a:solidFill>
                <a:effectLst/>
              </a:rPr>
              <a:t>, </a:t>
            </a:r>
            <a:r>
              <a:rPr lang="en-GB" sz="2000" b="1" i="0" dirty="0">
                <a:solidFill>
                  <a:schemeClr val="bg1"/>
                </a:solidFill>
                <a:effectLst/>
              </a:rPr>
              <a:t>identity proofing </a:t>
            </a:r>
            <a:r>
              <a:rPr lang="en-GB" sz="2000" b="0" i="0" dirty="0">
                <a:solidFill>
                  <a:schemeClr val="bg1"/>
                </a:solidFill>
                <a:effectLst/>
              </a:rPr>
              <a:t>and </a:t>
            </a:r>
            <a:r>
              <a:rPr lang="en-GB" sz="2000" b="1" i="0" dirty="0">
                <a:solidFill>
                  <a:schemeClr val="bg1"/>
                </a:solidFill>
                <a:effectLst/>
              </a:rPr>
              <a:t>two factor authentication</a:t>
            </a:r>
            <a:r>
              <a:rPr lang="en-GB" sz="2000" b="0" i="0" dirty="0">
                <a:solidFill>
                  <a:schemeClr val="bg1"/>
                </a:solidFill>
                <a:effectLst/>
              </a:rPr>
              <a:t>.</a:t>
            </a:r>
          </a:p>
          <a:p>
            <a:pPr marL="342900" indent="-342900" algn="just">
              <a:spcBef>
                <a:spcPts val="600"/>
              </a:spcBef>
              <a:buFont typeface="Arial" panose="020B0604020202020204" pitchFamily="34" charset="0"/>
              <a:buChar char="•"/>
            </a:pPr>
            <a:r>
              <a:rPr lang="en-GB" sz="2000" b="1" i="0" dirty="0">
                <a:solidFill>
                  <a:schemeClr val="bg1"/>
                </a:solidFill>
                <a:effectLst/>
              </a:rPr>
              <a:t>Integrity </a:t>
            </a:r>
            <a:r>
              <a:rPr lang="en-GB" sz="2000" b="0" i="0" dirty="0">
                <a:solidFill>
                  <a:schemeClr val="bg1"/>
                </a:solidFill>
                <a:effectLst/>
              </a:rPr>
              <a:t>ensures that system information or processes are protected from intentional or accidental modification. One way to ensure integrity is to use a </a:t>
            </a:r>
            <a:r>
              <a:rPr lang="en-GB" sz="2000" b="1" i="0" dirty="0">
                <a:solidFill>
                  <a:schemeClr val="bg1"/>
                </a:solidFill>
                <a:effectLst/>
              </a:rPr>
              <a:t>hash function </a:t>
            </a:r>
            <a:r>
              <a:rPr lang="en-GB" sz="2000" b="0" i="0" dirty="0">
                <a:solidFill>
                  <a:schemeClr val="bg1"/>
                </a:solidFill>
                <a:effectLst/>
              </a:rPr>
              <a:t>or</a:t>
            </a:r>
            <a:r>
              <a:rPr lang="en-GB" sz="2000" b="1" i="0" dirty="0">
                <a:solidFill>
                  <a:schemeClr val="bg1"/>
                </a:solidFill>
                <a:effectLst/>
              </a:rPr>
              <a:t> checksum</a:t>
            </a:r>
            <a:r>
              <a:rPr lang="en-GB" sz="2000" b="0" i="0" dirty="0">
                <a:solidFill>
                  <a:schemeClr val="bg1"/>
                </a:solidFill>
                <a:effectLst/>
              </a:rPr>
              <a:t>.</a:t>
            </a:r>
          </a:p>
          <a:p>
            <a:pPr marL="342900" indent="-342900" algn="just">
              <a:spcBef>
                <a:spcPts val="600"/>
              </a:spcBef>
              <a:buFont typeface="Arial" panose="020B0604020202020204" pitchFamily="34" charset="0"/>
              <a:buChar char="•"/>
            </a:pPr>
            <a:r>
              <a:rPr lang="en-GB" sz="2000" b="1" i="0" dirty="0">
                <a:solidFill>
                  <a:schemeClr val="bg1"/>
                </a:solidFill>
                <a:effectLst/>
              </a:rPr>
              <a:t>Availability</a:t>
            </a:r>
            <a:r>
              <a:rPr lang="en-GB" sz="2000" b="0" i="0" dirty="0">
                <a:solidFill>
                  <a:schemeClr val="bg1"/>
                </a:solidFill>
                <a:effectLst/>
              </a:rPr>
              <a:t> means that authorized users are able to access systems and data when and where needed and those that do not meet established conditions, are not. This can be achieved by </a:t>
            </a:r>
            <a:r>
              <a:rPr lang="en-GB" sz="2000" b="1" i="0" dirty="0">
                <a:solidFill>
                  <a:schemeClr val="bg1"/>
                </a:solidFill>
                <a:effectLst/>
              </a:rPr>
              <a:t>maintaining equipment</a:t>
            </a:r>
            <a:r>
              <a:rPr lang="en-GB" sz="2000" b="0" i="0" dirty="0">
                <a:solidFill>
                  <a:schemeClr val="bg1"/>
                </a:solidFill>
                <a:effectLst/>
              </a:rPr>
              <a:t>, </a:t>
            </a:r>
            <a:r>
              <a:rPr lang="en-GB" sz="2000" b="1" i="0" dirty="0">
                <a:solidFill>
                  <a:schemeClr val="bg1"/>
                </a:solidFill>
                <a:effectLst/>
              </a:rPr>
              <a:t>performing hardware repairs</a:t>
            </a:r>
            <a:r>
              <a:rPr lang="en-GB" sz="2000" b="0" i="0" dirty="0">
                <a:solidFill>
                  <a:schemeClr val="bg1"/>
                </a:solidFill>
                <a:effectLst/>
              </a:rPr>
              <a:t>, </a:t>
            </a:r>
            <a:r>
              <a:rPr lang="en-GB" sz="2000" b="1" i="0" dirty="0">
                <a:solidFill>
                  <a:schemeClr val="bg1"/>
                </a:solidFill>
                <a:effectLst/>
              </a:rPr>
              <a:t>keeping operating systems and software up to date</a:t>
            </a:r>
            <a:r>
              <a:rPr lang="en-GB" sz="2000" b="0" i="0" dirty="0">
                <a:solidFill>
                  <a:schemeClr val="bg1"/>
                </a:solidFill>
                <a:effectLst/>
              </a:rPr>
              <a:t>, and </a:t>
            </a:r>
            <a:r>
              <a:rPr lang="en-GB" sz="2000" b="1" i="0" dirty="0">
                <a:solidFill>
                  <a:schemeClr val="bg1"/>
                </a:solidFill>
                <a:effectLst/>
              </a:rPr>
              <a:t>creating backups</a:t>
            </a:r>
            <a:r>
              <a:rPr lang="en-GB" sz="2000" b="0" i="0" dirty="0">
                <a:solidFill>
                  <a:schemeClr val="bg1"/>
                </a:solidFill>
                <a:effectLst/>
              </a:rPr>
              <a:t>.</a:t>
            </a:r>
          </a:p>
        </p:txBody>
      </p:sp>
      <p:pic>
        <p:nvPicPr>
          <p:cNvPr id="8" name="Graphic 7">
            <a:extLst>
              <a:ext uri="{FF2B5EF4-FFF2-40B4-BE49-F238E27FC236}">
                <a16:creationId xmlns:a16="http://schemas.microsoft.com/office/drawing/2014/main" id="{E6078E56-59FE-DE57-81C3-6BBA7F93654D}"/>
              </a:ext>
            </a:extLst>
          </p:cNvPr>
          <p:cNvPicPr>
            <a:picLocks noChangeAspect="1"/>
          </p:cNvPicPr>
          <p:nvPr/>
        </p:nvPicPr>
        <p:blipFill>
          <a:blip r:embed="rId2">
            <a:extLst>
              <a:ext uri="{96DAC541-7B7A-43D3-8B79-37D633B846F1}">
                <asvg:svgBlip xmlns:asvg="http://schemas.microsoft.com/office/drawing/2016/SVG/main" r:embed="rId3"/>
              </a:ext>
            </a:extLst>
          </a:blip>
          <a:srcRect l="3684" t="3401" r="7847" b="4355"/>
          <a:stretch/>
        </p:blipFill>
        <p:spPr>
          <a:xfrm>
            <a:off x="7466718" y="2049425"/>
            <a:ext cx="4725282" cy="4811403"/>
          </a:xfrm>
          <a:prstGeom prst="rect">
            <a:avLst/>
          </a:prstGeom>
        </p:spPr>
      </p:pic>
      <p:sp>
        <p:nvSpPr>
          <p:cNvPr id="10" name="TextBox 9">
            <a:extLst>
              <a:ext uri="{FF2B5EF4-FFF2-40B4-BE49-F238E27FC236}">
                <a16:creationId xmlns:a16="http://schemas.microsoft.com/office/drawing/2014/main" id="{D2095CBA-C242-B165-3B9F-4E89B02D97E9}"/>
              </a:ext>
            </a:extLst>
          </p:cNvPr>
          <p:cNvSpPr txBox="1"/>
          <p:nvPr/>
        </p:nvSpPr>
        <p:spPr>
          <a:xfrm>
            <a:off x="-8274217" y="1792422"/>
            <a:ext cx="7055900" cy="3939540"/>
          </a:xfrm>
          <a:prstGeom prst="rect">
            <a:avLst/>
          </a:prstGeom>
          <a:noFill/>
        </p:spPr>
        <p:txBody>
          <a:bodyPr wrap="square" rtlCol="0">
            <a:spAutoFit/>
          </a:bodyPr>
          <a:lstStyle/>
          <a:p>
            <a:pPr marL="342900" indent="-342900" algn="just">
              <a:spcBef>
                <a:spcPts val="600"/>
              </a:spcBef>
              <a:buFont typeface="Arial" panose="020B0604020202020204" pitchFamily="34" charset="0"/>
              <a:buChar char="•"/>
            </a:pPr>
            <a:r>
              <a:rPr lang="en-GB" sz="2000" b="1" dirty="0">
                <a:solidFill>
                  <a:schemeClr val="bg1"/>
                </a:solidFill>
              </a:rPr>
              <a:t>Awareness, training and education</a:t>
            </a:r>
            <a:r>
              <a:rPr lang="en-GB" sz="2000" dirty="0">
                <a:solidFill>
                  <a:schemeClr val="bg1"/>
                </a:solidFill>
              </a:rPr>
              <a:t> are the measures put in place by an organization to ensure that users are knowledgeable about potential security threats and the actions they can take to protect information systems.</a:t>
            </a:r>
          </a:p>
          <a:p>
            <a:pPr marL="342900" indent="-342900" algn="just">
              <a:spcBef>
                <a:spcPts val="600"/>
              </a:spcBef>
              <a:buFont typeface="Arial" panose="020B0604020202020204" pitchFamily="34" charset="0"/>
              <a:buChar char="•"/>
            </a:pPr>
            <a:r>
              <a:rPr lang="en-GB" sz="2000" b="1" dirty="0">
                <a:solidFill>
                  <a:schemeClr val="bg1"/>
                </a:solidFill>
              </a:rPr>
              <a:t>Technology</a:t>
            </a:r>
            <a:r>
              <a:rPr lang="en-GB" sz="2000" dirty="0">
                <a:solidFill>
                  <a:schemeClr val="bg1"/>
                </a:solidFill>
              </a:rPr>
              <a:t> refers to the software- and hardware-based solutions designed to protect information systems such as firewalls, which continuously monitor your network in search of possible malicious incidents.</a:t>
            </a:r>
          </a:p>
          <a:p>
            <a:pPr marL="342900" indent="-342900" algn="just">
              <a:spcBef>
                <a:spcPts val="600"/>
              </a:spcBef>
              <a:buFont typeface="Arial" panose="020B0604020202020204" pitchFamily="34" charset="0"/>
              <a:buChar char="•"/>
            </a:pPr>
            <a:r>
              <a:rPr lang="en-GB" sz="2000" b="1" dirty="0">
                <a:solidFill>
                  <a:schemeClr val="bg1"/>
                </a:solidFill>
              </a:rPr>
              <a:t>Policy and procedure </a:t>
            </a:r>
            <a:r>
              <a:rPr lang="en-GB" sz="2000" dirty="0">
                <a:solidFill>
                  <a:schemeClr val="bg1"/>
                </a:solidFill>
              </a:rPr>
              <a:t>refers to the administrative controls that provide a foundation for how an organization implements information assurance, such as incident response plans and best practice guidelines.</a:t>
            </a:r>
          </a:p>
        </p:txBody>
      </p:sp>
      <p:pic>
        <p:nvPicPr>
          <p:cNvPr id="11" name="Graphic 10">
            <a:extLst>
              <a:ext uri="{FF2B5EF4-FFF2-40B4-BE49-F238E27FC236}">
                <a16:creationId xmlns:a16="http://schemas.microsoft.com/office/drawing/2014/main" id="{E51D92CD-0FE0-1C00-1792-467BA992937C}"/>
              </a:ext>
            </a:extLst>
          </p:cNvPr>
          <p:cNvPicPr>
            <a:picLocks noChangeAspect="1"/>
          </p:cNvPicPr>
          <p:nvPr/>
        </p:nvPicPr>
        <p:blipFill>
          <a:blip r:embed="rId4">
            <a:extLst>
              <a:ext uri="{96DAC541-7B7A-43D3-8B79-37D633B846F1}">
                <asvg:svgBlip xmlns:asvg="http://schemas.microsoft.com/office/drawing/2016/SVG/main" r:embed="rId5"/>
              </a:ext>
            </a:extLst>
          </a:blip>
          <a:srcRect l="8496" t="5800" r="2894" b="3300"/>
          <a:stretch/>
        </p:blipFill>
        <p:spPr>
          <a:xfrm>
            <a:off x="13501714" y="2072631"/>
            <a:ext cx="4776769" cy="4785369"/>
          </a:xfrm>
          <a:prstGeom prst="rect">
            <a:avLst/>
          </a:prstGeom>
        </p:spPr>
      </p:pic>
      <p:sp>
        <p:nvSpPr>
          <p:cNvPr id="12" name="TextBox 11">
            <a:extLst>
              <a:ext uri="{FF2B5EF4-FFF2-40B4-BE49-F238E27FC236}">
                <a16:creationId xmlns:a16="http://schemas.microsoft.com/office/drawing/2014/main" id="{C3398382-6A49-9BF1-2710-D38D0257103A}"/>
              </a:ext>
            </a:extLst>
          </p:cNvPr>
          <p:cNvSpPr txBox="1"/>
          <p:nvPr/>
        </p:nvSpPr>
        <p:spPr>
          <a:xfrm>
            <a:off x="-8053488" y="-834615"/>
            <a:ext cx="7247335" cy="2477601"/>
          </a:xfrm>
          <a:prstGeom prst="rect">
            <a:avLst/>
          </a:prstGeom>
          <a:noFill/>
        </p:spPr>
        <p:txBody>
          <a:bodyPr wrap="square">
            <a:spAutoFit/>
          </a:bodyPr>
          <a:lstStyle/>
          <a:p>
            <a:pPr algn="just">
              <a:spcBef>
                <a:spcPts val="600"/>
              </a:spcBef>
            </a:pPr>
            <a:r>
              <a:rPr lang="en-GB" sz="2000" b="0" i="0" dirty="0">
                <a:solidFill>
                  <a:schemeClr val="bg1"/>
                </a:solidFill>
                <a:effectLst/>
              </a:rPr>
              <a:t>The McCumber Cube is a model framework created by John McCumber in 1991 to help organizations establish and evaluate information security initiatives by considering all of the related factors that impact them. This security model has three dimensions:</a:t>
            </a:r>
          </a:p>
          <a:p>
            <a:pPr algn="just">
              <a:spcBef>
                <a:spcPts val="600"/>
              </a:spcBef>
              <a:buFont typeface="+mj-lt"/>
              <a:buAutoNum type="arabicPeriod"/>
            </a:pPr>
            <a:r>
              <a:rPr lang="en-GB" sz="2000" b="0" i="0" dirty="0">
                <a:solidFill>
                  <a:schemeClr val="bg1"/>
                </a:solidFill>
                <a:effectLst/>
              </a:rPr>
              <a:t>The foundational principles for protecting information systems.</a:t>
            </a:r>
          </a:p>
          <a:p>
            <a:pPr algn="just">
              <a:spcBef>
                <a:spcPts val="600"/>
              </a:spcBef>
              <a:buFont typeface="+mj-lt"/>
              <a:buAutoNum type="arabicPeriod"/>
            </a:pPr>
            <a:r>
              <a:rPr lang="en-GB" sz="2000" b="0" i="0" dirty="0">
                <a:solidFill>
                  <a:schemeClr val="bg1"/>
                </a:solidFill>
                <a:effectLst/>
              </a:rPr>
              <a:t>The protection of information in each of its possible states.</a:t>
            </a:r>
          </a:p>
          <a:p>
            <a:pPr algn="just">
              <a:spcBef>
                <a:spcPts val="600"/>
              </a:spcBef>
              <a:buFont typeface="+mj-lt"/>
              <a:buAutoNum type="arabicPeriod"/>
            </a:pPr>
            <a:r>
              <a:rPr lang="en-GB" sz="2000" b="0" i="0" dirty="0">
                <a:solidFill>
                  <a:schemeClr val="bg1"/>
                </a:solidFill>
                <a:effectLst/>
              </a:rPr>
              <a:t>The security measures used to protect data.</a:t>
            </a:r>
          </a:p>
        </p:txBody>
      </p:sp>
    </p:spTree>
    <p:extLst>
      <p:ext uri="{BB962C8B-B14F-4D97-AF65-F5344CB8AC3E}">
        <p14:creationId xmlns:p14="http://schemas.microsoft.com/office/powerpoint/2010/main" val="195364913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3">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7525411-7B8B-C75B-643C-F1F90320FE06}"/>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BC97B14-F66B-B311-1CB6-8CB378977DA2}"/>
              </a:ext>
            </a:extLst>
          </p:cNvPr>
          <p:cNvSpPr txBox="1"/>
          <p:nvPr/>
        </p:nvSpPr>
        <p:spPr>
          <a:xfrm>
            <a:off x="989314" y="2497976"/>
            <a:ext cx="10253128" cy="1862048"/>
          </a:xfrm>
          <a:prstGeom prst="rect">
            <a:avLst/>
          </a:prstGeom>
          <a:noFill/>
        </p:spPr>
        <p:txBody>
          <a:bodyPr wrap="none" rtlCol="0">
            <a:spAutoFit/>
          </a:bodyPr>
          <a:lstStyle/>
          <a:p>
            <a:r>
              <a:rPr lang="fr-FR" sz="11500" b="1" dirty="0">
                <a:solidFill>
                  <a:schemeClr val="bg1"/>
                </a:solidFill>
                <a:latin typeface="Andale Mono" panose="020B0509000000000004" pitchFamily="49" charset="0"/>
              </a:rPr>
              <a:t>Définitions</a:t>
            </a:r>
          </a:p>
        </p:txBody>
      </p:sp>
      <p:cxnSp>
        <p:nvCxnSpPr>
          <p:cNvPr id="3" name="Straight Connector 2">
            <a:extLst>
              <a:ext uri="{FF2B5EF4-FFF2-40B4-BE49-F238E27FC236}">
                <a16:creationId xmlns:a16="http://schemas.microsoft.com/office/drawing/2014/main" id="{317998D7-B382-CC20-3376-A51D9701929D}"/>
              </a:ext>
            </a:extLst>
          </p:cNvPr>
          <p:cNvCxnSpPr>
            <a:cxnSpLocks/>
          </p:cNvCxnSpPr>
          <p:nvPr/>
        </p:nvCxnSpPr>
        <p:spPr>
          <a:xfrm>
            <a:off x="410818" y="7606759"/>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4" name="Oval 3">
            <a:extLst>
              <a:ext uri="{FF2B5EF4-FFF2-40B4-BE49-F238E27FC236}">
                <a16:creationId xmlns:a16="http://schemas.microsoft.com/office/drawing/2014/main" id="{93DA07C4-DD0E-9112-509A-EED6EECF840A}"/>
              </a:ext>
            </a:extLst>
          </p:cNvPr>
          <p:cNvSpPr/>
          <p:nvPr/>
        </p:nvSpPr>
        <p:spPr>
          <a:xfrm>
            <a:off x="5844000" y="73663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5" name="Graphic 4" descr="Books with solid fill">
            <a:extLst>
              <a:ext uri="{FF2B5EF4-FFF2-40B4-BE49-F238E27FC236}">
                <a16:creationId xmlns:a16="http://schemas.microsoft.com/office/drawing/2014/main" id="{7C39E9FA-C9AB-05AE-1E4F-056D970433D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892503" y="7436592"/>
            <a:ext cx="406991" cy="406991"/>
          </a:xfrm>
          <a:prstGeom prst="rect">
            <a:avLst/>
          </a:prstGeom>
        </p:spPr>
      </p:pic>
      <p:sp>
        <p:nvSpPr>
          <p:cNvPr id="6" name="TextBox 5">
            <a:extLst>
              <a:ext uri="{FF2B5EF4-FFF2-40B4-BE49-F238E27FC236}">
                <a16:creationId xmlns:a16="http://schemas.microsoft.com/office/drawing/2014/main" id="{36AF5F84-EF00-3648-ABF4-D026C659068C}"/>
              </a:ext>
            </a:extLst>
          </p:cNvPr>
          <p:cNvSpPr txBox="1"/>
          <p:nvPr/>
        </p:nvSpPr>
        <p:spPr>
          <a:xfrm>
            <a:off x="310208" y="7805074"/>
            <a:ext cx="5785792" cy="5078313"/>
          </a:xfrm>
          <a:prstGeom prst="rect">
            <a:avLst/>
          </a:prstGeom>
          <a:noFill/>
        </p:spPr>
        <p:txBody>
          <a:bodyPr wrap="square" rtlCol="0">
            <a:spAutoFit/>
          </a:bodyPr>
          <a:lstStyle/>
          <a:p>
            <a:pPr algn="just"/>
            <a:r>
              <a:rPr lang="fr-FR" dirty="0">
                <a:solidFill>
                  <a:schemeClr val="bg1"/>
                </a:solidFill>
                <a:effectLst/>
                <a:latin typeface="Times New Roman" panose="02020603050405020304" pitchFamily="18" charset="0"/>
              </a:rPr>
              <a:t>La supervision consiste à surveiller les systèmes et à récupérer les informations sur leur état et leur</a:t>
            </a:r>
            <a:r>
              <a:rPr lang="fr-FR" dirty="0">
                <a:solidFill>
                  <a:schemeClr val="bg1"/>
                </a:solidFill>
                <a:latin typeface="Times New Roman" panose="02020603050405020304" pitchFamily="18" charset="0"/>
              </a:rPr>
              <a:t> </a:t>
            </a:r>
            <a:r>
              <a:rPr lang="fr-FR" dirty="0">
                <a:solidFill>
                  <a:schemeClr val="bg1"/>
                </a:solidFill>
                <a:effectLst/>
                <a:latin typeface="Times New Roman" panose="02020603050405020304" pitchFamily="18" charset="0"/>
              </a:rPr>
              <a:t>comportement, ce qui peut être fait par interrogation périodique ou par remontée non sollicitée d’informations de la part des équipements de réseaux eux-mêmes.</a:t>
            </a:r>
            <a:r>
              <a:rPr lang="fr-FR" b="1" i="1" dirty="0">
                <a:solidFill>
                  <a:schemeClr val="bg1"/>
                </a:solidFill>
                <a:effectLst/>
                <a:latin typeface="Times New Roman" panose="02020603050405020304" pitchFamily="18" charset="0"/>
              </a:rPr>
              <a:t> </a:t>
            </a:r>
            <a:r>
              <a:rPr lang="fr-FR" dirty="0">
                <a:solidFill>
                  <a:schemeClr val="bg1"/>
                </a:solidFill>
                <a:effectLst/>
                <a:latin typeface="Times New Roman" panose="02020603050405020304" pitchFamily="18" charset="0"/>
              </a:rPr>
              <a:t>Le plus grand souci d’un administrateur est la panne. En effet, il doit pouvoir réagir le plus rapidement possible pour effectuer les réparations nécessaires. Il faut pouvoir surveiller de manière continu l’état des réseaux afin d’éviter un arrêt</a:t>
            </a:r>
            <a:r>
              <a:rPr lang="fr-FR" dirty="0">
                <a:solidFill>
                  <a:schemeClr val="bg1"/>
                </a:solidFill>
                <a:latin typeface="Times New Roman" panose="02020603050405020304" pitchFamily="18" charset="0"/>
              </a:rPr>
              <a:t> </a:t>
            </a:r>
            <a:r>
              <a:rPr lang="fr-FR" dirty="0">
                <a:solidFill>
                  <a:schemeClr val="bg1"/>
                </a:solidFill>
                <a:effectLst/>
                <a:latin typeface="Times New Roman" panose="02020603050405020304" pitchFamily="18" charset="0"/>
              </a:rPr>
              <a:t>prolongé de celui-ci. La supervision doit permettre d’anticiper les problèmes et de faire remonter les informations sur l’état des équipements et des logiciels.</a:t>
            </a:r>
          </a:p>
          <a:p>
            <a:pPr algn="just"/>
            <a:r>
              <a:rPr lang="fr-FR" dirty="0">
                <a:solidFill>
                  <a:schemeClr val="bg1"/>
                </a:solidFill>
                <a:effectLst/>
                <a:latin typeface="Times New Roman" panose="02020603050405020304" pitchFamily="18" charset="0"/>
              </a:rPr>
              <a:t>Plus le système est important et complexe, plus la supervision devient compliquée</a:t>
            </a:r>
            <a:r>
              <a:rPr lang="fr-FR" dirty="0">
                <a:solidFill>
                  <a:schemeClr val="bg1"/>
                </a:solidFill>
                <a:latin typeface="Times New Roman" panose="02020603050405020304" pitchFamily="18" charset="0"/>
              </a:rPr>
              <a:t> </a:t>
            </a:r>
            <a:r>
              <a:rPr lang="fr-FR" dirty="0">
                <a:solidFill>
                  <a:schemeClr val="bg1"/>
                </a:solidFill>
                <a:effectLst/>
                <a:latin typeface="Times New Roman" panose="02020603050405020304" pitchFamily="18" charset="0"/>
              </a:rPr>
              <a:t>sans les outils adéquats. Une grande majorité des logiciels de supervision sont basés sur </a:t>
            </a:r>
            <a:r>
              <a:rPr lang="fr-FR" i="1" dirty="0">
                <a:solidFill>
                  <a:schemeClr val="bg1"/>
                </a:solidFill>
                <a:effectLst/>
                <a:latin typeface="Times New Roman" panose="02020603050405020304" pitchFamily="18" charset="0"/>
              </a:rPr>
              <a:t>le protocole SNMP</a:t>
            </a:r>
            <a:r>
              <a:rPr lang="fr-FR" dirty="0">
                <a:solidFill>
                  <a:schemeClr val="bg1"/>
                </a:solidFill>
                <a:effectLst/>
                <a:latin typeface="Times New Roman" panose="02020603050405020304" pitchFamily="18" charset="0"/>
              </a:rPr>
              <a:t> qui existe depuis de nombreuses années. La plupart de ces outils</a:t>
            </a:r>
            <a:r>
              <a:rPr lang="fr-FR" dirty="0">
                <a:solidFill>
                  <a:schemeClr val="bg1"/>
                </a:solidFill>
                <a:latin typeface="Times New Roman" panose="02020603050405020304" pitchFamily="18" charset="0"/>
              </a:rPr>
              <a:t> </a:t>
            </a:r>
            <a:r>
              <a:rPr lang="fr-FR" dirty="0">
                <a:solidFill>
                  <a:schemeClr val="bg1"/>
                </a:solidFill>
                <a:effectLst/>
                <a:latin typeface="Times New Roman" panose="02020603050405020304" pitchFamily="18" charset="0"/>
              </a:rPr>
              <a:t>permettent de nombreuses fonctions dont voici les principales :</a:t>
            </a:r>
          </a:p>
        </p:txBody>
      </p:sp>
      <p:pic>
        <p:nvPicPr>
          <p:cNvPr id="7" name="Picture 2" descr="Supervision de Réseaux et Services - Cours - FUN MOOC">
            <a:extLst>
              <a:ext uri="{FF2B5EF4-FFF2-40B4-BE49-F238E27FC236}">
                <a16:creationId xmlns:a16="http://schemas.microsoft.com/office/drawing/2014/main" id="{BC07C2D9-7DD6-8EAC-E8B2-EF1696E26D2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63175" y="8744030"/>
            <a:ext cx="6028825" cy="3200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948326"/>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4F57E1-D277-DE36-E0B1-336290B6AAE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8E2DB94-706B-F3A5-A842-074E66272D3A}"/>
              </a:ext>
            </a:extLst>
          </p:cNvPr>
          <p:cNvSpPr txBox="1"/>
          <p:nvPr/>
        </p:nvSpPr>
        <p:spPr>
          <a:xfrm>
            <a:off x="310206" y="402700"/>
            <a:ext cx="3739279"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The Cube</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D818BC5B-5099-1B03-07FE-5F201778C854}"/>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3AA277E8-1526-78B9-CF4B-0B5432AB85F1}"/>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59F2986A-68E4-B9EC-3E68-5D71FCBF487B}"/>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3" name="TextBox 2">
            <a:extLst>
              <a:ext uri="{FF2B5EF4-FFF2-40B4-BE49-F238E27FC236}">
                <a16:creationId xmlns:a16="http://schemas.microsoft.com/office/drawing/2014/main" id="{9F496977-C90C-7B2B-1E93-A99AEAC4A3C6}"/>
              </a:ext>
            </a:extLst>
          </p:cNvPr>
          <p:cNvSpPr txBox="1"/>
          <p:nvPr/>
        </p:nvSpPr>
        <p:spPr>
          <a:xfrm>
            <a:off x="-8313216" y="2709281"/>
            <a:ext cx="7004413" cy="2400657"/>
          </a:xfrm>
          <a:prstGeom prst="rect">
            <a:avLst/>
          </a:prstGeom>
          <a:noFill/>
        </p:spPr>
        <p:txBody>
          <a:bodyPr wrap="square" rtlCol="0">
            <a:spAutoFit/>
          </a:bodyPr>
          <a:lstStyle/>
          <a:p>
            <a:pPr marL="285750" indent="-285750" algn="just">
              <a:spcBef>
                <a:spcPts val="600"/>
              </a:spcBef>
              <a:buFont typeface="Arial" panose="020B0604020202020204" pitchFamily="34" charset="0"/>
              <a:buChar char="•"/>
            </a:pPr>
            <a:r>
              <a:rPr lang="en-GB" sz="2000" b="1" dirty="0">
                <a:solidFill>
                  <a:schemeClr val="bg1"/>
                </a:solidFill>
              </a:rPr>
              <a:t>Processing </a:t>
            </a:r>
            <a:r>
              <a:rPr lang="en-GB" sz="2000" dirty="0">
                <a:solidFill>
                  <a:schemeClr val="bg1"/>
                </a:solidFill>
              </a:rPr>
              <a:t>refers to data that is being used to perform an operation such as updating a database record (data in process).</a:t>
            </a:r>
          </a:p>
          <a:p>
            <a:pPr marL="285750" indent="-285750" algn="just">
              <a:spcBef>
                <a:spcPts val="600"/>
              </a:spcBef>
              <a:buFont typeface="Arial" panose="020B0604020202020204" pitchFamily="34" charset="0"/>
              <a:buChar char="•"/>
            </a:pPr>
            <a:r>
              <a:rPr lang="en-GB" sz="2000" b="1" dirty="0">
                <a:solidFill>
                  <a:schemeClr val="bg1"/>
                </a:solidFill>
              </a:rPr>
              <a:t>Storage</a:t>
            </a:r>
            <a:r>
              <a:rPr lang="en-GB" sz="2000" dirty="0">
                <a:solidFill>
                  <a:schemeClr val="bg1"/>
                </a:solidFill>
              </a:rPr>
              <a:t> refers to data stored in memory or on a permanent storage device such as a hard drive, solid-state drive or USB drive (data at rest).</a:t>
            </a:r>
          </a:p>
          <a:p>
            <a:pPr marL="285750" indent="-285750" algn="just">
              <a:spcBef>
                <a:spcPts val="600"/>
              </a:spcBef>
              <a:buFont typeface="Arial" panose="020B0604020202020204" pitchFamily="34" charset="0"/>
              <a:buChar char="•"/>
            </a:pPr>
            <a:r>
              <a:rPr lang="en-GB" sz="2000" b="1" dirty="0">
                <a:solidFill>
                  <a:schemeClr val="bg1"/>
                </a:solidFill>
              </a:rPr>
              <a:t>Transmission </a:t>
            </a:r>
            <a:r>
              <a:rPr lang="en-GB" sz="2000" dirty="0">
                <a:solidFill>
                  <a:schemeClr val="bg1"/>
                </a:solidFill>
              </a:rPr>
              <a:t>refers to data traveling between information systems (data in transit).</a:t>
            </a:r>
          </a:p>
        </p:txBody>
      </p:sp>
      <p:pic>
        <p:nvPicPr>
          <p:cNvPr id="9" name="Graphic 8">
            <a:extLst>
              <a:ext uri="{FF2B5EF4-FFF2-40B4-BE49-F238E27FC236}">
                <a16:creationId xmlns:a16="http://schemas.microsoft.com/office/drawing/2014/main" id="{28507AC1-3768-DF4F-49D3-CF8A60B7F8F2}"/>
              </a:ext>
            </a:extLst>
          </p:cNvPr>
          <p:cNvPicPr>
            <a:picLocks noChangeAspect="1"/>
          </p:cNvPicPr>
          <p:nvPr/>
        </p:nvPicPr>
        <p:blipFill>
          <a:blip r:embed="rId2">
            <a:extLst>
              <a:ext uri="{96DAC541-7B7A-43D3-8B79-37D633B846F1}">
                <asvg:svgBlip xmlns:asvg="http://schemas.microsoft.com/office/drawing/2016/SVG/main" r:embed="rId3"/>
              </a:ext>
            </a:extLst>
          </a:blip>
          <a:srcRect l="9082" t="5269" r="6723" b="8932"/>
          <a:stretch/>
        </p:blipFill>
        <p:spPr>
          <a:xfrm>
            <a:off x="13215964" y="1532727"/>
            <a:ext cx="4776769" cy="4753767"/>
          </a:xfrm>
          <a:prstGeom prst="rect">
            <a:avLst/>
          </a:prstGeom>
        </p:spPr>
      </p:pic>
      <p:sp>
        <p:nvSpPr>
          <p:cNvPr id="10" name="TextBox 9">
            <a:extLst>
              <a:ext uri="{FF2B5EF4-FFF2-40B4-BE49-F238E27FC236}">
                <a16:creationId xmlns:a16="http://schemas.microsoft.com/office/drawing/2014/main" id="{432F5D70-DB8C-A61E-81F4-A9C03C41BB35}"/>
              </a:ext>
            </a:extLst>
          </p:cNvPr>
          <p:cNvSpPr txBox="1"/>
          <p:nvPr/>
        </p:nvSpPr>
        <p:spPr>
          <a:xfrm>
            <a:off x="141130" y="1792422"/>
            <a:ext cx="7055900" cy="3939540"/>
          </a:xfrm>
          <a:prstGeom prst="rect">
            <a:avLst/>
          </a:prstGeom>
          <a:noFill/>
        </p:spPr>
        <p:txBody>
          <a:bodyPr wrap="square" rtlCol="0">
            <a:spAutoFit/>
          </a:bodyPr>
          <a:lstStyle/>
          <a:p>
            <a:pPr marL="342900" indent="-342900" algn="just">
              <a:spcBef>
                <a:spcPts val="600"/>
              </a:spcBef>
              <a:buFont typeface="Arial" panose="020B0604020202020204" pitchFamily="34" charset="0"/>
              <a:buChar char="•"/>
            </a:pPr>
            <a:r>
              <a:rPr lang="en-GB" sz="2000" b="1" dirty="0">
                <a:solidFill>
                  <a:schemeClr val="bg1"/>
                </a:solidFill>
              </a:rPr>
              <a:t>Awareness, training and education</a:t>
            </a:r>
            <a:r>
              <a:rPr lang="en-GB" sz="2000" dirty="0">
                <a:solidFill>
                  <a:schemeClr val="bg1"/>
                </a:solidFill>
              </a:rPr>
              <a:t> are the measures put in place by an organization to ensure that users are knowledgeable about potential security threats and the actions they can take to protect information systems.</a:t>
            </a:r>
          </a:p>
          <a:p>
            <a:pPr marL="342900" indent="-342900" algn="just">
              <a:spcBef>
                <a:spcPts val="600"/>
              </a:spcBef>
              <a:buFont typeface="Arial" panose="020B0604020202020204" pitchFamily="34" charset="0"/>
              <a:buChar char="•"/>
            </a:pPr>
            <a:r>
              <a:rPr lang="en-GB" sz="2000" b="1" dirty="0">
                <a:solidFill>
                  <a:schemeClr val="bg1"/>
                </a:solidFill>
              </a:rPr>
              <a:t>Technology</a:t>
            </a:r>
            <a:r>
              <a:rPr lang="en-GB" sz="2000" dirty="0">
                <a:solidFill>
                  <a:schemeClr val="bg1"/>
                </a:solidFill>
              </a:rPr>
              <a:t> refers to the software- and hardware-based solutions designed to protect information systems such as firewalls, which continuously monitor your network in search of possible malicious incidents.</a:t>
            </a:r>
          </a:p>
          <a:p>
            <a:pPr marL="342900" indent="-342900" algn="just">
              <a:spcBef>
                <a:spcPts val="600"/>
              </a:spcBef>
              <a:buFont typeface="Arial" panose="020B0604020202020204" pitchFamily="34" charset="0"/>
              <a:buChar char="•"/>
            </a:pPr>
            <a:r>
              <a:rPr lang="en-GB" sz="2000" b="1" dirty="0">
                <a:solidFill>
                  <a:schemeClr val="bg1"/>
                </a:solidFill>
              </a:rPr>
              <a:t>Policy and procedure </a:t>
            </a:r>
            <a:r>
              <a:rPr lang="en-GB" sz="2000" dirty="0">
                <a:solidFill>
                  <a:schemeClr val="bg1"/>
                </a:solidFill>
              </a:rPr>
              <a:t>refers to the administrative controls that provide a foundation for how an organization implements information assurance, such as incident response plans and best practice guidelines.</a:t>
            </a:r>
          </a:p>
        </p:txBody>
      </p:sp>
      <p:pic>
        <p:nvPicPr>
          <p:cNvPr id="12" name="Graphic 11">
            <a:extLst>
              <a:ext uri="{FF2B5EF4-FFF2-40B4-BE49-F238E27FC236}">
                <a16:creationId xmlns:a16="http://schemas.microsoft.com/office/drawing/2014/main" id="{69F53DCC-1EDA-0077-7790-FFCDC946A693}"/>
              </a:ext>
            </a:extLst>
          </p:cNvPr>
          <p:cNvPicPr>
            <a:picLocks noChangeAspect="1"/>
          </p:cNvPicPr>
          <p:nvPr/>
        </p:nvPicPr>
        <p:blipFill>
          <a:blip r:embed="rId4">
            <a:extLst>
              <a:ext uri="{96DAC541-7B7A-43D3-8B79-37D633B846F1}">
                <asvg:svgBlip xmlns:asvg="http://schemas.microsoft.com/office/drawing/2016/SVG/main" r:embed="rId5"/>
              </a:ext>
            </a:extLst>
          </a:blip>
          <a:srcRect l="8496" t="5800" r="2894" b="3300"/>
          <a:stretch/>
        </p:blipFill>
        <p:spPr>
          <a:xfrm>
            <a:off x="7415231" y="2072631"/>
            <a:ext cx="4776769" cy="4785369"/>
          </a:xfrm>
          <a:prstGeom prst="rect">
            <a:avLst/>
          </a:prstGeom>
        </p:spPr>
      </p:pic>
      <p:sp>
        <p:nvSpPr>
          <p:cNvPr id="5" name="TextBox 4">
            <a:extLst>
              <a:ext uri="{FF2B5EF4-FFF2-40B4-BE49-F238E27FC236}">
                <a16:creationId xmlns:a16="http://schemas.microsoft.com/office/drawing/2014/main" id="{7AC33966-47C2-79D0-B9D6-9E7E976DD5C0}"/>
              </a:ext>
            </a:extLst>
          </p:cNvPr>
          <p:cNvSpPr txBox="1"/>
          <p:nvPr/>
        </p:nvSpPr>
        <p:spPr>
          <a:xfrm>
            <a:off x="-8533165" y="1582877"/>
            <a:ext cx="7055900" cy="4555093"/>
          </a:xfrm>
          <a:prstGeom prst="rect">
            <a:avLst/>
          </a:prstGeom>
          <a:noFill/>
        </p:spPr>
        <p:txBody>
          <a:bodyPr wrap="square" rtlCol="0">
            <a:spAutoFit/>
          </a:bodyPr>
          <a:lstStyle/>
          <a:p>
            <a:pPr marL="342900" indent="-342900" algn="just">
              <a:spcBef>
                <a:spcPts val="600"/>
              </a:spcBef>
              <a:buFont typeface="Arial" panose="020B0604020202020204" pitchFamily="34" charset="0"/>
              <a:buChar char="•"/>
            </a:pPr>
            <a:r>
              <a:rPr lang="en-GB" sz="2000" b="1" i="0" dirty="0">
                <a:solidFill>
                  <a:schemeClr val="bg1"/>
                </a:solidFill>
                <a:effectLst/>
              </a:rPr>
              <a:t>Confidentiality </a:t>
            </a:r>
            <a:r>
              <a:rPr lang="en-GB" sz="2000" b="0" i="0" dirty="0">
                <a:solidFill>
                  <a:schemeClr val="bg1"/>
                </a:solidFill>
                <a:effectLst/>
              </a:rPr>
              <a:t>is a set of rules that prevents sensitive information from being disclosed to unauthorized people, resources and processes. Methods to ensure confidentiality include </a:t>
            </a:r>
            <a:r>
              <a:rPr lang="en-GB" sz="2000" b="1" i="0" dirty="0">
                <a:solidFill>
                  <a:schemeClr val="bg1"/>
                </a:solidFill>
                <a:effectLst/>
              </a:rPr>
              <a:t>data encryption</a:t>
            </a:r>
            <a:r>
              <a:rPr lang="en-GB" sz="2000" b="0" i="0" dirty="0">
                <a:solidFill>
                  <a:schemeClr val="bg1"/>
                </a:solidFill>
                <a:effectLst/>
              </a:rPr>
              <a:t>, </a:t>
            </a:r>
            <a:r>
              <a:rPr lang="en-GB" sz="2000" b="1" i="0" dirty="0">
                <a:solidFill>
                  <a:schemeClr val="bg1"/>
                </a:solidFill>
                <a:effectLst/>
              </a:rPr>
              <a:t>identity proofing </a:t>
            </a:r>
            <a:r>
              <a:rPr lang="en-GB" sz="2000" b="0" i="0" dirty="0">
                <a:solidFill>
                  <a:schemeClr val="bg1"/>
                </a:solidFill>
                <a:effectLst/>
              </a:rPr>
              <a:t>and </a:t>
            </a:r>
            <a:r>
              <a:rPr lang="en-GB" sz="2000" b="1" i="0" dirty="0">
                <a:solidFill>
                  <a:schemeClr val="bg1"/>
                </a:solidFill>
                <a:effectLst/>
              </a:rPr>
              <a:t>two factor authentication</a:t>
            </a:r>
            <a:r>
              <a:rPr lang="en-GB" sz="2000" b="0" i="0" dirty="0">
                <a:solidFill>
                  <a:schemeClr val="bg1"/>
                </a:solidFill>
                <a:effectLst/>
              </a:rPr>
              <a:t>.</a:t>
            </a:r>
          </a:p>
          <a:p>
            <a:pPr marL="342900" indent="-342900" algn="just">
              <a:spcBef>
                <a:spcPts val="600"/>
              </a:spcBef>
              <a:buFont typeface="Arial" panose="020B0604020202020204" pitchFamily="34" charset="0"/>
              <a:buChar char="•"/>
            </a:pPr>
            <a:r>
              <a:rPr lang="en-GB" sz="2000" b="1" i="0" dirty="0">
                <a:solidFill>
                  <a:schemeClr val="bg1"/>
                </a:solidFill>
                <a:effectLst/>
              </a:rPr>
              <a:t>Integrity </a:t>
            </a:r>
            <a:r>
              <a:rPr lang="en-GB" sz="2000" b="0" i="0" dirty="0">
                <a:solidFill>
                  <a:schemeClr val="bg1"/>
                </a:solidFill>
                <a:effectLst/>
              </a:rPr>
              <a:t>ensures that system information or processes are protected from intentional or accidental modification. One way to ensure integrity is to use a </a:t>
            </a:r>
            <a:r>
              <a:rPr lang="en-GB" sz="2000" b="1" i="0" dirty="0">
                <a:solidFill>
                  <a:schemeClr val="bg1"/>
                </a:solidFill>
                <a:effectLst/>
              </a:rPr>
              <a:t>hash function </a:t>
            </a:r>
            <a:r>
              <a:rPr lang="en-GB" sz="2000" b="0" i="0" dirty="0">
                <a:solidFill>
                  <a:schemeClr val="bg1"/>
                </a:solidFill>
                <a:effectLst/>
              </a:rPr>
              <a:t>or</a:t>
            </a:r>
            <a:r>
              <a:rPr lang="en-GB" sz="2000" b="1" i="0" dirty="0">
                <a:solidFill>
                  <a:schemeClr val="bg1"/>
                </a:solidFill>
                <a:effectLst/>
              </a:rPr>
              <a:t> checksum</a:t>
            </a:r>
            <a:r>
              <a:rPr lang="en-GB" sz="2000" b="0" i="0" dirty="0">
                <a:solidFill>
                  <a:schemeClr val="bg1"/>
                </a:solidFill>
                <a:effectLst/>
              </a:rPr>
              <a:t>.</a:t>
            </a:r>
          </a:p>
          <a:p>
            <a:pPr marL="342900" indent="-342900" algn="just">
              <a:spcBef>
                <a:spcPts val="600"/>
              </a:spcBef>
              <a:buFont typeface="Arial" panose="020B0604020202020204" pitchFamily="34" charset="0"/>
              <a:buChar char="•"/>
            </a:pPr>
            <a:r>
              <a:rPr lang="en-GB" sz="2000" b="1" i="0" dirty="0">
                <a:solidFill>
                  <a:schemeClr val="bg1"/>
                </a:solidFill>
                <a:effectLst/>
              </a:rPr>
              <a:t>Availability</a:t>
            </a:r>
            <a:r>
              <a:rPr lang="en-GB" sz="2000" b="0" i="0" dirty="0">
                <a:solidFill>
                  <a:schemeClr val="bg1"/>
                </a:solidFill>
                <a:effectLst/>
              </a:rPr>
              <a:t> means that authorized users are able to access systems and data when and where needed and those that do not meet established conditions, are not. This can be achieved by </a:t>
            </a:r>
            <a:r>
              <a:rPr lang="en-GB" sz="2000" b="1" i="0" dirty="0">
                <a:solidFill>
                  <a:schemeClr val="bg1"/>
                </a:solidFill>
                <a:effectLst/>
              </a:rPr>
              <a:t>maintaining equipment</a:t>
            </a:r>
            <a:r>
              <a:rPr lang="en-GB" sz="2000" b="0" i="0" dirty="0">
                <a:solidFill>
                  <a:schemeClr val="bg1"/>
                </a:solidFill>
                <a:effectLst/>
              </a:rPr>
              <a:t>, </a:t>
            </a:r>
            <a:r>
              <a:rPr lang="en-GB" sz="2000" b="1" i="0" dirty="0">
                <a:solidFill>
                  <a:schemeClr val="bg1"/>
                </a:solidFill>
                <a:effectLst/>
              </a:rPr>
              <a:t>performing hardware repairs</a:t>
            </a:r>
            <a:r>
              <a:rPr lang="en-GB" sz="2000" b="0" i="0" dirty="0">
                <a:solidFill>
                  <a:schemeClr val="bg1"/>
                </a:solidFill>
                <a:effectLst/>
              </a:rPr>
              <a:t>, </a:t>
            </a:r>
            <a:r>
              <a:rPr lang="en-GB" sz="2000" b="1" i="0" dirty="0">
                <a:solidFill>
                  <a:schemeClr val="bg1"/>
                </a:solidFill>
                <a:effectLst/>
              </a:rPr>
              <a:t>keeping operating systems and software up to date</a:t>
            </a:r>
            <a:r>
              <a:rPr lang="en-GB" sz="2000" b="0" i="0" dirty="0">
                <a:solidFill>
                  <a:schemeClr val="bg1"/>
                </a:solidFill>
                <a:effectLst/>
              </a:rPr>
              <a:t>, and </a:t>
            </a:r>
            <a:r>
              <a:rPr lang="en-GB" sz="2000" b="1" i="0" dirty="0">
                <a:solidFill>
                  <a:schemeClr val="bg1"/>
                </a:solidFill>
                <a:effectLst/>
              </a:rPr>
              <a:t>creating backups</a:t>
            </a:r>
            <a:r>
              <a:rPr lang="en-GB" sz="2000" b="0" i="0" dirty="0">
                <a:solidFill>
                  <a:schemeClr val="bg1"/>
                </a:solidFill>
                <a:effectLst/>
              </a:rPr>
              <a:t>.</a:t>
            </a:r>
          </a:p>
        </p:txBody>
      </p:sp>
      <p:pic>
        <p:nvPicPr>
          <p:cNvPr id="6" name="Graphic 5">
            <a:extLst>
              <a:ext uri="{FF2B5EF4-FFF2-40B4-BE49-F238E27FC236}">
                <a16:creationId xmlns:a16="http://schemas.microsoft.com/office/drawing/2014/main" id="{866C73E3-D574-2EAB-B8BA-AD0A7D9603D6}"/>
              </a:ext>
            </a:extLst>
          </p:cNvPr>
          <p:cNvPicPr>
            <a:picLocks noChangeAspect="1"/>
          </p:cNvPicPr>
          <p:nvPr/>
        </p:nvPicPr>
        <p:blipFill>
          <a:blip r:embed="rId6">
            <a:extLst>
              <a:ext uri="{96DAC541-7B7A-43D3-8B79-37D633B846F1}">
                <asvg:svgBlip xmlns:asvg="http://schemas.microsoft.com/office/drawing/2016/SVG/main" r:embed="rId7"/>
              </a:ext>
            </a:extLst>
          </a:blip>
          <a:srcRect l="3684" t="3401" r="7847" b="4355"/>
          <a:stretch/>
        </p:blipFill>
        <p:spPr>
          <a:xfrm>
            <a:off x="13981826" y="2049425"/>
            <a:ext cx="4725282" cy="4811403"/>
          </a:xfrm>
          <a:prstGeom prst="rect">
            <a:avLst/>
          </a:prstGeom>
        </p:spPr>
      </p:pic>
    </p:spTree>
    <p:extLst>
      <p:ext uri="{BB962C8B-B14F-4D97-AF65-F5344CB8AC3E}">
        <p14:creationId xmlns:p14="http://schemas.microsoft.com/office/powerpoint/2010/main" val="160592077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 calcmode="lin" valueType="num">
                                      <p:cBhvr additive="base">
                                        <p:cTn id="7" dur="500"/>
                                        <p:tgtEl>
                                          <p:spTgt spid="10">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10">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10">
                                            <p:txEl>
                                              <p:pRg st="1" end="1"/>
                                            </p:txEl>
                                          </p:spTgt>
                                        </p:tgtEl>
                                        <p:attrNameLst>
                                          <p:attrName>style.visibility</p:attrName>
                                        </p:attrNameLst>
                                      </p:cBhvr>
                                      <p:to>
                                        <p:strVal val="visible"/>
                                      </p:to>
                                    </p:set>
                                    <p:anim calcmode="lin" valueType="num">
                                      <p:cBhvr additive="base">
                                        <p:cTn id="13" dur="500"/>
                                        <p:tgtEl>
                                          <p:spTgt spid="10">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10">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10">
                                            <p:txEl>
                                              <p:pRg st="2" end="2"/>
                                            </p:txEl>
                                          </p:spTgt>
                                        </p:tgtEl>
                                        <p:attrNameLst>
                                          <p:attrName>style.visibility</p:attrName>
                                        </p:attrNameLst>
                                      </p:cBhvr>
                                      <p:to>
                                        <p:strVal val="visible"/>
                                      </p:to>
                                    </p:set>
                                    <p:anim calcmode="lin" valueType="num">
                                      <p:cBhvr additive="base">
                                        <p:cTn id="19" dur="500"/>
                                        <p:tgtEl>
                                          <p:spTgt spid="10">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1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362F27-6513-EA1D-30B7-72205C0B67BC}"/>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5EEF4172-2422-3B6F-E079-C276F8CE57C0}"/>
              </a:ext>
            </a:extLst>
          </p:cNvPr>
          <p:cNvSpPr txBox="1"/>
          <p:nvPr/>
        </p:nvSpPr>
        <p:spPr>
          <a:xfrm>
            <a:off x="310206" y="402700"/>
            <a:ext cx="3739279"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The Cube</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A632D88B-8D07-FC10-3018-92269A3B11CC}"/>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A7C9AC53-0DD7-6FD1-5C20-5806F40B82E1}"/>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F4AD4539-72E2-383A-C100-CEDEA8A43356}"/>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3" name="TextBox 2">
            <a:extLst>
              <a:ext uri="{FF2B5EF4-FFF2-40B4-BE49-F238E27FC236}">
                <a16:creationId xmlns:a16="http://schemas.microsoft.com/office/drawing/2014/main" id="{400DB8BF-EC0D-FD2E-5C85-C4B69C55F132}"/>
              </a:ext>
            </a:extLst>
          </p:cNvPr>
          <p:cNvSpPr txBox="1"/>
          <p:nvPr/>
        </p:nvSpPr>
        <p:spPr>
          <a:xfrm>
            <a:off x="410818" y="2641039"/>
            <a:ext cx="7004413" cy="2400657"/>
          </a:xfrm>
          <a:prstGeom prst="rect">
            <a:avLst/>
          </a:prstGeom>
          <a:noFill/>
        </p:spPr>
        <p:txBody>
          <a:bodyPr wrap="square" rtlCol="0">
            <a:spAutoFit/>
          </a:bodyPr>
          <a:lstStyle/>
          <a:p>
            <a:pPr marL="285750" indent="-285750" algn="just">
              <a:spcBef>
                <a:spcPts val="600"/>
              </a:spcBef>
              <a:buFont typeface="Arial" panose="020B0604020202020204" pitchFamily="34" charset="0"/>
              <a:buChar char="•"/>
            </a:pPr>
            <a:r>
              <a:rPr lang="en-GB" sz="2000" b="1" dirty="0">
                <a:solidFill>
                  <a:schemeClr val="bg1"/>
                </a:solidFill>
              </a:rPr>
              <a:t>Processing </a:t>
            </a:r>
            <a:r>
              <a:rPr lang="en-GB" sz="2000" dirty="0">
                <a:solidFill>
                  <a:schemeClr val="bg1"/>
                </a:solidFill>
              </a:rPr>
              <a:t>refers to data that is being used to perform an operation such as updating a database record (data in process).</a:t>
            </a:r>
          </a:p>
          <a:p>
            <a:pPr marL="285750" indent="-285750" algn="just">
              <a:spcBef>
                <a:spcPts val="600"/>
              </a:spcBef>
              <a:buFont typeface="Arial" panose="020B0604020202020204" pitchFamily="34" charset="0"/>
              <a:buChar char="•"/>
            </a:pPr>
            <a:r>
              <a:rPr lang="en-GB" sz="2000" b="1" dirty="0">
                <a:solidFill>
                  <a:schemeClr val="bg1"/>
                </a:solidFill>
              </a:rPr>
              <a:t>Storage</a:t>
            </a:r>
            <a:r>
              <a:rPr lang="en-GB" sz="2000" dirty="0">
                <a:solidFill>
                  <a:schemeClr val="bg1"/>
                </a:solidFill>
              </a:rPr>
              <a:t> refers to data stored in memory or on a permanent storage device such as a hard drive, solid-state drive or USB drive (data at rest).</a:t>
            </a:r>
          </a:p>
          <a:p>
            <a:pPr marL="285750" indent="-285750" algn="just">
              <a:spcBef>
                <a:spcPts val="600"/>
              </a:spcBef>
              <a:buFont typeface="Arial" panose="020B0604020202020204" pitchFamily="34" charset="0"/>
              <a:buChar char="•"/>
            </a:pPr>
            <a:r>
              <a:rPr lang="en-GB" sz="2000" b="1" dirty="0">
                <a:solidFill>
                  <a:schemeClr val="bg1"/>
                </a:solidFill>
              </a:rPr>
              <a:t>Transmission </a:t>
            </a:r>
            <a:r>
              <a:rPr lang="en-GB" sz="2000" dirty="0">
                <a:solidFill>
                  <a:schemeClr val="bg1"/>
                </a:solidFill>
              </a:rPr>
              <a:t>refers to data traveling between information systems (data in transit).</a:t>
            </a:r>
          </a:p>
        </p:txBody>
      </p:sp>
      <p:pic>
        <p:nvPicPr>
          <p:cNvPr id="8" name="Graphic 7">
            <a:extLst>
              <a:ext uri="{FF2B5EF4-FFF2-40B4-BE49-F238E27FC236}">
                <a16:creationId xmlns:a16="http://schemas.microsoft.com/office/drawing/2014/main" id="{E44761E7-C839-BEF9-C67F-D9119377F53A}"/>
              </a:ext>
            </a:extLst>
          </p:cNvPr>
          <p:cNvPicPr>
            <a:picLocks noChangeAspect="1"/>
          </p:cNvPicPr>
          <p:nvPr/>
        </p:nvPicPr>
        <p:blipFill>
          <a:blip r:embed="rId2">
            <a:extLst>
              <a:ext uri="{96DAC541-7B7A-43D3-8B79-37D633B846F1}">
                <asvg:svgBlip xmlns:asvg="http://schemas.microsoft.com/office/drawing/2016/SVG/main" r:embed="rId3"/>
              </a:ext>
            </a:extLst>
          </a:blip>
          <a:srcRect l="3684" t="3401" r="7847" b="4355"/>
          <a:stretch/>
        </p:blipFill>
        <p:spPr>
          <a:xfrm>
            <a:off x="12410201" y="2049425"/>
            <a:ext cx="4725282" cy="4811403"/>
          </a:xfrm>
          <a:prstGeom prst="rect">
            <a:avLst/>
          </a:prstGeom>
        </p:spPr>
      </p:pic>
      <p:pic>
        <p:nvPicPr>
          <p:cNvPr id="9" name="Graphic 8">
            <a:extLst>
              <a:ext uri="{FF2B5EF4-FFF2-40B4-BE49-F238E27FC236}">
                <a16:creationId xmlns:a16="http://schemas.microsoft.com/office/drawing/2014/main" id="{F2440C29-101E-16A8-CA8A-08C4E5BA18F9}"/>
              </a:ext>
            </a:extLst>
          </p:cNvPr>
          <p:cNvPicPr>
            <a:picLocks noChangeAspect="1"/>
          </p:cNvPicPr>
          <p:nvPr/>
        </p:nvPicPr>
        <p:blipFill>
          <a:blip r:embed="rId4">
            <a:extLst>
              <a:ext uri="{96DAC541-7B7A-43D3-8B79-37D633B846F1}">
                <asvg:svgBlip xmlns:asvg="http://schemas.microsoft.com/office/drawing/2016/SVG/main" r:embed="rId5"/>
              </a:ext>
            </a:extLst>
          </a:blip>
          <a:srcRect l="9082" t="5269" r="6723" b="8932"/>
          <a:stretch/>
        </p:blipFill>
        <p:spPr>
          <a:xfrm>
            <a:off x="7415231" y="1532727"/>
            <a:ext cx="4776769" cy="4753767"/>
          </a:xfrm>
          <a:prstGeom prst="rect">
            <a:avLst/>
          </a:prstGeom>
        </p:spPr>
      </p:pic>
      <p:sp>
        <p:nvSpPr>
          <p:cNvPr id="10" name="TextBox 9">
            <a:extLst>
              <a:ext uri="{FF2B5EF4-FFF2-40B4-BE49-F238E27FC236}">
                <a16:creationId xmlns:a16="http://schemas.microsoft.com/office/drawing/2014/main" id="{13800688-E65A-17F6-C9F0-133DA0B0DF4B}"/>
              </a:ext>
            </a:extLst>
          </p:cNvPr>
          <p:cNvSpPr txBox="1"/>
          <p:nvPr/>
        </p:nvSpPr>
        <p:spPr>
          <a:xfrm>
            <a:off x="-8095015" y="1563822"/>
            <a:ext cx="7055900" cy="4555093"/>
          </a:xfrm>
          <a:prstGeom prst="rect">
            <a:avLst/>
          </a:prstGeom>
          <a:noFill/>
        </p:spPr>
        <p:txBody>
          <a:bodyPr wrap="square" rtlCol="0">
            <a:spAutoFit/>
          </a:bodyPr>
          <a:lstStyle/>
          <a:p>
            <a:pPr marL="342900" indent="-342900" algn="just">
              <a:spcBef>
                <a:spcPts val="600"/>
              </a:spcBef>
              <a:buFont typeface="Arial" panose="020B0604020202020204" pitchFamily="34" charset="0"/>
              <a:buChar char="•"/>
            </a:pPr>
            <a:r>
              <a:rPr lang="en-GB" sz="2000" b="1" i="0" dirty="0">
                <a:solidFill>
                  <a:schemeClr val="bg1"/>
                </a:solidFill>
                <a:effectLst/>
              </a:rPr>
              <a:t>Confidentiality </a:t>
            </a:r>
            <a:r>
              <a:rPr lang="en-GB" sz="2000" b="0" i="0" dirty="0">
                <a:solidFill>
                  <a:schemeClr val="bg1"/>
                </a:solidFill>
                <a:effectLst/>
              </a:rPr>
              <a:t>is a set of rules that prevents sensitive information from being disclosed to unauthorized people, resources and processes. Methods to ensure confidentiality include </a:t>
            </a:r>
            <a:r>
              <a:rPr lang="en-GB" sz="2000" b="1" i="0" dirty="0">
                <a:solidFill>
                  <a:schemeClr val="bg1"/>
                </a:solidFill>
                <a:effectLst/>
              </a:rPr>
              <a:t>data encryption</a:t>
            </a:r>
            <a:r>
              <a:rPr lang="en-GB" sz="2000" b="0" i="0" dirty="0">
                <a:solidFill>
                  <a:schemeClr val="bg1"/>
                </a:solidFill>
                <a:effectLst/>
              </a:rPr>
              <a:t>, </a:t>
            </a:r>
            <a:r>
              <a:rPr lang="en-GB" sz="2000" b="1" i="0" dirty="0">
                <a:solidFill>
                  <a:schemeClr val="bg1"/>
                </a:solidFill>
                <a:effectLst/>
              </a:rPr>
              <a:t>identity proofing </a:t>
            </a:r>
            <a:r>
              <a:rPr lang="en-GB" sz="2000" b="0" i="0" dirty="0">
                <a:solidFill>
                  <a:schemeClr val="bg1"/>
                </a:solidFill>
                <a:effectLst/>
              </a:rPr>
              <a:t>and </a:t>
            </a:r>
            <a:r>
              <a:rPr lang="en-GB" sz="2000" b="1" i="0" dirty="0">
                <a:solidFill>
                  <a:schemeClr val="bg1"/>
                </a:solidFill>
                <a:effectLst/>
              </a:rPr>
              <a:t>two factor authentication</a:t>
            </a:r>
            <a:r>
              <a:rPr lang="en-GB" sz="2000" b="0" i="0" dirty="0">
                <a:solidFill>
                  <a:schemeClr val="bg1"/>
                </a:solidFill>
                <a:effectLst/>
              </a:rPr>
              <a:t>.</a:t>
            </a:r>
          </a:p>
          <a:p>
            <a:pPr marL="342900" indent="-342900" algn="just">
              <a:spcBef>
                <a:spcPts val="600"/>
              </a:spcBef>
              <a:buFont typeface="Arial" panose="020B0604020202020204" pitchFamily="34" charset="0"/>
              <a:buChar char="•"/>
            </a:pPr>
            <a:r>
              <a:rPr lang="en-GB" sz="2000" b="1" i="0" dirty="0">
                <a:solidFill>
                  <a:schemeClr val="bg1"/>
                </a:solidFill>
                <a:effectLst/>
              </a:rPr>
              <a:t>Integrity </a:t>
            </a:r>
            <a:r>
              <a:rPr lang="en-GB" sz="2000" b="0" i="0" dirty="0">
                <a:solidFill>
                  <a:schemeClr val="bg1"/>
                </a:solidFill>
                <a:effectLst/>
              </a:rPr>
              <a:t>ensures that system information or processes are protected from intentional or accidental modification. One way to ensure integrity is to use a </a:t>
            </a:r>
            <a:r>
              <a:rPr lang="en-GB" sz="2000" b="1" i="0" dirty="0">
                <a:solidFill>
                  <a:schemeClr val="bg1"/>
                </a:solidFill>
                <a:effectLst/>
              </a:rPr>
              <a:t>hash function </a:t>
            </a:r>
            <a:r>
              <a:rPr lang="en-GB" sz="2000" b="0" i="0" dirty="0">
                <a:solidFill>
                  <a:schemeClr val="bg1"/>
                </a:solidFill>
                <a:effectLst/>
              </a:rPr>
              <a:t>or</a:t>
            </a:r>
            <a:r>
              <a:rPr lang="en-GB" sz="2000" b="1" i="0" dirty="0">
                <a:solidFill>
                  <a:schemeClr val="bg1"/>
                </a:solidFill>
                <a:effectLst/>
              </a:rPr>
              <a:t> checksum</a:t>
            </a:r>
            <a:r>
              <a:rPr lang="en-GB" sz="2000" b="0" i="0" dirty="0">
                <a:solidFill>
                  <a:schemeClr val="bg1"/>
                </a:solidFill>
                <a:effectLst/>
              </a:rPr>
              <a:t>.</a:t>
            </a:r>
          </a:p>
          <a:p>
            <a:pPr marL="342900" indent="-342900" algn="just">
              <a:spcBef>
                <a:spcPts val="600"/>
              </a:spcBef>
              <a:buFont typeface="Arial" panose="020B0604020202020204" pitchFamily="34" charset="0"/>
              <a:buChar char="•"/>
            </a:pPr>
            <a:r>
              <a:rPr lang="en-GB" sz="2000" b="1" i="0" dirty="0">
                <a:solidFill>
                  <a:schemeClr val="bg1"/>
                </a:solidFill>
                <a:effectLst/>
              </a:rPr>
              <a:t>Availability</a:t>
            </a:r>
            <a:r>
              <a:rPr lang="en-GB" sz="2000" b="0" i="0" dirty="0">
                <a:solidFill>
                  <a:schemeClr val="bg1"/>
                </a:solidFill>
                <a:effectLst/>
              </a:rPr>
              <a:t> means that authorized users are able to access systems and data when and where needed and those that do not meet established conditions, are not. This can be achieved by </a:t>
            </a:r>
            <a:r>
              <a:rPr lang="en-GB" sz="2000" b="1" i="0" dirty="0">
                <a:solidFill>
                  <a:schemeClr val="bg1"/>
                </a:solidFill>
                <a:effectLst/>
              </a:rPr>
              <a:t>maintaining equipment</a:t>
            </a:r>
            <a:r>
              <a:rPr lang="en-GB" sz="2000" b="0" i="0" dirty="0">
                <a:solidFill>
                  <a:schemeClr val="bg1"/>
                </a:solidFill>
                <a:effectLst/>
              </a:rPr>
              <a:t>, </a:t>
            </a:r>
            <a:r>
              <a:rPr lang="en-GB" sz="2000" b="1" i="0" dirty="0">
                <a:solidFill>
                  <a:schemeClr val="bg1"/>
                </a:solidFill>
                <a:effectLst/>
              </a:rPr>
              <a:t>performing hardware repairs</a:t>
            </a:r>
            <a:r>
              <a:rPr lang="en-GB" sz="2000" b="0" i="0" dirty="0">
                <a:solidFill>
                  <a:schemeClr val="bg1"/>
                </a:solidFill>
                <a:effectLst/>
              </a:rPr>
              <a:t>, </a:t>
            </a:r>
            <a:r>
              <a:rPr lang="en-GB" sz="2000" b="1" i="0" dirty="0">
                <a:solidFill>
                  <a:schemeClr val="bg1"/>
                </a:solidFill>
                <a:effectLst/>
              </a:rPr>
              <a:t>keeping operating systems and software up to date</a:t>
            </a:r>
            <a:r>
              <a:rPr lang="en-GB" sz="2000" b="0" i="0" dirty="0">
                <a:solidFill>
                  <a:schemeClr val="bg1"/>
                </a:solidFill>
                <a:effectLst/>
              </a:rPr>
              <a:t>, and </a:t>
            </a:r>
            <a:r>
              <a:rPr lang="en-GB" sz="2000" b="1" i="0" dirty="0">
                <a:solidFill>
                  <a:schemeClr val="bg1"/>
                </a:solidFill>
                <a:effectLst/>
              </a:rPr>
              <a:t>creating backups</a:t>
            </a:r>
            <a:r>
              <a:rPr lang="en-GB" sz="2000" b="0" i="0" dirty="0">
                <a:solidFill>
                  <a:schemeClr val="bg1"/>
                </a:solidFill>
                <a:effectLst/>
              </a:rPr>
              <a:t>.</a:t>
            </a:r>
          </a:p>
        </p:txBody>
      </p:sp>
      <p:sp>
        <p:nvSpPr>
          <p:cNvPr id="5" name="TextBox 4">
            <a:extLst>
              <a:ext uri="{FF2B5EF4-FFF2-40B4-BE49-F238E27FC236}">
                <a16:creationId xmlns:a16="http://schemas.microsoft.com/office/drawing/2014/main" id="{699C9D51-D065-9D90-673F-7F13D5060A6C}"/>
              </a:ext>
            </a:extLst>
          </p:cNvPr>
          <p:cNvSpPr txBox="1"/>
          <p:nvPr/>
        </p:nvSpPr>
        <p:spPr>
          <a:xfrm>
            <a:off x="2179845" y="-2142965"/>
            <a:ext cx="7004413" cy="1015663"/>
          </a:xfrm>
          <a:prstGeom prst="rect">
            <a:avLst/>
          </a:prstGeom>
          <a:noFill/>
        </p:spPr>
        <p:txBody>
          <a:bodyPr wrap="square" rtlCol="0">
            <a:spAutoFit/>
          </a:bodyPr>
          <a:lstStyle/>
          <a:p>
            <a:pPr algn="just">
              <a:spcBef>
                <a:spcPts val="600"/>
              </a:spcBef>
            </a:pPr>
            <a:r>
              <a:rPr lang="en-GB" sz="2000" dirty="0">
                <a:solidFill>
                  <a:schemeClr val="bg1"/>
                </a:solidFill>
              </a:rPr>
              <a:t>A concerned customer has forwarded on what they believe to be a fraudulent email. It looks as if it has been sent by @Apollo but something appears a little 'phish-y.'</a:t>
            </a:r>
            <a:endParaRPr lang="en-GB" sz="2400" dirty="0">
              <a:solidFill>
                <a:schemeClr val="bg1"/>
              </a:solidFill>
            </a:endParaRPr>
          </a:p>
        </p:txBody>
      </p:sp>
      <p:sp>
        <p:nvSpPr>
          <p:cNvPr id="6" name="TextBox 5">
            <a:extLst>
              <a:ext uri="{FF2B5EF4-FFF2-40B4-BE49-F238E27FC236}">
                <a16:creationId xmlns:a16="http://schemas.microsoft.com/office/drawing/2014/main" id="{295C0796-0AB0-107D-E29D-63D366B9E699}"/>
              </a:ext>
            </a:extLst>
          </p:cNvPr>
          <p:cNvSpPr txBox="1"/>
          <p:nvPr/>
        </p:nvSpPr>
        <p:spPr>
          <a:xfrm>
            <a:off x="-8274217" y="1792422"/>
            <a:ext cx="7055900" cy="3939540"/>
          </a:xfrm>
          <a:prstGeom prst="rect">
            <a:avLst/>
          </a:prstGeom>
          <a:noFill/>
        </p:spPr>
        <p:txBody>
          <a:bodyPr wrap="square" rtlCol="0">
            <a:spAutoFit/>
          </a:bodyPr>
          <a:lstStyle/>
          <a:p>
            <a:pPr marL="342900" indent="-342900" algn="just">
              <a:spcBef>
                <a:spcPts val="600"/>
              </a:spcBef>
              <a:buFont typeface="Arial" panose="020B0604020202020204" pitchFamily="34" charset="0"/>
              <a:buChar char="•"/>
            </a:pPr>
            <a:r>
              <a:rPr lang="en-GB" sz="2000" b="1" dirty="0">
                <a:solidFill>
                  <a:schemeClr val="bg1"/>
                </a:solidFill>
              </a:rPr>
              <a:t>Awareness, training and education</a:t>
            </a:r>
            <a:r>
              <a:rPr lang="en-GB" sz="2000" dirty="0">
                <a:solidFill>
                  <a:schemeClr val="bg1"/>
                </a:solidFill>
              </a:rPr>
              <a:t> are the measures put in place by an organization to ensure that users are knowledgeable about potential security threats and the actions they can take to protect information systems.</a:t>
            </a:r>
          </a:p>
          <a:p>
            <a:pPr marL="342900" indent="-342900" algn="just">
              <a:spcBef>
                <a:spcPts val="600"/>
              </a:spcBef>
              <a:buFont typeface="Arial" panose="020B0604020202020204" pitchFamily="34" charset="0"/>
              <a:buChar char="•"/>
            </a:pPr>
            <a:r>
              <a:rPr lang="en-GB" sz="2000" b="1" dirty="0">
                <a:solidFill>
                  <a:schemeClr val="bg1"/>
                </a:solidFill>
              </a:rPr>
              <a:t>Technology</a:t>
            </a:r>
            <a:r>
              <a:rPr lang="en-GB" sz="2000" dirty="0">
                <a:solidFill>
                  <a:schemeClr val="bg1"/>
                </a:solidFill>
              </a:rPr>
              <a:t> refers to the software- and hardware-based solutions designed to protect information systems such as firewalls, which continuously monitor your network in search of possible malicious incidents.</a:t>
            </a:r>
          </a:p>
          <a:p>
            <a:pPr marL="342900" indent="-342900" algn="just">
              <a:spcBef>
                <a:spcPts val="600"/>
              </a:spcBef>
              <a:buFont typeface="Arial" panose="020B0604020202020204" pitchFamily="34" charset="0"/>
              <a:buChar char="•"/>
            </a:pPr>
            <a:r>
              <a:rPr lang="en-GB" sz="2000" b="1" dirty="0">
                <a:solidFill>
                  <a:schemeClr val="bg1"/>
                </a:solidFill>
              </a:rPr>
              <a:t>Policy and procedure </a:t>
            </a:r>
            <a:r>
              <a:rPr lang="en-GB" sz="2000" dirty="0">
                <a:solidFill>
                  <a:schemeClr val="bg1"/>
                </a:solidFill>
              </a:rPr>
              <a:t>refers to the administrative controls that provide a foundation for how an organization implements information assurance, such as incident response plans and best practice guidelines.</a:t>
            </a:r>
          </a:p>
        </p:txBody>
      </p:sp>
      <p:pic>
        <p:nvPicPr>
          <p:cNvPr id="7" name="Graphic 6">
            <a:extLst>
              <a:ext uri="{FF2B5EF4-FFF2-40B4-BE49-F238E27FC236}">
                <a16:creationId xmlns:a16="http://schemas.microsoft.com/office/drawing/2014/main" id="{17B451F4-41BE-43D5-8D09-50327B0AD064}"/>
              </a:ext>
            </a:extLst>
          </p:cNvPr>
          <p:cNvPicPr>
            <a:picLocks noChangeAspect="1"/>
          </p:cNvPicPr>
          <p:nvPr/>
        </p:nvPicPr>
        <p:blipFill>
          <a:blip r:embed="rId6">
            <a:extLst>
              <a:ext uri="{96DAC541-7B7A-43D3-8B79-37D633B846F1}">
                <asvg:svgBlip xmlns:asvg="http://schemas.microsoft.com/office/drawing/2016/SVG/main" r:embed="rId7"/>
              </a:ext>
            </a:extLst>
          </a:blip>
          <a:srcRect l="8496" t="5800" r="2894" b="3300"/>
          <a:stretch/>
        </p:blipFill>
        <p:spPr>
          <a:xfrm>
            <a:off x="13501714" y="2072631"/>
            <a:ext cx="4776769" cy="4785369"/>
          </a:xfrm>
          <a:prstGeom prst="rect">
            <a:avLst/>
          </a:prstGeom>
        </p:spPr>
      </p:pic>
    </p:spTree>
    <p:extLst>
      <p:ext uri="{BB962C8B-B14F-4D97-AF65-F5344CB8AC3E}">
        <p14:creationId xmlns:p14="http://schemas.microsoft.com/office/powerpoint/2010/main" val="20710073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3">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FCB564-57ED-A2F3-40B8-A2B9748B467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7F867E4-6AEB-F321-F878-BB69A4CF8E5C}"/>
              </a:ext>
            </a:extLst>
          </p:cNvPr>
          <p:cNvSpPr txBox="1"/>
          <p:nvPr/>
        </p:nvSpPr>
        <p:spPr>
          <a:xfrm>
            <a:off x="310206" y="402700"/>
            <a:ext cx="3739279"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What do you think?</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CD92214B-137B-B0EE-C619-BB325869B5DA}"/>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59CFBCF0-06A6-9347-CAF8-B7311A78C035}"/>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12EF1B78-E988-5790-AFA5-4EEB4BE8595B}"/>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3" name="TextBox 2">
            <a:extLst>
              <a:ext uri="{FF2B5EF4-FFF2-40B4-BE49-F238E27FC236}">
                <a16:creationId xmlns:a16="http://schemas.microsoft.com/office/drawing/2014/main" id="{797DDB6A-C4C3-05B5-60AB-FF600FC402DB}"/>
              </a:ext>
            </a:extLst>
          </p:cNvPr>
          <p:cNvSpPr txBox="1"/>
          <p:nvPr/>
        </p:nvSpPr>
        <p:spPr>
          <a:xfrm>
            <a:off x="2179845" y="2957681"/>
            <a:ext cx="7004413" cy="1015663"/>
          </a:xfrm>
          <a:prstGeom prst="rect">
            <a:avLst/>
          </a:prstGeom>
          <a:noFill/>
        </p:spPr>
        <p:txBody>
          <a:bodyPr wrap="square" rtlCol="0">
            <a:spAutoFit/>
          </a:bodyPr>
          <a:lstStyle/>
          <a:p>
            <a:pPr algn="just">
              <a:spcBef>
                <a:spcPts val="600"/>
              </a:spcBef>
            </a:pPr>
            <a:r>
              <a:rPr lang="en-GB" sz="2000" dirty="0">
                <a:solidFill>
                  <a:schemeClr val="bg1"/>
                </a:solidFill>
              </a:rPr>
              <a:t>A concerned customer has forwarded on what they believe to be a fraudulent email. It looks as if it has been sent by @Apollo but something appears a little 'phish-y.'</a:t>
            </a:r>
            <a:endParaRPr lang="en-GB" sz="2400" dirty="0">
              <a:solidFill>
                <a:schemeClr val="bg1"/>
              </a:solidFill>
            </a:endParaRPr>
          </a:p>
        </p:txBody>
      </p:sp>
      <p:pic>
        <p:nvPicPr>
          <p:cNvPr id="9" name="Graphic 8">
            <a:extLst>
              <a:ext uri="{FF2B5EF4-FFF2-40B4-BE49-F238E27FC236}">
                <a16:creationId xmlns:a16="http://schemas.microsoft.com/office/drawing/2014/main" id="{0D007F1E-D9BA-DAE1-F442-0488D859876C}"/>
              </a:ext>
            </a:extLst>
          </p:cNvPr>
          <p:cNvPicPr>
            <a:picLocks noChangeAspect="1"/>
          </p:cNvPicPr>
          <p:nvPr/>
        </p:nvPicPr>
        <p:blipFill>
          <a:blip r:embed="rId2">
            <a:extLst>
              <a:ext uri="{96DAC541-7B7A-43D3-8B79-37D633B846F1}">
                <asvg:svgBlip xmlns:asvg="http://schemas.microsoft.com/office/drawing/2016/SVG/main" r:embed="rId3"/>
              </a:ext>
            </a:extLst>
          </a:blip>
          <a:srcRect l="9082" t="5269" r="6723" b="8932"/>
          <a:stretch/>
        </p:blipFill>
        <p:spPr>
          <a:xfrm>
            <a:off x="13501714" y="1532727"/>
            <a:ext cx="4776769" cy="4753767"/>
          </a:xfrm>
          <a:prstGeom prst="rect">
            <a:avLst/>
          </a:prstGeom>
        </p:spPr>
      </p:pic>
      <p:sp>
        <p:nvSpPr>
          <p:cNvPr id="5" name="TextBox 4">
            <a:extLst>
              <a:ext uri="{FF2B5EF4-FFF2-40B4-BE49-F238E27FC236}">
                <a16:creationId xmlns:a16="http://schemas.microsoft.com/office/drawing/2014/main" id="{C7D252C1-A1B3-3C3C-5947-F9425B7645D9}"/>
              </a:ext>
            </a:extLst>
          </p:cNvPr>
          <p:cNvSpPr txBox="1"/>
          <p:nvPr/>
        </p:nvSpPr>
        <p:spPr>
          <a:xfrm>
            <a:off x="-8104540" y="2641039"/>
            <a:ext cx="7004413" cy="2400657"/>
          </a:xfrm>
          <a:prstGeom prst="rect">
            <a:avLst/>
          </a:prstGeom>
          <a:noFill/>
        </p:spPr>
        <p:txBody>
          <a:bodyPr wrap="square" rtlCol="0">
            <a:spAutoFit/>
          </a:bodyPr>
          <a:lstStyle/>
          <a:p>
            <a:pPr marL="285750" indent="-285750" algn="just">
              <a:spcBef>
                <a:spcPts val="600"/>
              </a:spcBef>
              <a:buFont typeface="Arial" panose="020B0604020202020204" pitchFamily="34" charset="0"/>
              <a:buChar char="•"/>
            </a:pPr>
            <a:r>
              <a:rPr lang="en-GB" sz="2000" b="1" dirty="0">
                <a:solidFill>
                  <a:schemeClr val="bg1"/>
                </a:solidFill>
              </a:rPr>
              <a:t>Processing </a:t>
            </a:r>
            <a:r>
              <a:rPr lang="en-GB" sz="2000" dirty="0">
                <a:solidFill>
                  <a:schemeClr val="bg1"/>
                </a:solidFill>
              </a:rPr>
              <a:t>refers to data that is being used to perform an operation such as updating a database record (data in process).</a:t>
            </a:r>
          </a:p>
          <a:p>
            <a:pPr marL="285750" indent="-285750" algn="just">
              <a:spcBef>
                <a:spcPts val="600"/>
              </a:spcBef>
              <a:buFont typeface="Arial" panose="020B0604020202020204" pitchFamily="34" charset="0"/>
              <a:buChar char="•"/>
            </a:pPr>
            <a:r>
              <a:rPr lang="en-GB" sz="2000" b="1" dirty="0">
                <a:solidFill>
                  <a:schemeClr val="bg1"/>
                </a:solidFill>
              </a:rPr>
              <a:t>Storage</a:t>
            </a:r>
            <a:r>
              <a:rPr lang="en-GB" sz="2000" dirty="0">
                <a:solidFill>
                  <a:schemeClr val="bg1"/>
                </a:solidFill>
              </a:rPr>
              <a:t> refers to data stored in memory or on a permanent storage device such as a hard drive, solid-state drive or USB drive (data at rest).</a:t>
            </a:r>
          </a:p>
          <a:p>
            <a:pPr marL="285750" indent="-285750" algn="just">
              <a:spcBef>
                <a:spcPts val="600"/>
              </a:spcBef>
              <a:buFont typeface="Arial" panose="020B0604020202020204" pitchFamily="34" charset="0"/>
              <a:buChar char="•"/>
            </a:pPr>
            <a:r>
              <a:rPr lang="en-GB" sz="2000" b="1" dirty="0">
                <a:solidFill>
                  <a:schemeClr val="bg1"/>
                </a:solidFill>
              </a:rPr>
              <a:t>Transmission </a:t>
            </a:r>
            <a:r>
              <a:rPr lang="en-GB" sz="2000" dirty="0">
                <a:solidFill>
                  <a:schemeClr val="bg1"/>
                </a:solidFill>
              </a:rPr>
              <a:t>refers to data traveling between information systems (data in transit).</a:t>
            </a:r>
          </a:p>
        </p:txBody>
      </p:sp>
      <p:pic>
        <p:nvPicPr>
          <p:cNvPr id="6" name="Graphic 5">
            <a:extLst>
              <a:ext uri="{FF2B5EF4-FFF2-40B4-BE49-F238E27FC236}">
                <a16:creationId xmlns:a16="http://schemas.microsoft.com/office/drawing/2014/main" id="{B4C87187-9041-8375-7096-9B39339555B0}"/>
              </a:ext>
            </a:extLst>
          </p:cNvPr>
          <p:cNvPicPr>
            <a:picLocks noChangeAspect="1"/>
          </p:cNvPicPr>
          <p:nvPr/>
        </p:nvPicPr>
        <p:blipFill>
          <a:blip r:embed="rId4">
            <a:extLst>
              <a:ext uri="{96DAC541-7B7A-43D3-8B79-37D633B846F1}">
                <asvg:svgBlip xmlns:asvg="http://schemas.microsoft.com/office/drawing/2016/SVG/main" r:embed="rId5"/>
              </a:ext>
            </a:extLst>
          </a:blip>
          <a:srcRect l="4355" t="4137" r="5525" b="2297"/>
          <a:stretch/>
        </p:blipFill>
        <p:spPr>
          <a:xfrm>
            <a:off x="2568212" y="8258903"/>
            <a:ext cx="7004413" cy="4971330"/>
          </a:xfrm>
          <a:prstGeom prst="rect">
            <a:avLst/>
          </a:prstGeom>
        </p:spPr>
      </p:pic>
    </p:spTree>
    <p:extLst>
      <p:ext uri="{BB962C8B-B14F-4D97-AF65-F5344CB8AC3E}">
        <p14:creationId xmlns:p14="http://schemas.microsoft.com/office/powerpoint/2010/main" val="282215791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2C5946-7ACB-F21A-BC8F-ABC8E47846B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6B1FB59-15C8-0353-2617-BC5491BAE547}"/>
              </a:ext>
            </a:extLst>
          </p:cNvPr>
          <p:cNvSpPr txBox="1"/>
          <p:nvPr/>
        </p:nvSpPr>
        <p:spPr>
          <a:xfrm>
            <a:off x="310206" y="402700"/>
            <a:ext cx="3739279"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What do you think?</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010E3712-A711-5D8A-B90E-05EEB75F2322}"/>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DEDC6F13-5593-F5BB-DA30-49C73972D3D9}"/>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3F44FD8F-49C5-377F-214E-8B31BAB37274}"/>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3" name="TextBox 2">
            <a:extLst>
              <a:ext uri="{FF2B5EF4-FFF2-40B4-BE49-F238E27FC236}">
                <a16:creationId xmlns:a16="http://schemas.microsoft.com/office/drawing/2014/main" id="{A2852FC2-0DE8-F418-2072-202ACF7040D1}"/>
              </a:ext>
            </a:extLst>
          </p:cNvPr>
          <p:cNvSpPr txBox="1"/>
          <p:nvPr/>
        </p:nvSpPr>
        <p:spPr>
          <a:xfrm>
            <a:off x="411646" y="1178784"/>
            <a:ext cx="11410121" cy="707886"/>
          </a:xfrm>
          <a:prstGeom prst="rect">
            <a:avLst/>
          </a:prstGeom>
          <a:noFill/>
        </p:spPr>
        <p:txBody>
          <a:bodyPr wrap="square" rtlCol="0">
            <a:spAutoFit/>
          </a:bodyPr>
          <a:lstStyle/>
          <a:p>
            <a:pPr algn="just">
              <a:spcBef>
                <a:spcPts val="600"/>
              </a:spcBef>
            </a:pPr>
            <a:r>
              <a:rPr lang="en-GB" sz="2000" dirty="0">
                <a:solidFill>
                  <a:schemeClr val="bg1"/>
                </a:solidFill>
              </a:rPr>
              <a:t>A concerned customer has forwarded on what they believe to be a fraudulent email. It looks as if it has been sent by @Apollo but something appears a little 'phish-y.'</a:t>
            </a:r>
            <a:endParaRPr lang="en-GB" sz="2400" dirty="0">
              <a:solidFill>
                <a:schemeClr val="bg1"/>
              </a:solidFill>
            </a:endParaRPr>
          </a:p>
        </p:txBody>
      </p:sp>
      <p:pic>
        <p:nvPicPr>
          <p:cNvPr id="7" name="Graphic 6">
            <a:extLst>
              <a:ext uri="{FF2B5EF4-FFF2-40B4-BE49-F238E27FC236}">
                <a16:creationId xmlns:a16="http://schemas.microsoft.com/office/drawing/2014/main" id="{3505CF49-72C4-1B58-85E6-97AF505FB0A5}"/>
              </a:ext>
            </a:extLst>
          </p:cNvPr>
          <p:cNvPicPr>
            <a:picLocks noChangeAspect="1"/>
          </p:cNvPicPr>
          <p:nvPr/>
        </p:nvPicPr>
        <p:blipFill>
          <a:blip r:embed="rId2">
            <a:extLst>
              <a:ext uri="{96DAC541-7B7A-43D3-8B79-37D633B846F1}">
                <asvg:svgBlip xmlns:asvg="http://schemas.microsoft.com/office/drawing/2016/SVG/main" r:embed="rId3"/>
              </a:ext>
            </a:extLst>
          </a:blip>
          <a:srcRect l="4355" t="4137" r="5525" b="2297"/>
          <a:stretch/>
        </p:blipFill>
        <p:spPr>
          <a:xfrm>
            <a:off x="2568212" y="1915246"/>
            <a:ext cx="7004413" cy="4971330"/>
          </a:xfrm>
          <a:prstGeom prst="rect">
            <a:avLst/>
          </a:prstGeom>
        </p:spPr>
      </p:pic>
      <p:sp>
        <p:nvSpPr>
          <p:cNvPr id="8" name="TextBox 7">
            <a:extLst>
              <a:ext uri="{FF2B5EF4-FFF2-40B4-BE49-F238E27FC236}">
                <a16:creationId xmlns:a16="http://schemas.microsoft.com/office/drawing/2014/main" id="{B0083DB9-9A9B-C323-3455-DB20E0963D28}"/>
              </a:ext>
            </a:extLst>
          </p:cNvPr>
          <p:cNvSpPr txBox="1"/>
          <p:nvPr/>
        </p:nvSpPr>
        <p:spPr>
          <a:xfrm>
            <a:off x="13744580" y="3057648"/>
            <a:ext cx="5157950" cy="1938992"/>
          </a:xfrm>
          <a:prstGeom prst="rect">
            <a:avLst/>
          </a:prstGeom>
          <a:noFill/>
        </p:spPr>
        <p:txBody>
          <a:bodyPr wrap="none" rtlCol="0">
            <a:spAutoFit/>
          </a:bodyPr>
          <a:lstStyle/>
          <a:p>
            <a:pPr marL="457200" indent="-457200">
              <a:buAutoNum type="arabicPeriod"/>
            </a:pPr>
            <a:r>
              <a:rPr lang="fr-FR" sz="2400" dirty="0">
                <a:solidFill>
                  <a:schemeClr val="bg1"/>
                </a:solidFill>
              </a:rPr>
              <a:t>Link URL</a:t>
            </a:r>
          </a:p>
          <a:p>
            <a:pPr marL="457200" indent="-457200">
              <a:buAutoNum type="arabicPeriod"/>
            </a:pPr>
            <a:r>
              <a:rPr lang="fr-FR" sz="2400" dirty="0">
                <a:solidFill>
                  <a:schemeClr val="bg1"/>
                </a:solidFill>
              </a:rPr>
              <a:t>Customer Name</a:t>
            </a:r>
          </a:p>
          <a:p>
            <a:pPr marL="457200" indent="-457200">
              <a:buAutoNum type="arabicPeriod"/>
            </a:pPr>
            <a:r>
              <a:rPr lang="fr-FR" sz="2400" dirty="0">
                <a:solidFill>
                  <a:schemeClr val="bg1"/>
                </a:solidFill>
              </a:rPr>
              <a:t>Graphics</a:t>
            </a:r>
          </a:p>
          <a:p>
            <a:pPr marL="457200" indent="-457200">
              <a:buAutoNum type="arabicPeriod"/>
            </a:pPr>
            <a:r>
              <a:rPr lang="fr-FR" sz="2400" dirty="0">
                <a:solidFill>
                  <a:schemeClr val="bg1"/>
                </a:solidFill>
              </a:rPr>
              <a:t>The </a:t>
            </a:r>
            <a:r>
              <a:rPr lang="fr-FR" sz="2400" dirty="0" err="1">
                <a:solidFill>
                  <a:schemeClr val="bg1"/>
                </a:solidFill>
              </a:rPr>
              <a:t>language</a:t>
            </a:r>
            <a:r>
              <a:rPr lang="fr-FR" sz="2400" dirty="0">
                <a:solidFill>
                  <a:schemeClr val="bg1"/>
                </a:solidFill>
              </a:rPr>
              <a:t>, </a:t>
            </a:r>
            <a:r>
              <a:rPr lang="fr-FR" sz="2400" dirty="0" err="1">
                <a:solidFill>
                  <a:schemeClr val="bg1"/>
                </a:solidFill>
              </a:rPr>
              <a:t>spelling</a:t>
            </a:r>
            <a:r>
              <a:rPr lang="fr-FR" sz="2400" dirty="0">
                <a:solidFill>
                  <a:schemeClr val="bg1"/>
                </a:solidFill>
              </a:rPr>
              <a:t> and </a:t>
            </a:r>
            <a:r>
              <a:rPr lang="fr-FR" sz="2400" dirty="0" err="1">
                <a:solidFill>
                  <a:schemeClr val="bg1"/>
                </a:solidFill>
              </a:rPr>
              <a:t>grammar</a:t>
            </a:r>
            <a:endParaRPr lang="fr-FR" sz="2400" dirty="0">
              <a:solidFill>
                <a:schemeClr val="bg1"/>
              </a:solidFill>
            </a:endParaRPr>
          </a:p>
          <a:p>
            <a:pPr marL="457200" indent="-457200">
              <a:buAutoNum type="arabicPeriod"/>
            </a:pPr>
            <a:r>
              <a:rPr lang="fr-FR" sz="2400" dirty="0">
                <a:solidFill>
                  <a:schemeClr val="bg1"/>
                </a:solidFill>
              </a:rPr>
              <a:t>Email </a:t>
            </a:r>
            <a:r>
              <a:rPr lang="fr-FR" sz="2400" dirty="0" err="1">
                <a:solidFill>
                  <a:schemeClr val="bg1"/>
                </a:solidFill>
              </a:rPr>
              <a:t>address</a:t>
            </a:r>
            <a:endParaRPr lang="fr-FR" sz="2400" dirty="0">
              <a:solidFill>
                <a:schemeClr val="bg1"/>
              </a:solidFill>
            </a:endParaRPr>
          </a:p>
        </p:txBody>
      </p:sp>
      <p:sp>
        <p:nvSpPr>
          <p:cNvPr id="5" name="TextBox 4">
            <a:extLst>
              <a:ext uri="{FF2B5EF4-FFF2-40B4-BE49-F238E27FC236}">
                <a16:creationId xmlns:a16="http://schemas.microsoft.com/office/drawing/2014/main" id="{9B684255-E60C-76AF-78B3-15AE19295D82}"/>
              </a:ext>
            </a:extLst>
          </p:cNvPr>
          <p:cNvSpPr txBox="1"/>
          <p:nvPr/>
        </p:nvSpPr>
        <p:spPr>
          <a:xfrm>
            <a:off x="2601933" y="-819267"/>
            <a:ext cx="7008457" cy="400110"/>
          </a:xfrm>
          <a:prstGeom prst="rect">
            <a:avLst/>
          </a:prstGeom>
          <a:noFill/>
        </p:spPr>
        <p:txBody>
          <a:bodyPr wrap="none" rtlCol="0">
            <a:spAutoFit/>
          </a:bodyPr>
          <a:lstStyle/>
          <a:p>
            <a:pPr algn="just"/>
            <a:r>
              <a:rPr lang="en-GB" sz="2000" b="0" i="0" dirty="0">
                <a:solidFill>
                  <a:srgbClr val="FFFFFF"/>
                </a:solidFill>
                <a:effectLst/>
                <a:latin typeface="CiscoSansTT"/>
              </a:rPr>
              <a:t>Which of the following indicates that it is in fact a phishing email?</a:t>
            </a:r>
            <a:endParaRPr lang="fr-FR" sz="2000" dirty="0"/>
          </a:p>
        </p:txBody>
      </p:sp>
    </p:spTree>
    <p:extLst>
      <p:ext uri="{BB962C8B-B14F-4D97-AF65-F5344CB8AC3E}">
        <p14:creationId xmlns:p14="http://schemas.microsoft.com/office/powerpoint/2010/main" val="297819343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2000" fill="hold"/>
                                        <p:tgtEl>
                                          <p:spTgt spid="8">
                                            <p:txEl>
                                              <p:pRg st="0" end="0"/>
                                            </p:txEl>
                                          </p:spTgt>
                                        </p:tgtEl>
                                        <p:attrNameLst>
                                          <p:attrName>style.color</p:attrName>
                                        </p:attrNameLst>
                                      </p:cBhvr>
                                      <p:to>
                                        <a:schemeClr val="accent2"/>
                                      </p:to>
                                    </p:animClr>
                                  </p:childTnLst>
                                </p:cTn>
                              </p:par>
                              <p:par>
                                <p:cTn id="7" presetID="3" presetClass="emph" presetSubtype="2" fill="hold" nodeType="withEffect">
                                  <p:stCondLst>
                                    <p:cond delay="0"/>
                                  </p:stCondLst>
                                  <p:childTnLst>
                                    <p:animClr clrSpc="rgb" dir="cw">
                                      <p:cBhvr override="childStyle">
                                        <p:cTn id="8" dur="2000" fill="hold"/>
                                        <p:tgtEl>
                                          <p:spTgt spid="8">
                                            <p:txEl>
                                              <p:pRg st="2" end="2"/>
                                            </p:txEl>
                                          </p:spTgt>
                                        </p:tgtEl>
                                        <p:attrNameLst>
                                          <p:attrName>style.color</p:attrName>
                                        </p:attrNameLst>
                                      </p:cBhvr>
                                      <p:to>
                                        <a:schemeClr val="accent2"/>
                                      </p:to>
                                    </p:animClr>
                                  </p:childTnLst>
                                </p:cTn>
                              </p:par>
                              <p:par>
                                <p:cTn id="9" presetID="3" presetClass="emph" presetSubtype="2" fill="hold" nodeType="withEffect">
                                  <p:stCondLst>
                                    <p:cond delay="0"/>
                                  </p:stCondLst>
                                  <p:childTnLst>
                                    <p:animClr clrSpc="rgb" dir="cw">
                                      <p:cBhvr override="childStyle">
                                        <p:cTn id="10" dur="2000" fill="hold"/>
                                        <p:tgtEl>
                                          <p:spTgt spid="8">
                                            <p:txEl>
                                              <p:pRg st="3" end="3"/>
                                            </p:txEl>
                                          </p:spTgt>
                                        </p:tgtEl>
                                        <p:attrNameLst>
                                          <p:attrName>style.color</p:attrName>
                                        </p:attrNameLst>
                                      </p:cBhvr>
                                      <p:to>
                                        <a:schemeClr val="accent2"/>
                                      </p:to>
                                    </p:animClr>
                                  </p:childTnLst>
                                </p:cTn>
                              </p:par>
                              <p:par>
                                <p:cTn id="11" presetID="3" presetClass="emph" presetSubtype="2" fill="hold" nodeType="withEffect">
                                  <p:stCondLst>
                                    <p:cond delay="0"/>
                                  </p:stCondLst>
                                  <p:childTnLst>
                                    <p:animClr clrSpc="rgb" dir="cw">
                                      <p:cBhvr override="childStyle">
                                        <p:cTn id="12" dur="2000" fill="hold"/>
                                        <p:tgtEl>
                                          <p:spTgt spid="8">
                                            <p:txEl>
                                              <p:pRg st="4" end="4"/>
                                            </p:txEl>
                                          </p:spTgt>
                                        </p:tgtEl>
                                        <p:attrNameLst>
                                          <p:attrName>style.color</p:attrName>
                                        </p:attrNameLst>
                                      </p:cBhvr>
                                      <p:to>
                                        <a:schemeClr val="accent2"/>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C00C57-639C-ABBD-CD70-C6B62F9CB7DC}"/>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77998E6-802F-BBA9-965B-6367A2667094}"/>
              </a:ext>
            </a:extLst>
          </p:cNvPr>
          <p:cNvSpPr txBox="1"/>
          <p:nvPr/>
        </p:nvSpPr>
        <p:spPr>
          <a:xfrm>
            <a:off x="310206" y="402700"/>
            <a:ext cx="3739279"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What do you think?</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C7EDA11C-C539-B0A3-22F8-128AF19E693C}"/>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C8EEC916-93FC-76D8-B559-1A8AEF044128}"/>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B3DAF31E-9755-233D-229C-10FF08871816}"/>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3" name="TextBox 2">
            <a:extLst>
              <a:ext uri="{FF2B5EF4-FFF2-40B4-BE49-F238E27FC236}">
                <a16:creationId xmlns:a16="http://schemas.microsoft.com/office/drawing/2014/main" id="{14AC2CDF-0264-A214-786F-AF4B3EE86410}"/>
              </a:ext>
            </a:extLst>
          </p:cNvPr>
          <p:cNvSpPr txBox="1"/>
          <p:nvPr/>
        </p:nvSpPr>
        <p:spPr>
          <a:xfrm>
            <a:off x="-3136849" y="-1126937"/>
            <a:ext cx="11410121" cy="707886"/>
          </a:xfrm>
          <a:prstGeom prst="rect">
            <a:avLst/>
          </a:prstGeom>
          <a:noFill/>
        </p:spPr>
        <p:txBody>
          <a:bodyPr wrap="square" rtlCol="0">
            <a:spAutoFit/>
          </a:bodyPr>
          <a:lstStyle/>
          <a:p>
            <a:pPr algn="just">
              <a:spcBef>
                <a:spcPts val="600"/>
              </a:spcBef>
            </a:pPr>
            <a:r>
              <a:rPr lang="en-GB" sz="2000" dirty="0">
                <a:solidFill>
                  <a:schemeClr val="bg1"/>
                </a:solidFill>
              </a:rPr>
              <a:t>A concerned customer has forwarded on what they believe to be a fraudulent email. It looks as if it has been sent by @Apollo but something appears a little 'phish-y.'</a:t>
            </a:r>
            <a:endParaRPr lang="en-GB" sz="2400" dirty="0">
              <a:solidFill>
                <a:schemeClr val="bg1"/>
              </a:solidFill>
            </a:endParaRPr>
          </a:p>
        </p:txBody>
      </p:sp>
      <p:pic>
        <p:nvPicPr>
          <p:cNvPr id="7" name="Graphic 6">
            <a:extLst>
              <a:ext uri="{FF2B5EF4-FFF2-40B4-BE49-F238E27FC236}">
                <a16:creationId xmlns:a16="http://schemas.microsoft.com/office/drawing/2014/main" id="{93A2667B-1CEF-D890-7188-961F0C3516AA}"/>
              </a:ext>
            </a:extLst>
          </p:cNvPr>
          <p:cNvPicPr>
            <a:picLocks noChangeAspect="1"/>
          </p:cNvPicPr>
          <p:nvPr/>
        </p:nvPicPr>
        <p:blipFill>
          <a:blip r:embed="rId2">
            <a:extLst>
              <a:ext uri="{96DAC541-7B7A-43D3-8B79-37D633B846F1}">
                <asvg:svgBlip xmlns:asvg="http://schemas.microsoft.com/office/drawing/2016/SVG/main" r:embed="rId3"/>
              </a:ext>
            </a:extLst>
          </a:blip>
          <a:srcRect l="4355" t="4137" r="5525" b="2297"/>
          <a:stretch/>
        </p:blipFill>
        <p:spPr>
          <a:xfrm>
            <a:off x="410818" y="1698913"/>
            <a:ext cx="6127133" cy="4348687"/>
          </a:xfrm>
          <a:prstGeom prst="rect">
            <a:avLst/>
          </a:prstGeom>
        </p:spPr>
      </p:pic>
      <p:sp>
        <p:nvSpPr>
          <p:cNvPr id="6" name="TextBox 5">
            <a:extLst>
              <a:ext uri="{FF2B5EF4-FFF2-40B4-BE49-F238E27FC236}">
                <a16:creationId xmlns:a16="http://schemas.microsoft.com/office/drawing/2014/main" id="{36A03735-5E08-93B2-2CF4-BDE2B4780CE8}"/>
              </a:ext>
            </a:extLst>
          </p:cNvPr>
          <p:cNvSpPr txBox="1"/>
          <p:nvPr/>
        </p:nvSpPr>
        <p:spPr>
          <a:xfrm>
            <a:off x="2601931" y="1195281"/>
            <a:ext cx="7008457" cy="400110"/>
          </a:xfrm>
          <a:prstGeom prst="rect">
            <a:avLst/>
          </a:prstGeom>
          <a:noFill/>
        </p:spPr>
        <p:txBody>
          <a:bodyPr wrap="none" rtlCol="0">
            <a:spAutoFit/>
          </a:bodyPr>
          <a:lstStyle/>
          <a:p>
            <a:pPr algn="just"/>
            <a:r>
              <a:rPr lang="en-GB" sz="2000" b="0" i="0" dirty="0">
                <a:solidFill>
                  <a:srgbClr val="FFFFFF"/>
                </a:solidFill>
                <a:effectLst/>
                <a:latin typeface="CiscoSansTT"/>
              </a:rPr>
              <a:t>Which of the following indicates that it is in fact a phishing email?</a:t>
            </a:r>
            <a:endParaRPr lang="fr-FR" sz="2000" dirty="0"/>
          </a:p>
        </p:txBody>
      </p:sp>
      <p:sp>
        <p:nvSpPr>
          <p:cNvPr id="8" name="TextBox 7">
            <a:extLst>
              <a:ext uri="{FF2B5EF4-FFF2-40B4-BE49-F238E27FC236}">
                <a16:creationId xmlns:a16="http://schemas.microsoft.com/office/drawing/2014/main" id="{0E85D8F4-392C-698E-1C02-9BED1CCCAEC4}"/>
              </a:ext>
            </a:extLst>
          </p:cNvPr>
          <p:cNvSpPr txBox="1"/>
          <p:nvPr/>
        </p:nvSpPr>
        <p:spPr>
          <a:xfrm>
            <a:off x="6943722" y="3057648"/>
            <a:ext cx="5157950" cy="1938992"/>
          </a:xfrm>
          <a:prstGeom prst="rect">
            <a:avLst/>
          </a:prstGeom>
          <a:noFill/>
        </p:spPr>
        <p:txBody>
          <a:bodyPr wrap="none" rtlCol="0">
            <a:spAutoFit/>
          </a:bodyPr>
          <a:lstStyle/>
          <a:p>
            <a:pPr marL="457200" indent="-457200">
              <a:buAutoNum type="arabicPeriod"/>
            </a:pPr>
            <a:r>
              <a:rPr lang="en-GB" sz="2400" dirty="0">
                <a:solidFill>
                  <a:schemeClr val="bg1"/>
                </a:solidFill>
              </a:rPr>
              <a:t>Link URL</a:t>
            </a:r>
          </a:p>
          <a:p>
            <a:pPr marL="457200" indent="-457200">
              <a:buAutoNum type="arabicPeriod"/>
            </a:pPr>
            <a:r>
              <a:rPr lang="en-GB" sz="2400" dirty="0">
                <a:solidFill>
                  <a:schemeClr val="bg1"/>
                </a:solidFill>
              </a:rPr>
              <a:t>Customer Name</a:t>
            </a:r>
          </a:p>
          <a:p>
            <a:pPr marL="457200" indent="-457200">
              <a:buAutoNum type="arabicPeriod"/>
            </a:pPr>
            <a:r>
              <a:rPr lang="en-GB" sz="2400" dirty="0">
                <a:solidFill>
                  <a:schemeClr val="bg1"/>
                </a:solidFill>
              </a:rPr>
              <a:t>Graphics</a:t>
            </a:r>
          </a:p>
          <a:p>
            <a:pPr marL="457200" indent="-457200">
              <a:buAutoNum type="arabicPeriod"/>
            </a:pPr>
            <a:r>
              <a:rPr lang="en-GB" sz="2400" dirty="0">
                <a:solidFill>
                  <a:schemeClr val="bg1"/>
                </a:solidFill>
              </a:rPr>
              <a:t>The language, spelling and grammar</a:t>
            </a:r>
          </a:p>
          <a:p>
            <a:pPr marL="457200" indent="-457200">
              <a:buAutoNum type="arabicPeriod"/>
            </a:pPr>
            <a:r>
              <a:rPr lang="en-GB" sz="2400" dirty="0">
                <a:solidFill>
                  <a:schemeClr val="bg1"/>
                </a:solidFill>
              </a:rPr>
              <a:t>Email address</a:t>
            </a:r>
          </a:p>
        </p:txBody>
      </p:sp>
    </p:spTree>
    <p:extLst>
      <p:ext uri="{BB962C8B-B14F-4D97-AF65-F5344CB8AC3E}">
        <p14:creationId xmlns:p14="http://schemas.microsoft.com/office/powerpoint/2010/main" val="197791104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2000" fill="hold"/>
                                        <p:tgtEl>
                                          <p:spTgt spid="8">
                                            <p:txEl>
                                              <p:pRg st="0" end="0"/>
                                            </p:txEl>
                                          </p:spTgt>
                                        </p:tgtEl>
                                        <p:attrNameLst>
                                          <p:attrName>style.color</p:attrName>
                                        </p:attrNameLst>
                                      </p:cBhvr>
                                      <p:to>
                                        <a:schemeClr val="accent2"/>
                                      </p:to>
                                    </p:animClr>
                                  </p:childTnLst>
                                </p:cTn>
                              </p:par>
                              <p:par>
                                <p:cTn id="7" presetID="3" presetClass="emph" presetSubtype="2" fill="hold" nodeType="withEffect">
                                  <p:stCondLst>
                                    <p:cond delay="0"/>
                                  </p:stCondLst>
                                  <p:childTnLst>
                                    <p:animClr clrSpc="rgb" dir="cw">
                                      <p:cBhvr override="childStyle">
                                        <p:cTn id="8" dur="2000" fill="hold"/>
                                        <p:tgtEl>
                                          <p:spTgt spid="8">
                                            <p:txEl>
                                              <p:pRg st="2" end="2"/>
                                            </p:txEl>
                                          </p:spTgt>
                                        </p:tgtEl>
                                        <p:attrNameLst>
                                          <p:attrName>style.color</p:attrName>
                                        </p:attrNameLst>
                                      </p:cBhvr>
                                      <p:to>
                                        <a:schemeClr val="accent2"/>
                                      </p:to>
                                    </p:animClr>
                                  </p:childTnLst>
                                </p:cTn>
                              </p:par>
                              <p:par>
                                <p:cTn id="9" presetID="3" presetClass="emph" presetSubtype="2" fill="hold" nodeType="withEffect">
                                  <p:stCondLst>
                                    <p:cond delay="0"/>
                                  </p:stCondLst>
                                  <p:childTnLst>
                                    <p:animClr clrSpc="rgb" dir="cw">
                                      <p:cBhvr override="childStyle">
                                        <p:cTn id="10" dur="2000" fill="hold"/>
                                        <p:tgtEl>
                                          <p:spTgt spid="8">
                                            <p:txEl>
                                              <p:pRg st="3" end="3"/>
                                            </p:txEl>
                                          </p:spTgt>
                                        </p:tgtEl>
                                        <p:attrNameLst>
                                          <p:attrName>style.color</p:attrName>
                                        </p:attrNameLst>
                                      </p:cBhvr>
                                      <p:to>
                                        <a:schemeClr val="accent2"/>
                                      </p:to>
                                    </p:animClr>
                                  </p:childTnLst>
                                </p:cTn>
                              </p:par>
                              <p:par>
                                <p:cTn id="11" presetID="3" presetClass="emph" presetSubtype="2" fill="hold" nodeType="withEffect">
                                  <p:stCondLst>
                                    <p:cond delay="0"/>
                                  </p:stCondLst>
                                  <p:childTnLst>
                                    <p:animClr clrSpc="rgb" dir="cw">
                                      <p:cBhvr override="childStyle">
                                        <p:cTn id="12" dur="2000" fill="hold"/>
                                        <p:tgtEl>
                                          <p:spTgt spid="8">
                                            <p:txEl>
                                              <p:pRg st="4" end="4"/>
                                            </p:txEl>
                                          </p:spTgt>
                                        </p:tgtEl>
                                        <p:attrNameLst>
                                          <p:attrName>style.color</p:attrName>
                                        </p:attrNameLst>
                                      </p:cBhvr>
                                      <p:to>
                                        <a:schemeClr val="accent2"/>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C12D6D-5CFB-46EC-F419-442438FC51F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5E48A5A-8E04-65CA-2FD0-40890703C393}"/>
              </a:ext>
            </a:extLst>
          </p:cNvPr>
          <p:cNvSpPr txBox="1"/>
          <p:nvPr/>
        </p:nvSpPr>
        <p:spPr>
          <a:xfrm>
            <a:off x="511779" y="626313"/>
            <a:ext cx="11680221" cy="5401479"/>
          </a:xfrm>
          <a:prstGeom prst="rect">
            <a:avLst/>
          </a:prstGeom>
          <a:noFill/>
        </p:spPr>
        <p:txBody>
          <a:bodyPr wrap="square" rtlCol="0">
            <a:spAutoFit/>
          </a:bodyPr>
          <a:lstStyle/>
          <a:p>
            <a:pPr algn="ctr"/>
            <a:r>
              <a:rPr lang="fr-FR" sz="11500" b="1" dirty="0">
                <a:solidFill>
                  <a:schemeClr val="bg1"/>
                </a:solidFill>
                <a:latin typeface="Andale Mono" panose="020B0509000000000004" pitchFamily="49" charset="0"/>
              </a:rPr>
              <a:t>Data Security </a:t>
            </a:r>
            <a:r>
              <a:rPr lang="fr-FR" sz="11500" b="1" dirty="0" err="1">
                <a:solidFill>
                  <a:schemeClr val="bg1"/>
                </a:solidFill>
                <a:latin typeface="Andale Mono" panose="020B0509000000000004" pitchFamily="49" charset="0"/>
              </a:rPr>
              <a:t>Breaches</a:t>
            </a:r>
            <a:endParaRPr lang="fr-FR" sz="11500" b="1" dirty="0">
              <a:solidFill>
                <a:schemeClr val="bg1"/>
              </a:solidFill>
              <a:latin typeface="Andale Mono" panose="020B0509000000000004" pitchFamily="49" charset="0"/>
            </a:endParaRPr>
          </a:p>
        </p:txBody>
      </p:sp>
      <p:cxnSp>
        <p:nvCxnSpPr>
          <p:cNvPr id="3" name="Straight Connector 2">
            <a:extLst>
              <a:ext uri="{FF2B5EF4-FFF2-40B4-BE49-F238E27FC236}">
                <a16:creationId xmlns:a16="http://schemas.microsoft.com/office/drawing/2014/main" id="{A67ED2BC-3DBD-1F8D-68D0-5B5CCFC544C8}"/>
              </a:ext>
            </a:extLst>
          </p:cNvPr>
          <p:cNvCxnSpPr>
            <a:cxnSpLocks/>
          </p:cNvCxnSpPr>
          <p:nvPr/>
        </p:nvCxnSpPr>
        <p:spPr>
          <a:xfrm>
            <a:off x="410818" y="7606759"/>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4" name="Oval 3">
            <a:extLst>
              <a:ext uri="{FF2B5EF4-FFF2-40B4-BE49-F238E27FC236}">
                <a16:creationId xmlns:a16="http://schemas.microsoft.com/office/drawing/2014/main" id="{522C43F5-BCE0-DF2D-D8CE-1F8435DA20DD}"/>
              </a:ext>
            </a:extLst>
          </p:cNvPr>
          <p:cNvSpPr/>
          <p:nvPr/>
        </p:nvSpPr>
        <p:spPr>
          <a:xfrm>
            <a:off x="5844000" y="73663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Graphic 18" descr="Tick with solid fill">
            <a:extLst>
              <a:ext uri="{FF2B5EF4-FFF2-40B4-BE49-F238E27FC236}">
                <a16:creationId xmlns:a16="http://schemas.microsoft.com/office/drawing/2014/main" id="{435FD9F6-B8A1-2064-BF2C-AFCC38E49AFF}"/>
              </a:ext>
            </a:extLst>
          </p:cNvPr>
          <p:cNvSpPr/>
          <p:nvPr/>
        </p:nvSpPr>
        <p:spPr>
          <a:xfrm>
            <a:off x="5942325" y="75112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6" name="TextBox 5">
            <a:extLst>
              <a:ext uri="{FF2B5EF4-FFF2-40B4-BE49-F238E27FC236}">
                <a16:creationId xmlns:a16="http://schemas.microsoft.com/office/drawing/2014/main" id="{B49D71A5-95A1-A990-7D1A-CB16B9AEC824}"/>
              </a:ext>
            </a:extLst>
          </p:cNvPr>
          <p:cNvSpPr txBox="1"/>
          <p:nvPr/>
        </p:nvSpPr>
        <p:spPr>
          <a:xfrm>
            <a:off x="1163198" y="8172428"/>
            <a:ext cx="9887194" cy="400110"/>
          </a:xfrm>
          <a:prstGeom prst="rect">
            <a:avLst/>
          </a:prstGeom>
          <a:noFill/>
        </p:spPr>
        <p:txBody>
          <a:bodyPr wrap="none" rtlCol="0">
            <a:spAutoFit/>
          </a:bodyPr>
          <a:lstStyle/>
          <a:p>
            <a:pPr algn="just"/>
            <a:r>
              <a:rPr lang="en-GB" sz="2000" b="0" i="0" dirty="0">
                <a:solidFill>
                  <a:srgbClr val="FFFFFF"/>
                </a:solidFill>
                <a:effectLst/>
                <a:latin typeface="CiscoSansTT"/>
              </a:rPr>
              <a:t>The implications of a data security breach are severe, but they are becoming all too common.</a:t>
            </a:r>
            <a:endParaRPr lang="fr-FR" sz="2000" dirty="0"/>
          </a:p>
        </p:txBody>
      </p:sp>
    </p:spTree>
    <p:extLst>
      <p:ext uri="{BB962C8B-B14F-4D97-AF65-F5344CB8AC3E}">
        <p14:creationId xmlns:p14="http://schemas.microsoft.com/office/powerpoint/2010/main" val="1316259890"/>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9A3FF4-AA55-811A-E144-D8989837F06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AFBD077-F9C6-1C4A-7E4B-09FFD82FB7BC}"/>
              </a:ext>
            </a:extLst>
          </p:cNvPr>
          <p:cNvSpPr txBox="1"/>
          <p:nvPr/>
        </p:nvSpPr>
        <p:spPr>
          <a:xfrm>
            <a:off x="310206" y="402700"/>
            <a:ext cx="3739279"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Data Security Breaches</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B65178D4-2918-3609-3D66-A7D0E3AE82A8}"/>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680389AC-1822-7C87-3767-D49B617BF066}"/>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579F2843-9527-D44B-024F-6BBD528D66CA}"/>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pic>
        <p:nvPicPr>
          <p:cNvPr id="7" name="Graphic 6">
            <a:extLst>
              <a:ext uri="{FF2B5EF4-FFF2-40B4-BE49-F238E27FC236}">
                <a16:creationId xmlns:a16="http://schemas.microsoft.com/office/drawing/2014/main" id="{A26E000A-F8D5-4B6A-A3EF-CEF9AFE05F5D}"/>
              </a:ext>
            </a:extLst>
          </p:cNvPr>
          <p:cNvPicPr>
            <a:picLocks noChangeAspect="1"/>
          </p:cNvPicPr>
          <p:nvPr/>
        </p:nvPicPr>
        <p:blipFill>
          <a:blip r:embed="rId2">
            <a:extLst>
              <a:ext uri="{96DAC541-7B7A-43D3-8B79-37D633B846F1}">
                <asvg:svgBlip xmlns:asvg="http://schemas.microsoft.com/office/drawing/2016/SVG/main" r:embed="rId3"/>
              </a:ext>
            </a:extLst>
          </a:blip>
          <a:srcRect l="4355" t="4137" r="5525" b="2297"/>
          <a:stretch/>
        </p:blipFill>
        <p:spPr>
          <a:xfrm>
            <a:off x="-6961540" y="7899692"/>
            <a:ext cx="6127133" cy="4348687"/>
          </a:xfrm>
          <a:prstGeom prst="rect">
            <a:avLst/>
          </a:prstGeom>
        </p:spPr>
      </p:pic>
      <p:sp>
        <p:nvSpPr>
          <p:cNvPr id="6" name="TextBox 5">
            <a:extLst>
              <a:ext uri="{FF2B5EF4-FFF2-40B4-BE49-F238E27FC236}">
                <a16:creationId xmlns:a16="http://schemas.microsoft.com/office/drawing/2014/main" id="{C60A1F42-DFF5-CC02-6A29-833CC993EDCB}"/>
              </a:ext>
            </a:extLst>
          </p:cNvPr>
          <p:cNvSpPr txBox="1"/>
          <p:nvPr/>
        </p:nvSpPr>
        <p:spPr>
          <a:xfrm>
            <a:off x="2745445" y="-1716498"/>
            <a:ext cx="7008457" cy="400110"/>
          </a:xfrm>
          <a:prstGeom prst="rect">
            <a:avLst/>
          </a:prstGeom>
          <a:noFill/>
        </p:spPr>
        <p:txBody>
          <a:bodyPr wrap="none" rtlCol="0">
            <a:spAutoFit/>
          </a:bodyPr>
          <a:lstStyle/>
          <a:p>
            <a:pPr algn="just"/>
            <a:r>
              <a:rPr lang="en-GB" sz="2000" b="0" i="0" dirty="0">
                <a:solidFill>
                  <a:srgbClr val="FFFFFF"/>
                </a:solidFill>
                <a:effectLst/>
                <a:latin typeface="CiscoSansTT"/>
              </a:rPr>
              <a:t>Which of the following indicates that it is in fact a phishing email?</a:t>
            </a:r>
            <a:endParaRPr lang="fr-FR" sz="2000" dirty="0"/>
          </a:p>
        </p:txBody>
      </p:sp>
      <p:sp>
        <p:nvSpPr>
          <p:cNvPr id="8" name="TextBox 7">
            <a:extLst>
              <a:ext uri="{FF2B5EF4-FFF2-40B4-BE49-F238E27FC236}">
                <a16:creationId xmlns:a16="http://schemas.microsoft.com/office/drawing/2014/main" id="{F8FE86B7-439A-6EF3-43DB-E1C6E9B51154}"/>
              </a:ext>
            </a:extLst>
          </p:cNvPr>
          <p:cNvSpPr txBox="1"/>
          <p:nvPr/>
        </p:nvSpPr>
        <p:spPr>
          <a:xfrm>
            <a:off x="12973060" y="-2285884"/>
            <a:ext cx="5157950" cy="1938992"/>
          </a:xfrm>
          <a:prstGeom prst="rect">
            <a:avLst/>
          </a:prstGeom>
          <a:noFill/>
        </p:spPr>
        <p:txBody>
          <a:bodyPr wrap="none" rtlCol="0">
            <a:spAutoFit/>
          </a:bodyPr>
          <a:lstStyle/>
          <a:p>
            <a:pPr marL="457200" indent="-457200">
              <a:buAutoNum type="arabicPeriod"/>
            </a:pPr>
            <a:r>
              <a:rPr lang="en-GB" sz="2400" dirty="0">
                <a:solidFill>
                  <a:schemeClr val="bg1"/>
                </a:solidFill>
              </a:rPr>
              <a:t>Link URL</a:t>
            </a:r>
          </a:p>
          <a:p>
            <a:pPr marL="457200" indent="-457200">
              <a:buAutoNum type="arabicPeriod"/>
            </a:pPr>
            <a:r>
              <a:rPr lang="en-GB" sz="2400" dirty="0">
                <a:solidFill>
                  <a:schemeClr val="bg1"/>
                </a:solidFill>
              </a:rPr>
              <a:t>Customer Name</a:t>
            </a:r>
          </a:p>
          <a:p>
            <a:pPr marL="457200" indent="-457200">
              <a:buAutoNum type="arabicPeriod"/>
            </a:pPr>
            <a:r>
              <a:rPr lang="en-GB" sz="2400" dirty="0">
                <a:solidFill>
                  <a:schemeClr val="bg1"/>
                </a:solidFill>
              </a:rPr>
              <a:t>Graphics</a:t>
            </a:r>
          </a:p>
          <a:p>
            <a:pPr marL="457200" indent="-457200">
              <a:buAutoNum type="arabicPeriod"/>
            </a:pPr>
            <a:r>
              <a:rPr lang="en-GB" sz="2400" dirty="0">
                <a:solidFill>
                  <a:schemeClr val="bg1"/>
                </a:solidFill>
              </a:rPr>
              <a:t>The language, spelling and grammar</a:t>
            </a:r>
          </a:p>
          <a:p>
            <a:pPr marL="457200" indent="-457200">
              <a:buAutoNum type="arabicPeriod"/>
            </a:pPr>
            <a:r>
              <a:rPr lang="en-GB" sz="2400" dirty="0">
                <a:solidFill>
                  <a:schemeClr val="bg1"/>
                </a:solidFill>
              </a:rPr>
              <a:t>Email address</a:t>
            </a:r>
          </a:p>
        </p:txBody>
      </p:sp>
      <p:sp>
        <p:nvSpPr>
          <p:cNvPr id="5" name="TextBox 4">
            <a:extLst>
              <a:ext uri="{FF2B5EF4-FFF2-40B4-BE49-F238E27FC236}">
                <a16:creationId xmlns:a16="http://schemas.microsoft.com/office/drawing/2014/main" id="{007C36A5-ACB8-5DD9-7EC2-F0B4DA8283F1}"/>
              </a:ext>
            </a:extLst>
          </p:cNvPr>
          <p:cNvSpPr txBox="1"/>
          <p:nvPr/>
        </p:nvSpPr>
        <p:spPr>
          <a:xfrm>
            <a:off x="1163198" y="3228945"/>
            <a:ext cx="9887194" cy="400110"/>
          </a:xfrm>
          <a:prstGeom prst="rect">
            <a:avLst/>
          </a:prstGeom>
          <a:noFill/>
        </p:spPr>
        <p:txBody>
          <a:bodyPr wrap="none" rtlCol="0">
            <a:spAutoFit/>
          </a:bodyPr>
          <a:lstStyle/>
          <a:p>
            <a:pPr algn="just"/>
            <a:r>
              <a:rPr lang="en-GB" sz="2000" b="0" i="0" dirty="0">
                <a:solidFill>
                  <a:srgbClr val="FFFFFF"/>
                </a:solidFill>
                <a:effectLst/>
                <a:latin typeface="CiscoSansTT"/>
              </a:rPr>
              <a:t>The implications of a data security breach are severe, but they are becoming all too common.</a:t>
            </a:r>
            <a:endParaRPr lang="fr-FR" sz="2000" dirty="0"/>
          </a:p>
        </p:txBody>
      </p:sp>
      <p:pic>
        <p:nvPicPr>
          <p:cNvPr id="9" name="Picture 8">
            <a:extLst>
              <a:ext uri="{FF2B5EF4-FFF2-40B4-BE49-F238E27FC236}">
                <a16:creationId xmlns:a16="http://schemas.microsoft.com/office/drawing/2014/main" id="{C594AB3A-6E56-BB62-A1D8-A00B3D1C456D}"/>
              </a:ext>
            </a:extLst>
          </p:cNvPr>
          <p:cNvPicPr>
            <a:picLocks noChangeAspect="1"/>
          </p:cNvPicPr>
          <p:nvPr/>
        </p:nvPicPr>
        <p:blipFill>
          <a:blip r:embed="rId4"/>
          <a:stretch>
            <a:fillRect/>
          </a:stretch>
        </p:blipFill>
        <p:spPr>
          <a:xfrm>
            <a:off x="13243341" y="8270465"/>
            <a:ext cx="5366732" cy="4192760"/>
          </a:xfrm>
          <a:prstGeom prst="rect">
            <a:avLst/>
          </a:prstGeom>
        </p:spPr>
      </p:pic>
      <p:pic>
        <p:nvPicPr>
          <p:cNvPr id="10" name="Picture 9">
            <a:extLst>
              <a:ext uri="{FF2B5EF4-FFF2-40B4-BE49-F238E27FC236}">
                <a16:creationId xmlns:a16="http://schemas.microsoft.com/office/drawing/2014/main" id="{5BD51885-F7A7-5615-0D87-972197ACF9E0}"/>
              </a:ext>
            </a:extLst>
          </p:cNvPr>
          <p:cNvPicPr>
            <a:picLocks noChangeAspect="1"/>
          </p:cNvPicPr>
          <p:nvPr/>
        </p:nvPicPr>
        <p:blipFill>
          <a:blip r:embed="rId5"/>
          <a:stretch>
            <a:fillRect/>
          </a:stretch>
        </p:blipFill>
        <p:spPr>
          <a:xfrm>
            <a:off x="13243341" y="8270465"/>
            <a:ext cx="5366732" cy="4192760"/>
          </a:xfrm>
          <a:prstGeom prst="rect">
            <a:avLst/>
          </a:prstGeom>
        </p:spPr>
      </p:pic>
    </p:spTree>
    <p:extLst>
      <p:ext uri="{BB962C8B-B14F-4D97-AF65-F5344CB8AC3E}">
        <p14:creationId xmlns:p14="http://schemas.microsoft.com/office/powerpoint/2010/main" val="424018354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0677C4-336B-123A-6E73-F80ED1BE4AD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CFC81D1-B2D6-030D-8557-7DDAB8D0460F}"/>
              </a:ext>
            </a:extLst>
          </p:cNvPr>
          <p:cNvSpPr txBox="1"/>
          <p:nvPr/>
        </p:nvSpPr>
        <p:spPr>
          <a:xfrm>
            <a:off x="310206" y="402700"/>
            <a:ext cx="3739279"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Data Security Breaches</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FC81D41C-02D6-FEF4-3AF0-1AC22E4CFE9E}"/>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1FA3417E-7FDD-9B79-79F4-AD6EDE896D8D}"/>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4EA10A7A-FBC0-5F1C-B472-42BBC1B98953}"/>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5" name="TextBox 4">
            <a:extLst>
              <a:ext uri="{FF2B5EF4-FFF2-40B4-BE49-F238E27FC236}">
                <a16:creationId xmlns:a16="http://schemas.microsoft.com/office/drawing/2014/main" id="{4F28E015-749E-B4B0-4871-B3843FE82549}"/>
              </a:ext>
            </a:extLst>
          </p:cNvPr>
          <p:cNvSpPr txBox="1"/>
          <p:nvPr/>
        </p:nvSpPr>
        <p:spPr>
          <a:xfrm>
            <a:off x="463111" y="1285837"/>
            <a:ext cx="9887194" cy="400110"/>
          </a:xfrm>
          <a:prstGeom prst="rect">
            <a:avLst/>
          </a:prstGeom>
          <a:noFill/>
        </p:spPr>
        <p:txBody>
          <a:bodyPr wrap="none" rtlCol="0">
            <a:spAutoFit/>
          </a:bodyPr>
          <a:lstStyle/>
          <a:p>
            <a:pPr algn="just"/>
            <a:r>
              <a:rPr lang="en-GB" sz="2000" b="0" i="0" dirty="0">
                <a:solidFill>
                  <a:srgbClr val="FFFFFF"/>
                </a:solidFill>
                <a:effectLst/>
                <a:latin typeface="CiscoSansTT"/>
              </a:rPr>
              <a:t>The implications of a data security breach are severe, but they are becoming all too common.</a:t>
            </a:r>
            <a:endParaRPr lang="fr-FR" sz="2000" dirty="0"/>
          </a:p>
        </p:txBody>
      </p:sp>
      <p:pic>
        <p:nvPicPr>
          <p:cNvPr id="9" name="Picture 8">
            <a:extLst>
              <a:ext uri="{FF2B5EF4-FFF2-40B4-BE49-F238E27FC236}">
                <a16:creationId xmlns:a16="http://schemas.microsoft.com/office/drawing/2014/main" id="{B0E4A7EE-8CA1-2F0C-D41E-B41E85AFED99}"/>
              </a:ext>
            </a:extLst>
          </p:cNvPr>
          <p:cNvPicPr>
            <a:picLocks noChangeAspect="1"/>
          </p:cNvPicPr>
          <p:nvPr/>
        </p:nvPicPr>
        <p:blipFill>
          <a:blip r:embed="rId2"/>
          <a:stretch>
            <a:fillRect/>
          </a:stretch>
        </p:blipFill>
        <p:spPr>
          <a:xfrm>
            <a:off x="6391886" y="2663845"/>
            <a:ext cx="5366732" cy="4192760"/>
          </a:xfrm>
          <a:prstGeom prst="rect">
            <a:avLst/>
          </a:prstGeom>
        </p:spPr>
      </p:pic>
      <p:pic>
        <p:nvPicPr>
          <p:cNvPr id="11" name="Picture 10">
            <a:extLst>
              <a:ext uri="{FF2B5EF4-FFF2-40B4-BE49-F238E27FC236}">
                <a16:creationId xmlns:a16="http://schemas.microsoft.com/office/drawing/2014/main" id="{09C475C3-279C-6E25-4DA1-69077AA9374D}"/>
              </a:ext>
            </a:extLst>
          </p:cNvPr>
          <p:cNvPicPr>
            <a:picLocks noChangeAspect="1"/>
          </p:cNvPicPr>
          <p:nvPr/>
        </p:nvPicPr>
        <p:blipFill>
          <a:blip r:embed="rId3"/>
          <a:stretch>
            <a:fillRect/>
          </a:stretch>
        </p:blipFill>
        <p:spPr>
          <a:xfrm>
            <a:off x="470321" y="2663845"/>
            <a:ext cx="5366732" cy="4192760"/>
          </a:xfrm>
          <a:prstGeom prst="rect">
            <a:avLst/>
          </a:prstGeom>
        </p:spPr>
      </p:pic>
      <p:sp>
        <p:nvSpPr>
          <p:cNvPr id="12" name="TextBox 11">
            <a:extLst>
              <a:ext uri="{FF2B5EF4-FFF2-40B4-BE49-F238E27FC236}">
                <a16:creationId xmlns:a16="http://schemas.microsoft.com/office/drawing/2014/main" id="{CBDDDF02-E088-6294-1F76-3403A4456829}"/>
              </a:ext>
            </a:extLst>
          </p:cNvPr>
          <p:cNvSpPr txBox="1"/>
          <p:nvPr/>
        </p:nvSpPr>
        <p:spPr>
          <a:xfrm>
            <a:off x="-7778922" y="2008023"/>
            <a:ext cx="6073354" cy="4862870"/>
          </a:xfrm>
          <a:prstGeom prst="rect">
            <a:avLst/>
          </a:prstGeom>
          <a:noFill/>
        </p:spPr>
        <p:txBody>
          <a:bodyPr wrap="square" rtlCol="0">
            <a:spAutoFit/>
          </a:bodyPr>
          <a:lstStyle/>
          <a:p>
            <a:pPr algn="just">
              <a:spcBef>
                <a:spcPts val="600"/>
              </a:spcBef>
            </a:pPr>
            <a:r>
              <a:rPr lang="en-GB" sz="2000" b="0" i="0" dirty="0">
                <a:solidFill>
                  <a:schemeClr val="bg1"/>
                </a:solidFill>
                <a:effectLst/>
              </a:rPr>
              <a:t>In 2017, an Internet of Things (IoT) botnet, </a:t>
            </a:r>
            <a:r>
              <a:rPr lang="en-GB" sz="2000" b="0" i="0" dirty="0" err="1">
                <a:solidFill>
                  <a:schemeClr val="bg1"/>
                </a:solidFill>
                <a:effectLst/>
              </a:rPr>
              <a:t>Persirai</a:t>
            </a:r>
            <a:r>
              <a:rPr lang="en-GB" sz="2000" b="0" i="0" dirty="0">
                <a:solidFill>
                  <a:schemeClr val="bg1"/>
                </a:solidFill>
                <a:effectLst/>
              </a:rPr>
              <a:t>, targeted over 1,000 different models of Internet Protocol (IP) cameras, accessing open ports to inject a command that forced the cameras to connect to a site which installed malware on them. Once the malware was downloaded and executed, it deleted itself and was therefore able to run in memory to avoid detection.</a:t>
            </a:r>
          </a:p>
          <a:p>
            <a:pPr algn="just">
              <a:spcBef>
                <a:spcPts val="600"/>
              </a:spcBef>
            </a:pPr>
            <a:r>
              <a:rPr lang="en-GB" sz="2000" b="0" i="0" dirty="0">
                <a:solidFill>
                  <a:schemeClr val="bg1"/>
                </a:solidFill>
                <a:effectLst/>
              </a:rPr>
              <a:t>Over 122,000 of these cameras from several different manufacturers were hijacked and used to carry out distributed denial-of-service (DDoS) attacks, without the knowledge of their owners. A DDoS attack occurs when multiple devices infected with malware flood the resources of a targeted system.</a:t>
            </a:r>
          </a:p>
          <a:p>
            <a:pPr algn="just">
              <a:spcBef>
                <a:spcPts val="600"/>
              </a:spcBef>
            </a:pPr>
            <a:r>
              <a:rPr lang="en-GB" sz="2000" b="0" i="0" dirty="0">
                <a:solidFill>
                  <a:schemeClr val="bg1"/>
                </a:solidFill>
                <a:effectLst/>
              </a:rPr>
              <a:t>The IoT is connecting more and more devices, creating more opportunities for cybercriminals to attack.</a:t>
            </a:r>
            <a:endParaRPr lang="fr-FR" sz="2000" dirty="0">
              <a:solidFill>
                <a:schemeClr val="bg1"/>
              </a:solidFill>
            </a:endParaRPr>
          </a:p>
        </p:txBody>
      </p:sp>
      <p:sp>
        <p:nvSpPr>
          <p:cNvPr id="3" name="TextBox 2">
            <a:extLst>
              <a:ext uri="{FF2B5EF4-FFF2-40B4-BE49-F238E27FC236}">
                <a16:creationId xmlns:a16="http://schemas.microsoft.com/office/drawing/2014/main" id="{39B74DAB-39E3-0FC5-99EE-E7417916685D}"/>
              </a:ext>
            </a:extLst>
          </p:cNvPr>
          <p:cNvSpPr txBox="1"/>
          <p:nvPr/>
        </p:nvSpPr>
        <p:spPr>
          <a:xfrm>
            <a:off x="13623771" y="1579390"/>
            <a:ext cx="6073354" cy="5247590"/>
          </a:xfrm>
          <a:prstGeom prst="rect">
            <a:avLst/>
          </a:prstGeom>
          <a:noFill/>
        </p:spPr>
        <p:txBody>
          <a:bodyPr wrap="square" rtlCol="0">
            <a:spAutoFit/>
          </a:bodyPr>
          <a:lstStyle/>
          <a:p>
            <a:pPr algn="just">
              <a:spcBef>
                <a:spcPts val="600"/>
              </a:spcBef>
            </a:pPr>
            <a:r>
              <a:rPr lang="en-GB" sz="2000" b="1" i="1" dirty="0">
                <a:solidFill>
                  <a:schemeClr val="bg1"/>
                </a:solidFill>
                <a:effectLst/>
              </a:rPr>
              <a:t>The </a:t>
            </a:r>
            <a:r>
              <a:rPr lang="en-GB" sz="2000" b="1" i="1" dirty="0" err="1">
                <a:solidFill>
                  <a:schemeClr val="bg1"/>
                </a:solidFill>
                <a:effectLst/>
              </a:rPr>
              <a:t>Persirai</a:t>
            </a:r>
            <a:r>
              <a:rPr lang="en-GB" sz="2000" b="1" i="1" dirty="0">
                <a:solidFill>
                  <a:schemeClr val="bg1"/>
                </a:solidFill>
                <a:effectLst/>
              </a:rPr>
              <a:t> Botnet</a:t>
            </a:r>
            <a:endParaRPr lang="en-GB" sz="2000" b="0" i="0" dirty="0">
              <a:solidFill>
                <a:schemeClr val="bg1"/>
              </a:solidFill>
              <a:effectLst/>
            </a:endParaRPr>
          </a:p>
          <a:p>
            <a:pPr algn="just">
              <a:spcBef>
                <a:spcPts val="600"/>
              </a:spcBef>
            </a:pPr>
            <a:r>
              <a:rPr lang="en-GB" sz="2000" b="0" i="0" dirty="0">
                <a:solidFill>
                  <a:schemeClr val="bg1"/>
                </a:solidFill>
                <a:effectLst/>
              </a:rPr>
              <a:t>In 2017, an Internet of Things (IoT) botnet, </a:t>
            </a:r>
            <a:r>
              <a:rPr lang="en-GB" sz="2000" b="0" i="0" dirty="0" err="1">
                <a:solidFill>
                  <a:schemeClr val="bg1"/>
                </a:solidFill>
                <a:effectLst/>
              </a:rPr>
              <a:t>Persirai</a:t>
            </a:r>
            <a:r>
              <a:rPr lang="en-GB" sz="2000" b="0" i="0" dirty="0">
                <a:solidFill>
                  <a:schemeClr val="bg1"/>
                </a:solidFill>
                <a:effectLst/>
              </a:rPr>
              <a:t>, targeted over 1,000 different models of Internet Protocol (IP) cameras, accessing open ports to inject a command that forced the cameras to connect to a site which installed malware on them. Once the malware was downloaded and executed, it deleted itself and was therefore able to run in memory to avoid detection.</a:t>
            </a:r>
          </a:p>
          <a:p>
            <a:pPr algn="just">
              <a:spcBef>
                <a:spcPts val="600"/>
              </a:spcBef>
            </a:pPr>
            <a:r>
              <a:rPr lang="en-GB" sz="2000" b="0" i="0" dirty="0">
                <a:solidFill>
                  <a:schemeClr val="bg1"/>
                </a:solidFill>
                <a:effectLst/>
              </a:rPr>
              <a:t>Over 122,000 of these cameras from several different manufacturers were hijacked and used to carry out distributed denial-of-service (DDoS) attacks, without the knowledge of their owners. A DDoS attack occurs when multiple devices infected with malware flood the resources of a targeted system.</a:t>
            </a:r>
          </a:p>
          <a:p>
            <a:pPr algn="just">
              <a:spcBef>
                <a:spcPts val="600"/>
              </a:spcBef>
            </a:pPr>
            <a:r>
              <a:rPr lang="en-GB" sz="2000" b="0" i="0" dirty="0">
                <a:solidFill>
                  <a:schemeClr val="bg1"/>
                </a:solidFill>
                <a:effectLst/>
              </a:rPr>
              <a:t>The IoT is connecting more and more devices, creating more opportunities for cybercriminals to attack.</a:t>
            </a:r>
            <a:endParaRPr lang="fr-FR" sz="2000" dirty="0">
              <a:solidFill>
                <a:schemeClr val="bg1"/>
              </a:solidFill>
            </a:endParaRPr>
          </a:p>
        </p:txBody>
      </p:sp>
    </p:spTree>
    <p:extLst>
      <p:ext uri="{BB962C8B-B14F-4D97-AF65-F5344CB8AC3E}">
        <p14:creationId xmlns:p14="http://schemas.microsoft.com/office/powerpoint/2010/main" val="400495026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4ACF82-0732-C7DB-D5BE-6F8C1F95199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B1C5CE0-ADB8-E7E2-8068-1694FE4179C4}"/>
              </a:ext>
            </a:extLst>
          </p:cNvPr>
          <p:cNvSpPr txBox="1"/>
          <p:nvPr/>
        </p:nvSpPr>
        <p:spPr>
          <a:xfrm>
            <a:off x="310208" y="430636"/>
            <a:ext cx="1665841" cy="338554"/>
          </a:xfrm>
          <a:prstGeom prst="rect">
            <a:avLst/>
          </a:prstGeom>
          <a:noFill/>
        </p:spPr>
        <p:txBody>
          <a:bodyPr wrap="none" rtlCol="0">
            <a:spAutoFit/>
          </a:bodyPr>
          <a:lstStyle/>
          <a:p>
            <a:r>
              <a:rPr lang="fr-FR" sz="1600" dirty="0">
                <a:solidFill>
                  <a:schemeClr val="bg1"/>
                </a:solidFill>
                <a:latin typeface="Andale Mono" panose="020B0509000000000004" pitchFamily="49" charset="0"/>
              </a:rPr>
              <a:t>Introduction</a:t>
            </a:r>
          </a:p>
        </p:txBody>
      </p:sp>
      <p:cxnSp>
        <p:nvCxnSpPr>
          <p:cNvPr id="4" name="Straight Connector 3">
            <a:extLst>
              <a:ext uri="{FF2B5EF4-FFF2-40B4-BE49-F238E27FC236}">
                <a16:creationId xmlns:a16="http://schemas.microsoft.com/office/drawing/2014/main" id="{27182F17-D571-AFA3-0F52-6AD05E95E524}"/>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DF5FC571-950E-9E02-C253-A88DBF384B14}"/>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96280B8D-0D18-1EE5-AD85-9243D6F0FB49}"/>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15" name="TextBox 14">
            <a:extLst>
              <a:ext uri="{FF2B5EF4-FFF2-40B4-BE49-F238E27FC236}">
                <a16:creationId xmlns:a16="http://schemas.microsoft.com/office/drawing/2014/main" id="{133CFEE6-BC07-70A5-1415-DC672483D85E}"/>
              </a:ext>
            </a:extLst>
          </p:cNvPr>
          <p:cNvSpPr txBox="1"/>
          <p:nvPr/>
        </p:nvSpPr>
        <p:spPr>
          <a:xfrm>
            <a:off x="156533" y="3041519"/>
            <a:ext cx="5785792" cy="1200329"/>
          </a:xfrm>
          <a:prstGeom prst="rect">
            <a:avLst/>
          </a:prstGeom>
          <a:noFill/>
        </p:spPr>
        <p:txBody>
          <a:bodyPr wrap="square" rtlCol="0">
            <a:spAutoFit/>
          </a:bodyPr>
          <a:lstStyle/>
          <a:p>
            <a:pPr algn="just">
              <a:spcBef>
                <a:spcPts val="600"/>
              </a:spcBef>
            </a:pPr>
            <a:r>
              <a:rPr lang="en-GB" b="0" i="0" dirty="0">
                <a:solidFill>
                  <a:srgbClr val="FFFFFF"/>
                </a:solidFill>
                <a:effectLst/>
                <a:latin typeface="CiscoSansTT"/>
              </a:rPr>
              <a:t>Cybersecurity is the ongoing effort to protect </a:t>
            </a:r>
            <a:r>
              <a:rPr lang="en-GB" dirty="0">
                <a:solidFill>
                  <a:schemeClr val="bg1"/>
                </a:solidFill>
                <a:latin typeface="CiscoSansTT"/>
              </a:rPr>
              <a:t>individuals</a:t>
            </a:r>
            <a:r>
              <a:rPr lang="en-GB" b="0" i="0" dirty="0">
                <a:solidFill>
                  <a:srgbClr val="FFFFFF"/>
                </a:solidFill>
                <a:effectLst/>
                <a:latin typeface="CiscoSansTT"/>
              </a:rPr>
              <a:t>, </a:t>
            </a:r>
            <a:r>
              <a:rPr lang="en-GB" b="1" dirty="0">
                <a:solidFill>
                  <a:srgbClr val="C00000"/>
                </a:solidFill>
                <a:highlight>
                  <a:srgbClr val="FFFF00"/>
                </a:highlight>
                <a:latin typeface="CiscoSansTT"/>
              </a:rPr>
              <a:t>organizations</a:t>
            </a:r>
            <a:r>
              <a:rPr lang="en-GB" b="0" i="0" dirty="0">
                <a:solidFill>
                  <a:srgbClr val="FFFFFF"/>
                </a:solidFill>
                <a:effectLst/>
                <a:latin typeface="CiscoSansTT"/>
              </a:rPr>
              <a:t> and governments from digital attacks by protecting networked systems and data from unauthorized use or harm.</a:t>
            </a:r>
            <a:endParaRPr lang="fr-FR" dirty="0">
              <a:solidFill>
                <a:schemeClr val="bg1"/>
              </a:solidFill>
              <a:effectLst/>
              <a:latin typeface="Times New Roman" panose="02020603050405020304" pitchFamily="18" charset="0"/>
            </a:endParaRPr>
          </a:p>
        </p:txBody>
      </p:sp>
      <p:pic>
        <p:nvPicPr>
          <p:cNvPr id="7" name="Picture 6">
            <a:extLst>
              <a:ext uri="{FF2B5EF4-FFF2-40B4-BE49-F238E27FC236}">
                <a16:creationId xmlns:a16="http://schemas.microsoft.com/office/drawing/2014/main" id="{0C8D664D-9DEC-1867-2013-7A85AB6AD9A8}"/>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6250" b="89787" l="6040" r="89933">
                        <a14:foregroundMark x1="39597" y1="6402" x2="39597" y2="6402"/>
                        <a14:foregroundMark x1="6040" y1="39024" x2="6040" y2="39024"/>
                        <a14:foregroundMark x1="45302" y1="71646" x2="45302" y2="71646"/>
                        <a14:foregroundMark x1="47148" y1="75000" x2="47148" y2="75000"/>
                        <a14:foregroundMark x1="54027" y1="71189" x2="54027" y2="71189"/>
                        <a14:foregroundMark x1="53691" y1="71189" x2="53691" y2="71189"/>
                        <a14:foregroundMark x1="54698" y1="73628" x2="54698" y2="73628"/>
                        <a14:foregroundMark x1="52852" y1="78049" x2="52852" y2="78049"/>
                        <a14:foregroundMark x1="46141" y1="67835" x2="46141" y2="67835"/>
                        <a14:foregroundMark x1="40772" y1="67835" x2="40772" y2="67835"/>
                        <a14:foregroundMark x1="37752" y1="69817" x2="37752" y2="69817"/>
                        <a14:foregroundMark x1="41946" y1="68750" x2="41946" y2="68750"/>
                        <a14:foregroundMark x1="49832" y1="68140" x2="49832" y2="68140"/>
                        <a14:foregroundMark x1="51678" y1="68140" x2="51678" y2="68140"/>
                        <a14:foregroundMark x1="52181" y1="70122" x2="52181" y2="70122"/>
                        <a14:foregroundMark x1="54027" y1="71646" x2="54027" y2="71646"/>
                        <a14:foregroundMark x1="46477" y1="66463" x2="46477" y2="66463"/>
                        <a14:foregroundMark x1="44128" y1="66463" x2="44128" y2="66463"/>
                        <a14:foregroundMark x1="38591" y1="69817" x2="38591" y2="69817"/>
                        <a14:foregroundMark x1="38087" y1="70122" x2="38087" y2="70122"/>
                        <a14:foregroundMark x1="37081" y1="72256" x2="37081" y2="72256"/>
                        <a14:foregroundMark x1="37081" y1="75762" x2="37081" y2="75762"/>
                        <a14:foregroundMark x1="38087" y1="78049" x2="38087" y2="78049"/>
                        <a14:foregroundMark x1="40101" y1="81250" x2="40101" y2="81250"/>
                        <a14:foregroundMark x1="49161" y1="82165" x2="49161" y2="82165"/>
                        <a14:foregroundMark x1="55201" y1="74695" x2="55201" y2="74695"/>
                        <a14:foregroundMark x1="47651" y1="81555" x2="47651" y2="81555"/>
                        <a14:foregroundMark x1="41107" y1="81860" x2="41107" y2="81860"/>
                        <a14:foregroundMark x1="43456" y1="83537" x2="43456" y2="83537"/>
                        <a14:foregroundMark x1="42617" y1="81555" x2="42617" y2="81555"/>
                        <a14:foregroundMark x1="38591" y1="72256" x2="38591" y2="72256"/>
                        <a14:foregroundMark x1="53691" y1="78811" x2="53691" y2="78811"/>
                        <a14:foregroundMark x1="45805" y1="83232" x2="45805" y2="83232"/>
                        <a14:foregroundMark x1="43792" y1="81402" x2="43792" y2="81402"/>
                        <a14:foregroundMark x1="39094" y1="72104" x2="39094" y2="72104"/>
                        <a14:foregroundMark x1="51510" y1="81098" x2="51510" y2="81098"/>
                        <a14:foregroundMark x1="51678" y1="45732" x2="51678" y2="45732"/>
                        <a14:foregroundMark x1="62081" y1="51524" x2="62081" y2="51524"/>
                        <a14:foregroundMark x1="63591" y1="43293" x2="63591" y2="43293"/>
                        <a14:foregroundMark x1="65604" y1="51677" x2="65604" y2="51677"/>
                        <a14:backgroundMark x1="42953" y1="84146" x2="42953" y2="84146"/>
                        <a14:backgroundMark x1="42785" y1="83994" x2="42785" y2="83994"/>
                        <a14:backgroundMark x1="42617" y1="83841" x2="42617" y2="83841"/>
                        <a14:backgroundMark x1="42953" y1="84146" x2="42953" y2="84146"/>
                        <a14:backgroundMark x1="5201" y1="39329" x2="5201" y2="39329"/>
                      </a14:backgroundRemoval>
                    </a14:imgEffect>
                  </a14:imgLayer>
                </a14:imgProps>
              </a:ext>
            </a:extLst>
          </a:blip>
          <a:srcRect l="5259" t="1122" r="11509" b="16016"/>
          <a:stretch/>
        </p:blipFill>
        <p:spPr>
          <a:xfrm>
            <a:off x="7834514" y="2307250"/>
            <a:ext cx="2436689" cy="2628000"/>
          </a:xfrm>
          <a:prstGeom prst="rect">
            <a:avLst/>
          </a:prstGeom>
        </p:spPr>
      </p:pic>
      <p:pic>
        <p:nvPicPr>
          <p:cNvPr id="8" name="Picture 7">
            <a:extLst>
              <a:ext uri="{FF2B5EF4-FFF2-40B4-BE49-F238E27FC236}">
                <a16:creationId xmlns:a16="http://schemas.microsoft.com/office/drawing/2014/main" id="{386ECABE-C303-63F2-9333-2E881C4399DB}"/>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434" b="97312" l="5400" r="95000">
                        <a14:foregroundMark x1="42800" y1="10932" x2="42800" y2="10932"/>
                        <a14:foregroundMark x1="47200" y1="8781" x2="47200" y2="8781"/>
                        <a14:foregroundMark x1="60200" y1="4480" x2="60200" y2="4480"/>
                        <a14:foregroundMark x1="54800" y1="1434" x2="54800" y2="1434"/>
                        <a14:foregroundMark x1="91400" y1="45699" x2="91400" y2="45699"/>
                        <a14:foregroundMark x1="95000" y1="43548" x2="95000" y2="43548"/>
                        <a14:foregroundMark x1="5800" y1="41756" x2="5800" y2="41756"/>
                        <a14:foregroundMark x1="47200" y1="82796" x2="47200" y2="82796"/>
                        <a14:foregroundMark x1="49400" y1="95520" x2="49400" y2="95520"/>
                        <a14:foregroundMark x1="45600" y1="81004" x2="45600" y2="81004"/>
                        <a14:foregroundMark x1="47200" y1="79211" x2="47200" y2="79211"/>
                        <a14:foregroundMark x1="54200" y1="79749" x2="54200" y2="79749"/>
                        <a14:foregroundMark x1="53000" y1="97312" x2="53000" y2="97312"/>
                        <a14:foregroundMark x1="47600" y1="78495" x2="47600" y2="78495"/>
                        <a14:foregroundMark x1="54800" y1="80108" x2="54800" y2="80108"/>
                        <a14:foregroundMark x1="56800" y1="82616" x2="56800" y2="82616"/>
                        <a14:foregroundMark x1="56800" y1="82616" x2="56800" y2="82616"/>
                        <a14:foregroundMark x1="57800" y1="82616" x2="57800" y2="82616"/>
                        <a14:foregroundMark x1="59600" y1="86201" x2="59600" y2="86201"/>
                      </a14:backgroundRemoval>
                    </a14:imgEffect>
                  </a14:imgLayer>
                </a14:imgProps>
              </a:ext>
            </a:extLst>
          </a:blip>
          <a:stretch>
            <a:fillRect/>
          </a:stretch>
        </p:blipFill>
        <p:spPr>
          <a:xfrm>
            <a:off x="14944477" y="2307250"/>
            <a:ext cx="2362199" cy="2636214"/>
          </a:xfrm>
          <a:prstGeom prst="rect">
            <a:avLst/>
          </a:prstGeom>
        </p:spPr>
      </p:pic>
      <p:sp>
        <p:nvSpPr>
          <p:cNvPr id="9" name="TextBox 8">
            <a:extLst>
              <a:ext uri="{FF2B5EF4-FFF2-40B4-BE49-F238E27FC236}">
                <a16:creationId xmlns:a16="http://schemas.microsoft.com/office/drawing/2014/main" id="{5AF94043-A4ED-8078-B86F-C8E3E8C631E0}"/>
              </a:ext>
            </a:extLst>
          </p:cNvPr>
          <p:cNvSpPr txBox="1"/>
          <p:nvPr/>
        </p:nvSpPr>
        <p:spPr>
          <a:xfrm>
            <a:off x="6785704" y="7911530"/>
            <a:ext cx="5307105" cy="646331"/>
          </a:xfrm>
          <a:prstGeom prst="rect">
            <a:avLst/>
          </a:prstGeom>
          <a:noFill/>
        </p:spPr>
        <p:txBody>
          <a:bodyPr wrap="square" rtlCol="0">
            <a:spAutoFit/>
          </a:bodyPr>
          <a:lstStyle/>
          <a:p>
            <a:r>
              <a:rPr lang="en-GB" b="0" i="0" dirty="0">
                <a:solidFill>
                  <a:srgbClr val="FFFFFF"/>
                </a:solidFill>
                <a:effectLst/>
                <a:latin typeface="Open Sans" panose="020B0606030504020204" pitchFamily="34" charset="0"/>
              </a:rPr>
              <a:t>On a personal level, you need to safeguard your identity, your data, and your computing devices.</a:t>
            </a:r>
            <a:endParaRPr lang="fr-FR" dirty="0"/>
          </a:p>
        </p:txBody>
      </p:sp>
      <p:sp>
        <p:nvSpPr>
          <p:cNvPr id="10" name="TextBox 9">
            <a:extLst>
              <a:ext uri="{FF2B5EF4-FFF2-40B4-BE49-F238E27FC236}">
                <a16:creationId xmlns:a16="http://schemas.microsoft.com/office/drawing/2014/main" id="{B2D6EA88-7697-B101-B80E-202654F059AB}"/>
              </a:ext>
            </a:extLst>
          </p:cNvPr>
          <p:cNvSpPr txBox="1"/>
          <p:nvPr/>
        </p:nvSpPr>
        <p:spPr>
          <a:xfrm>
            <a:off x="5780962" y="5337026"/>
            <a:ext cx="6374484" cy="646331"/>
          </a:xfrm>
          <a:prstGeom prst="rect">
            <a:avLst/>
          </a:prstGeom>
          <a:noFill/>
        </p:spPr>
        <p:txBody>
          <a:bodyPr wrap="square" rtlCol="0">
            <a:spAutoFit/>
          </a:bodyPr>
          <a:lstStyle/>
          <a:p>
            <a:r>
              <a:rPr lang="en-GB" b="0" i="0" dirty="0">
                <a:solidFill>
                  <a:srgbClr val="FFFFFF"/>
                </a:solidFill>
                <a:effectLst/>
                <a:latin typeface="Open Sans" panose="020B0606030504020204" pitchFamily="34" charset="0"/>
              </a:rPr>
              <a:t>At an organizational level, it is everyone’s responsibility to protect the organization’s reputation, data and customers.</a:t>
            </a:r>
            <a:endParaRPr lang="fr-FR" dirty="0"/>
          </a:p>
        </p:txBody>
      </p:sp>
      <p:sp>
        <p:nvSpPr>
          <p:cNvPr id="11" name="TextBox 10">
            <a:extLst>
              <a:ext uri="{FF2B5EF4-FFF2-40B4-BE49-F238E27FC236}">
                <a16:creationId xmlns:a16="http://schemas.microsoft.com/office/drawing/2014/main" id="{557A5FC5-009A-B59D-72EC-C0E6E7BA429F}"/>
              </a:ext>
            </a:extLst>
          </p:cNvPr>
          <p:cNvSpPr txBox="1"/>
          <p:nvPr/>
        </p:nvSpPr>
        <p:spPr>
          <a:xfrm>
            <a:off x="6115878" y="7634530"/>
            <a:ext cx="6374484" cy="1200329"/>
          </a:xfrm>
          <a:prstGeom prst="rect">
            <a:avLst/>
          </a:prstGeom>
          <a:noFill/>
        </p:spPr>
        <p:txBody>
          <a:bodyPr wrap="square" rtlCol="0">
            <a:spAutoFit/>
          </a:bodyPr>
          <a:lstStyle/>
          <a:p>
            <a:pPr algn="just"/>
            <a:r>
              <a:rPr lang="en-GB" b="0" i="0" dirty="0">
                <a:solidFill>
                  <a:srgbClr val="FFFFFF"/>
                </a:solidFill>
                <a:effectLst/>
                <a:latin typeface="Open Sans" panose="020B0606030504020204" pitchFamily="34" charset="0"/>
              </a:rPr>
              <a:t>As more digital information is being gathered and shared, its protection becomes even more vital at the government level, where national security, economic stability and the safety and wellbeing of citizens are at stake.</a:t>
            </a:r>
            <a:endParaRPr lang="fr-FR" dirty="0"/>
          </a:p>
        </p:txBody>
      </p:sp>
      <p:pic>
        <p:nvPicPr>
          <p:cNvPr id="12" name="Picture 11">
            <a:extLst>
              <a:ext uri="{FF2B5EF4-FFF2-40B4-BE49-F238E27FC236}">
                <a16:creationId xmlns:a16="http://schemas.microsoft.com/office/drawing/2014/main" id="{C691039F-6758-3B27-A78A-78D3F3B26D61}"/>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8788" b="88788" l="13518" r="89577">
                        <a14:foregroundMark x1="57003" y1="38939" x2="57003" y2="38939"/>
                        <a14:foregroundMark x1="59283" y1="57121" x2="59283" y2="57121"/>
                        <a14:foregroundMark x1="50814" y1="30152" x2="50814" y2="30152"/>
                        <a14:foregroundMark x1="85179" y1="33485" x2="85179" y2="33485"/>
                        <a14:foregroundMark x1="88274" y1="47576" x2="88274" y2="47576"/>
                        <a14:foregroundMark x1="15961" y1="47121" x2="15961" y2="47121"/>
                        <a14:foregroundMark x1="47231" y1="11061" x2="47231" y2="11061"/>
                        <a14:foregroundMark x1="51629" y1="8939" x2="51629" y2="8939"/>
                        <a14:foregroundMark x1="89577" y1="45152" x2="89577" y2="45152"/>
                        <a14:foregroundMark x1="52117" y1="75909" x2="52117" y2="75909"/>
                        <a14:foregroundMark x1="52932" y1="81667" x2="52932" y2="81667"/>
                        <a14:foregroundMark x1="57492" y1="82121" x2="57492" y2="82121"/>
                        <a14:foregroundMark x1="57003" y1="73333" x2="57003" y2="73333"/>
                        <a14:foregroundMark x1="55700" y1="87879" x2="55700" y2="87879"/>
                        <a14:foregroundMark x1="44463" y1="76667" x2="44463" y2="76667"/>
                        <a14:foregroundMark x1="60749" y1="84848" x2="60749" y2="84848"/>
                        <a14:foregroundMark x1="62704" y1="79242" x2="62704" y2="79242"/>
                        <a14:foregroundMark x1="61075" y1="75758" x2="61075" y2="75758"/>
                        <a14:foregroundMark x1="51466" y1="88182" x2="51466" y2="88182"/>
                        <a14:foregroundMark x1="52769" y1="88485" x2="52769" y2="88485"/>
                        <a14:foregroundMark x1="61564" y1="82424" x2="61564" y2="82424"/>
                        <a14:foregroundMark x1="59121" y1="73636" x2="59121" y2="73636"/>
                        <a14:foregroundMark x1="56189" y1="72121" x2="56189" y2="72121"/>
                        <a14:foregroundMark x1="52280" y1="71970" x2="52280" y2="71970"/>
                        <a14:foregroundMark x1="47883" y1="73182" x2="47883" y2="73182"/>
                        <a14:foregroundMark x1="44463" y1="80303" x2="44463" y2="80303"/>
                        <a14:foregroundMark x1="14984" y1="56970" x2="14984" y2="56970"/>
                        <a14:foregroundMark x1="13518" y1="49091" x2="13518" y2="49091"/>
                        <a14:foregroundMark x1="51954" y1="38333" x2="51954" y2="38333"/>
                        <a14:foregroundMark x1="56515" y1="38636" x2="56515" y2="38636"/>
                        <a14:foregroundMark x1="60098" y1="37576" x2="60098" y2="37576"/>
                        <a14:foregroundMark x1="62866" y1="38485" x2="62866" y2="38485"/>
                        <a14:foregroundMark x1="45603" y1="38333" x2="45603" y2="38333"/>
                        <a14:foregroundMark x1="45603" y1="55758" x2="45603" y2="55758"/>
                        <a14:foregroundMark x1="57818" y1="56667" x2="57818" y2="56667"/>
                        <a14:foregroundMark x1="62378" y1="55455" x2="62378" y2="55455"/>
                        <a14:foregroundMark x1="65309" y1="55758" x2="65309" y2="55758"/>
                        <a14:foregroundMark x1="56026" y1="55000" x2="56026" y2="55000"/>
                        <a14:foregroundMark x1="50814" y1="76818" x2="50814" y2="76818"/>
                        <a14:foregroundMark x1="52606" y1="78182" x2="52606" y2="78182"/>
                        <a14:foregroundMark x1="45765" y1="83636" x2="45765" y2="83636"/>
                        <a14:foregroundMark x1="63355" y1="78788" x2="63355" y2="78788"/>
                        <a14:foregroundMark x1="63355" y1="78788" x2="63355" y2="78788"/>
                        <a14:foregroundMark x1="63355" y1="80303" x2="63355" y2="80303"/>
                        <a14:foregroundMark x1="43648" y1="80606" x2="43648" y2="80606"/>
                        <a14:foregroundMark x1="43648" y1="81515" x2="43648" y2="81515"/>
                        <a14:foregroundMark x1="44625" y1="84242" x2="44625" y2="84242"/>
                        <a14:foregroundMark x1="46743" y1="86818" x2="46743" y2="86818"/>
                        <a14:foregroundMark x1="50000" y1="88788" x2="50000" y2="88788"/>
                        <a14:foregroundMark x1="56189" y1="88788" x2="56189" y2="88788"/>
                        <a14:foregroundMark x1="60261" y1="87121" x2="60261" y2="87121"/>
                        <a14:foregroundMark x1="61401" y1="85606" x2="61401" y2="85606"/>
                        <a14:foregroundMark x1="62866" y1="82576" x2="62866" y2="82576"/>
                        <a14:foregroundMark x1="63355" y1="80455" x2="63355" y2="80455"/>
                        <a14:foregroundMark x1="63355" y1="79242" x2="63355" y2="79242"/>
                        <a14:foregroundMark x1="63192" y1="82121" x2="63192" y2="82121"/>
                        <a14:foregroundMark x1="61889" y1="84848" x2="61889" y2="84848"/>
                        <a14:backgroundMark x1="14658" y1="57273" x2="14658" y2="57273"/>
                        <a14:backgroundMark x1="14821" y1="57273" x2="14821" y2="57273"/>
                        <a14:backgroundMark x1="14658" y1="57121" x2="14658" y2="57121"/>
                        <a14:backgroundMark x1="14984" y1="57273" x2="14984" y2="57273"/>
                        <a14:backgroundMark x1="14821" y1="57121" x2="14821" y2="57121"/>
                        <a14:backgroundMark x1="14658" y1="57273" x2="14658" y2="57273"/>
                        <a14:backgroundMark x1="43160" y1="81364" x2="43160" y2="81364"/>
                        <a14:backgroundMark x1="43160" y1="81818" x2="43160" y2="81818"/>
                        <a14:backgroundMark x1="43160" y1="80606" x2="43160" y2="80606"/>
                        <a14:backgroundMark x1="43160" y1="81364" x2="43160" y2="81364"/>
                        <a14:backgroundMark x1="43160" y1="81515" x2="43160" y2="81515"/>
                        <a14:backgroundMark x1="43160" y1="81061" x2="43160" y2="81061"/>
                        <a14:backgroundMark x1="43322" y1="81818" x2="43322" y2="81818"/>
                        <a14:backgroundMark x1="44300" y1="84394" x2="44300" y2="84394"/>
                        <a14:backgroundMark x1="43974" y1="84242" x2="43974" y2="84242"/>
                        <a14:backgroundMark x1="46254" y1="87121" x2="46254" y2="87121"/>
                        <a14:backgroundMark x1="49674" y1="89242" x2="49674" y2="89242"/>
                        <a14:backgroundMark x1="49837" y1="88939" x2="49837" y2="88939"/>
                        <a14:backgroundMark x1="50000" y1="89242" x2="50000" y2="89242"/>
                        <a14:backgroundMark x1="49837" y1="89091" x2="49837" y2="89091"/>
                        <a14:backgroundMark x1="50000" y1="88939" x2="50000" y2="88939"/>
                        <a14:backgroundMark x1="55863" y1="89394" x2="55863" y2="89394"/>
                        <a14:backgroundMark x1="59935" y1="87424" x2="59935" y2="87424"/>
                        <a14:backgroundMark x1="60098" y1="87576" x2="60098" y2="87576"/>
                        <a14:backgroundMark x1="60098" y1="87424" x2="60098" y2="87424"/>
                        <a14:backgroundMark x1="43322" y1="81212" x2="43322" y2="81212"/>
                        <a14:backgroundMark x1="43322" y1="82121" x2="43322" y2="82121"/>
                        <a14:backgroundMark x1="43322" y1="81364" x2="43322" y2="81364"/>
                        <a14:backgroundMark x1="43160" y1="80758" x2="43160" y2="80758"/>
                        <a14:backgroundMark x1="43485" y1="82121" x2="43485" y2="82121"/>
                      </a14:backgroundRemoval>
                    </a14:imgEffect>
                  </a14:imgLayer>
                </a14:imgProps>
              </a:ext>
            </a:extLst>
          </a:blip>
          <a:srcRect l="12312" t="5632" r="7878" b="10352"/>
          <a:stretch/>
        </p:blipFill>
        <p:spPr>
          <a:xfrm>
            <a:off x="15005758" y="2307251"/>
            <a:ext cx="2206469" cy="2497832"/>
          </a:xfrm>
          <a:prstGeom prst="rect">
            <a:avLst/>
          </a:prstGeom>
        </p:spPr>
      </p:pic>
    </p:spTree>
    <p:extLst>
      <p:ext uri="{BB962C8B-B14F-4D97-AF65-F5344CB8AC3E}">
        <p14:creationId xmlns:p14="http://schemas.microsoft.com/office/powerpoint/2010/main" val="386467931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FE4C37-F05C-D7BA-52A8-78BF0A578DB9}"/>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647DEA51-D057-B431-137D-2030A90AE7E3}"/>
              </a:ext>
            </a:extLst>
          </p:cNvPr>
          <p:cNvSpPr txBox="1"/>
          <p:nvPr/>
        </p:nvSpPr>
        <p:spPr>
          <a:xfrm>
            <a:off x="-7800983" y="1452193"/>
            <a:ext cx="6620490" cy="5324535"/>
          </a:xfrm>
          <a:prstGeom prst="rect">
            <a:avLst/>
          </a:prstGeom>
          <a:noFill/>
        </p:spPr>
        <p:txBody>
          <a:bodyPr wrap="square" rtlCol="0">
            <a:spAutoFit/>
          </a:bodyPr>
          <a:lstStyle/>
          <a:p>
            <a:pPr algn="just">
              <a:spcBef>
                <a:spcPts val="600"/>
              </a:spcBef>
            </a:pPr>
            <a:r>
              <a:rPr lang="en-GB" sz="2000" b="1" i="1" dirty="0">
                <a:solidFill>
                  <a:schemeClr val="bg1"/>
                </a:solidFill>
                <a:effectLst/>
              </a:rPr>
              <a:t>Equifax Inc.</a:t>
            </a:r>
          </a:p>
          <a:p>
            <a:pPr algn="just"/>
            <a:r>
              <a:rPr lang="en-GB" sz="2000" b="0" i="0" dirty="0">
                <a:solidFill>
                  <a:srgbClr val="E4E1E9"/>
                </a:solidFill>
                <a:effectLst/>
              </a:rPr>
              <a:t>In September 2017, Equifax, a consumer credit reporting agency in the United States, publicly announced a data breach event: Attackers had been able to exploit a vulnerability in its web application software to gain access to the sensitive personal data of millions of customers.</a:t>
            </a:r>
          </a:p>
          <a:p>
            <a:pPr algn="just"/>
            <a:r>
              <a:rPr lang="en-GB" sz="2000" b="0" i="0" dirty="0">
                <a:solidFill>
                  <a:srgbClr val="E4E1E9"/>
                </a:solidFill>
                <a:effectLst/>
              </a:rPr>
              <a:t>In response to this breach, Equifax established a dedicated website that allowed Equifax customers to determine if their information was compromised. However, instead of using a subdomain of </a:t>
            </a:r>
            <a:r>
              <a:rPr lang="en-GB" sz="2000" b="0" i="0" dirty="0" err="1">
                <a:solidFill>
                  <a:srgbClr val="E4E1E9"/>
                </a:solidFill>
                <a:effectLst/>
              </a:rPr>
              <a:t>equifax.com</a:t>
            </a:r>
            <a:r>
              <a:rPr lang="en-GB" sz="2000" b="0" i="0" dirty="0">
                <a:solidFill>
                  <a:srgbClr val="E4E1E9"/>
                </a:solidFill>
                <a:effectLst/>
              </a:rPr>
              <a:t>, the company set up a new domain name, which allowed cybercriminals to create unauthorized websites with similar names. These websites were used to try and trick customers into providing personal information.</a:t>
            </a:r>
          </a:p>
          <a:p>
            <a:pPr algn="just"/>
            <a:r>
              <a:rPr lang="en-GB" sz="2000" b="0" i="0" dirty="0">
                <a:solidFill>
                  <a:srgbClr val="E4E1E9"/>
                </a:solidFill>
                <a:effectLst/>
              </a:rPr>
              <a:t>Attackers could use this information to assume a customer’s identity. In such cases, it would be very difficult for the customer to prove otherwise, given that the hacker is also privy to their personal information.</a:t>
            </a:r>
          </a:p>
        </p:txBody>
      </p:sp>
      <p:sp>
        <p:nvSpPr>
          <p:cNvPr id="12" name="TextBox 11">
            <a:extLst>
              <a:ext uri="{FF2B5EF4-FFF2-40B4-BE49-F238E27FC236}">
                <a16:creationId xmlns:a16="http://schemas.microsoft.com/office/drawing/2014/main" id="{322547F4-5AA1-3F08-3FD2-443C866FA638}"/>
              </a:ext>
            </a:extLst>
          </p:cNvPr>
          <p:cNvSpPr txBox="1"/>
          <p:nvPr/>
        </p:nvSpPr>
        <p:spPr>
          <a:xfrm>
            <a:off x="5965663" y="1579390"/>
            <a:ext cx="6073354" cy="5247590"/>
          </a:xfrm>
          <a:prstGeom prst="rect">
            <a:avLst/>
          </a:prstGeom>
          <a:noFill/>
        </p:spPr>
        <p:txBody>
          <a:bodyPr wrap="square" rtlCol="0">
            <a:spAutoFit/>
          </a:bodyPr>
          <a:lstStyle/>
          <a:p>
            <a:pPr algn="just">
              <a:spcBef>
                <a:spcPts val="600"/>
              </a:spcBef>
            </a:pPr>
            <a:r>
              <a:rPr lang="en-GB" sz="2000" b="1" i="1" dirty="0">
                <a:solidFill>
                  <a:schemeClr val="bg1"/>
                </a:solidFill>
                <a:effectLst/>
              </a:rPr>
              <a:t>The </a:t>
            </a:r>
            <a:r>
              <a:rPr lang="en-GB" sz="2000" b="1" i="1" dirty="0" err="1">
                <a:solidFill>
                  <a:schemeClr val="bg1"/>
                </a:solidFill>
                <a:effectLst/>
              </a:rPr>
              <a:t>Persirai</a:t>
            </a:r>
            <a:r>
              <a:rPr lang="en-GB" sz="2000" b="1" i="1" dirty="0">
                <a:solidFill>
                  <a:schemeClr val="bg1"/>
                </a:solidFill>
                <a:effectLst/>
              </a:rPr>
              <a:t> Botnet</a:t>
            </a:r>
            <a:endParaRPr lang="en-GB" sz="2000" b="0" i="0" dirty="0">
              <a:solidFill>
                <a:schemeClr val="bg1"/>
              </a:solidFill>
              <a:effectLst/>
            </a:endParaRPr>
          </a:p>
          <a:p>
            <a:pPr algn="just">
              <a:spcBef>
                <a:spcPts val="600"/>
              </a:spcBef>
            </a:pPr>
            <a:r>
              <a:rPr lang="en-GB" sz="2000" b="0" i="0" dirty="0">
                <a:solidFill>
                  <a:schemeClr val="bg1"/>
                </a:solidFill>
                <a:effectLst/>
              </a:rPr>
              <a:t>In 2017, an Internet of Things (IoT) botnet, </a:t>
            </a:r>
            <a:r>
              <a:rPr lang="en-GB" sz="2000" b="0" i="0" dirty="0" err="1">
                <a:solidFill>
                  <a:schemeClr val="bg1"/>
                </a:solidFill>
                <a:effectLst/>
              </a:rPr>
              <a:t>Persirai</a:t>
            </a:r>
            <a:r>
              <a:rPr lang="en-GB" sz="2000" b="0" i="0" dirty="0">
                <a:solidFill>
                  <a:schemeClr val="bg1"/>
                </a:solidFill>
                <a:effectLst/>
              </a:rPr>
              <a:t>, targeted over 1,000 different models of Internet Protocol (IP) cameras, accessing open ports to inject a command that forced the cameras to connect to a site which installed malware on them. Once the malware was downloaded and executed, it deleted itself and was therefore able to run in memory to avoid detection.</a:t>
            </a:r>
          </a:p>
          <a:p>
            <a:pPr algn="just">
              <a:spcBef>
                <a:spcPts val="600"/>
              </a:spcBef>
            </a:pPr>
            <a:r>
              <a:rPr lang="en-GB" sz="2000" b="0" i="0" dirty="0">
                <a:solidFill>
                  <a:schemeClr val="bg1"/>
                </a:solidFill>
                <a:effectLst/>
              </a:rPr>
              <a:t>Over 122,000 of these cameras from several different manufacturers were hijacked and used to carry out distributed denial-of-service (DDoS) attacks, without the knowledge of their owners. A DDoS attack occurs when multiple devices infected with malware flood the resources of a targeted system.</a:t>
            </a:r>
          </a:p>
          <a:p>
            <a:pPr algn="just">
              <a:spcBef>
                <a:spcPts val="600"/>
              </a:spcBef>
            </a:pPr>
            <a:r>
              <a:rPr lang="en-GB" sz="2000" b="0" i="0" dirty="0">
                <a:solidFill>
                  <a:schemeClr val="bg1"/>
                </a:solidFill>
                <a:effectLst/>
              </a:rPr>
              <a:t>The IoT is connecting more and more devices, creating more opportunities for cybercriminals to attack.</a:t>
            </a:r>
            <a:endParaRPr lang="fr-FR" sz="2000" dirty="0">
              <a:solidFill>
                <a:schemeClr val="bg1"/>
              </a:solidFill>
            </a:endParaRPr>
          </a:p>
        </p:txBody>
      </p:sp>
      <p:sp>
        <p:nvSpPr>
          <p:cNvPr id="2" name="TextBox 1">
            <a:extLst>
              <a:ext uri="{FF2B5EF4-FFF2-40B4-BE49-F238E27FC236}">
                <a16:creationId xmlns:a16="http://schemas.microsoft.com/office/drawing/2014/main" id="{FA78F1BE-F1AA-E7FD-4C9D-A903463BDF62}"/>
              </a:ext>
            </a:extLst>
          </p:cNvPr>
          <p:cNvSpPr txBox="1"/>
          <p:nvPr/>
        </p:nvSpPr>
        <p:spPr>
          <a:xfrm>
            <a:off x="310206" y="402700"/>
            <a:ext cx="3739279"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Data Security Breaches</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7863A3F2-00E2-2C64-067A-1EDAEE37D927}"/>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285CF5D0-9480-3C02-1074-C8335636E18A}"/>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AF75B38B-2919-675A-9217-A4916E83297B}"/>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5" name="TextBox 4">
            <a:extLst>
              <a:ext uri="{FF2B5EF4-FFF2-40B4-BE49-F238E27FC236}">
                <a16:creationId xmlns:a16="http://schemas.microsoft.com/office/drawing/2014/main" id="{9096CEBC-3A37-6FCC-0893-E2BD63EB7A4D}"/>
              </a:ext>
            </a:extLst>
          </p:cNvPr>
          <p:cNvSpPr txBox="1"/>
          <p:nvPr/>
        </p:nvSpPr>
        <p:spPr>
          <a:xfrm>
            <a:off x="463111" y="1214397"/>
            <a:ext cx="9887194" cy="400110"/>
          </a:xfrm>
          <a:prstGeom prst="rect">
            <a:avLst/>
          </a:prstGeom>
          <a:noFill/>
        </p:spPr>
        <p:txBody>
          <a:bodyPr wrap="none" rtlCol="0">
            <a:spAutoFit/>
          </a:bodyPr>
          <a:lstStyle/>
          <a:p>
            <a:pPr algn="just"/>
            <a:r>
              <a:rPr lang="en-GB" sz="2000" b="0" i="0" dirty="0">
                <a:solidFill>
                  <a:srgbClr val="FFFFFF"/>
                </a:solidFill>
                <a:effectLst/>
                <a:latin typeface="CiscoSansTT"/>
              </a:rPr>
              <a:t>The implications of a data security breach are severe, but they are becoming all too common.</a:t>
            </a:r>
            <a:endParaRPr lang="fr-FR" sz="2000" dirty="0"/>
          </a:p>
        </p:txBody>
      </p:sp>
      <p:pic>
        <p:nvPicPr>
          <p:cNvPr id="9" name="Picture 8">
            <a:extLst>
              <a:ext uri="{FF2B5EF4-FFF2-40B4-BE49-F238E27FC236}">
                <a16:creationId xmlns:a16="http://schemas.microsoft.com/office/drawing/2014/main" id="{496F11F9-5B34-BBB8-77AB-CBAC49738081}"/>
              </a:ext>
            </a:extLst>
          </p:cNvPr>
          <p:cNvPicPr>
            <a:picLocks noChangeAspect="1"/>
          </p:cNvPicPr>
          <p:nvPr/>
        </p:nvPicPr>
        <p:blipFill>
          <a:blip r:embed="rId2"/>
          <a:stretch>
            <a:fillRect/>
          </a:stretch>
        </p:blipFill>
        <p:spPr>
          <a:xfrm>
            <a:off x="14192869" y="2678133"/>
            <a:ext cx="5366732" cy="4192760"/>
          </a:xfrm>
          <a:prstGeom prst="rect">
            <a:avLst/>
          </a:prstGeom>
        </p:spPr>
      </p:pic>
      <p:pic>
        <p:nvPicPr>
          <p:cNvPr id="11" name="Picture 10">
            <a:extLst>
              <a:ext uri="{FF2B5EF4-FFF2-40B4-BE49-F238E27FC236}">
                <a16:creationId xmlns:a16="http://schemas.microsoft.com/office/drawing/2014/main" id="{2B65BBFA-961F-F7C5-950E-6F731A1818D0}"/>
              </a:ext>
            </a:extLst>
          </p:cNvPr>
          <p:cNvPicPr>
            <a:picLocks noChangeAspect="1"/>
          </p:cNvPicPr>
          <p:nvPr/>
        </p:nvPicPr>
        <p:blipFill>
          <a:blip r:embed="rId3"/>
          <a:stretch>
            <a:fillRect/>
          </a:stretch>
        </p:blipFill>
        <p:spPr>
          <a:xfrm>
            <a:off x="327443" y="2149483"/>
            <a:ext cx="5366732" cy="4192760"/>
          </a:xfrm>
          <a:prstGeom prst="rect">
            <a:avLst/>
          </a:prstGeom>
        </p:spPr>
      </p:pic>
      <p:pic>
        <p:nvPicPr>
          <p:cNvPr id="3" name="Picture 2">
            <a:extLst>
              <a:ext uri="{FF2B5EF4-FFF2-40B4-BE49-F238E27FC236}">
                <a16:creationId xmlns:a16="http://schemas.microsoft.com/office/drawing/2014/main" id="{38E4AADA-6E78-3528-AD2D-820130813A9A}"/>
              </a:ext>
            </a:extLst>
          </p:cNvPr>
          <p:cNvPicPr>
            <a:picLocks noChangeAspect="1"/>
          </p:cNvPicPr>
          <p:nvPr/>
        </p:nvPicPr>
        <p:blipFill>
          <a:blip r:embed="rId2"/>
          <a:stretch>
            <a:fillRect/>
          </a:stretch>
        </p:blipFill>
        <p:spPr>
          <a:xfrm>
            <a:off x="13907119" y="2678133"/>
            <a:ext cx="5366732" cy="4192760"/>
          </a:xfrm>
          <a:prstGeom prst="rect">
            <a:avLst/>
          </a:prstGeom>
        </p:spPr>
      </p:pic>
    </p:spTree>
    <p:extLst>
      <p:ext uri="{BB962C8B-B14F-4D97-AF65-F5344CB8AC3E}">
        <p14:creationId xmlns:p14="http://schemas.microsoft.com/office/powerpoint/2010/main" val="425500203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ECF981-0CE6-26DA-B79A-0C0587A1C6B6}"/>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20D780A4-BCC1-07A4-6BDA-25D0587914B9}"/>
              </a:ext>
            </a:extLst>
          </p:cNvPr>
          <p:cNvSpPr txBox="1"/>
          <p:nvPr/>
        </p:nvSpPr>
        <p:spPr>
          <a:xfrm>
            <a:off x="14214691" y="1512593"/>
            <a:ext cx="6073354" cy="5247590"/>
          </a:xfrm>
          <a:prstGeom prst="rect">
            <a:avLst/>
          </a:prstGeom>
          <a:noFill/>
        </p:spPr>
        <p:txBody>
          <a:bodyPr wrap="square" rtlCol="0">
            <a:spAutoFit/>
          </a:bodyPr>
          <a:lstStyle/>
          <a:p>
            <a:pPr algn="just">
              <a:spcBef>
                <a:spcPts val="600"/>
              </a:spcBef>
            </a:pPr>
            <a:r>
              <a:rPr lang="en-GB" sz="2000" b="1" i="1" dirty="0">
                <a:solidFill>
                  <a:schemeClr val="bg1"/>
                </a:solidFill>
                <a:effectLst/>
              </a:rPr>
              <a:t>The </a:t>
            </a:r>
            <a:r>
              <a:rPr lang="en-GB" sz="2000" b="1" i="1" dirty="0" err="1">
                <a:solidFill>
                  <a:schemeClr val="bg1"/>
                </a:solidFill>
                <a:effectLst/>
              </a:rPr>
              <a:t>Persirai</a:t>
            </a:r>
            <a:r>
              <a:rPr lang="en-GB" sz="2000" b="1" i="1" dirty="0">
                <a:solidFill>
                  <a:schemeClr val="bg1"/>
                </a:solidFill>
                <a:effectLst/>
              </a:rPr>
              <a:t> Botnet</a:t>
            </a:r>
          </a:p>
          <a:p>
            <a:pPr algn="just">
              <a:spcBef>
                <a:spcPts val="600"/>
              </a:spcBef>
            </a:pPr>
            <a:r>
              <a:rPr lang="en-GB" sz="2000" b="0" i="0" dirty="0">
                <a:solidFill>
                  <a:schemeClr val="bg1"/>
                </a:solidFill>
                <a:effectLst/>
              </a:rPr>
              <a:t>In 2017, an Internet of Things (IoT) botnet, </a:t>
            </a:r>
            <a:r>
              <a:rPr lang="en-GB" sz="2000" b="0" i="0" dirty="0" err="1">
                <a:solidFill>
                  <a:schemeClr val="bg1"/>
                </a:solidFill>
                <a:effectLst/>
              </a:rPr>
              <a:t>Persirai</a:t>
            </a:r>
            <a:r>
              <a:rPr lang="en-GB" sz="2000" b="0" i="0" dirty="0">
                <a:solidFill>
                  <a:schemeClr val="bg1"/>
                </a:solidFill>
                <a:effectLst/>
              </a:rPr>
              <a:t>, targeted over 1,000 different models of Internet Protocol (IP) cameras, accessing open ports to inject a command that forced the cameras to connect to a site which installed malware on them. Once the malware was downloaded and executed, it deleted itself and was therefore able to run in memory to avoid detection.</a:t>
            </a:r>
          </a:p>
          <a:p>
            <a:pPr algn="just">
              <a:spcBef>
                <a:spcPts val="600"/>
              </a:spcBef>
            </a:pPr>
            <a:r>
              <a:rPr lang="en-GB" sz="2000" b="0" i="0" dirty="0">
                <a:solidFill>
                  <a:schemeClr val="bg1"/>
                </a:solidFill>
                <a:effectLst/>
              </a:rPr>
              <a:t>Over 122,000 of these cameras from several different manufacturers were hijacked and used to carry out distributed denial-of-service (DDoS) attacks, without the knowledge of their owners. A DDoS attack occurs when multiple devices infected with malware flood the resources of a targeted system.</a:t>
            </a:r>
          </a:p>
          <a:p>
            <a:pPr algn="just">
              <a:spcBef>
                <a:spcPts val="600"/>
              </a:spcBef>
            </a:pPr>
            <a:r>
              <a:rPr lang="en-GB" sz="2000" b="0" i="0" dirty="0">
                <a:solidFill>
                  <a:schemeClr val="bg1"/>
                </a:solidFill>
                <a:effectLst/>
              </a:rPr>
              <a:t>The IoT is connecting more and more devices, creating more opportunities for cybercriminals to attack.</a:t>
            </a:r>
            <a:endParaRPr lang="fr-FR" sz="2000" dirty="0">
              <a:solidFill>
                <a:schemeClr val="bg1"/>
              </a:solidFill>
            </a:endParaRPr>
          </a:p>
        </p:txBody>
      </p:sp>
      <p:sp>
        <p:nvSpPr>
          <p:cNvPr id="2" name="TextBox 1">
            <a:extLst>
              <a:ext uri="{FF2B5EF4-FFF2-40B4-BE49-F238E27FC236}">
                <a16:creationId xmlns:a16="http://schemas.microsoft.com/office/drawing/2014/main" id="{F91BC049-138D-6524-BA47-1E7DD975E949}"/>
              </a:ext>
            </a:extLst>
          </p:cNvPr>
          <p:cNvSpPr txBox="1"/>
          <p:nvPr/>
        </p:nvSpPr>
        <p:spPr>
          <a:xfrm>
            <a:off x="310206" y="402700"/>
            <a:ext cx="3739279"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Data Security Breaches</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5019113D-0344-2EBA-DEF3-003C54F6D653}"/>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56495956-21AD-4DEE-2BF6-16C2069D2E21}"/>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793590B2-95D2-D9DD-B1DB-2D4D95FB0477}"/>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5" name="TextBox 4">
            <a:extLst>
              <a:ext uri="{FF2B5EF4-FFF2-40B4-BE49-F238E27FC236}">
                <a16:creationId xmlns:a16="http://schemas.microsoft.com/office/drawing/2014/main" id="{D099D108-8161-72BE-39AD-4BDAB3D36FBD}"/>
              </a:ext>
            </a:extLst>
          </p:cNvPr>
          <p:cNvSpPr txBox="1"/>
          <p:nvPr/>
        </p:nvSpPr>
        <p:spPr>
          <a:xfrm>
            <a:off x="463111" y="1100094"/>
            <a:ext cx="9887194" cy="400110"/>
          </a:xfrm>
          <a:prstGeom prst="rect">
            <a:avLst/>
          </a:prstGeom>
          <a:noFill/>
        </p:spPr>
        <p:txBody>
          <a:bodyPr wrap="none" rtlCol="0">
            <a:spAutoFit/>
          </a:bodyPr>
          <a:lstStyle/>
          <a:p>
            <a:pPr algn="just"/>
            <a:r>
              <a:rPr lang="en-GB" sz="2000" b="0" i="0" dirty="0">
                <a:solidFill>
                  <a:srgbClr val="FFFFFF"/>
                </a:solidFill>
                <a:effectLst/>
                <a:latin typeface="CiscoSansTT"/>
              </a:rPr>
              <a:t>The implications of a data security breach are severe, but they are becoming all too common.</a:t>
            </a:r>
            <a:endParaRPr lang="fr-FR" sz="2000" dirty="0"/>
          </a:p>
        </p:txBody>
      </p:sp>
      <p:pic>
        <p:nvPicPr>
          <p:cNvPr id="9" name="Picture 8">
            <a:extLst>
              <a:ext uri="{FF2B5EF4-FFF2-40B4-BE49-F238E27FC236}">
                <a16:creationId xmlns:a16="http://schemas.microsoft.com/office/drawing/2014/main" id="{96078B56-20E0-7A80-4705-584B8F5B205B}"/>
              </a:ext>
            </a:extLst>
          </p:cNvPr>
          <p:cNvPicPr>
            <a:picLocks noChangeAspect="1"/>
          </p:cNvPicPr>
          <p:nvPr/>
        </p:nvPicPr>
        <p:blipFill>
          <a:blip r:embed="rId2"/>
          <a:stretch>
            <a:fillRect/>
          </a:stretch>
        </p:blipFill>
        <p:spPr>
          <a:xfrm>
            <a:off x="6763370" y="2163779"/>
            <a:ext cx="5366732" cy="4192760"/>
          </a:xfrm>
          <a:prstGeom prst="rect">
            <a:avLst/>
          </a:prstGeom>
        </p:spPr>
      </p:pic>
      <p:pic>
        <p:nvPicPr>
          <p:cNvPr id="11" name="Picture 10">
            <a:extLst>
              <a:ext uri="{FF2B5EF4-FFF2-40B4-BE49-F238E27FC236}">
                <a16:creationId xmlns:a16="http://schemas.microsoft.com/office/drawing/2014/main" id="{9AE105B8-4DEC-B496-F02B-D1CE4CE2B0B4}"/>
              </a:ext>
            </a:extLst>
          </p:cNvPr>
          <p:cNvPicPr>
            <a:picLocks noChangeAspect="1"/>
          </p:cNvPicPr>
          <p:nvPr/>
        </p:nvPicPr>
        <p:blipFill>
          <a:blip r:embed="rId3"/>
          <a:stretch>
            <a:fillRect/>
          </a:stretch>
        </p:blipFill>
        <p:spPr>
          <a:xfrm>
            <a:off x="-7330662" y="2678133"/>
            <a:ext cx="5366732" cy="4192760"/>
          </a:xfrm>
          <a:prstGeom prst="rect">
            <a:avLst/>
          </a:prstGeom>
        </p:spPr>
      </p:pic>
      <p:sp>
        <p:nvSpPr>
          <p:cNvPr id="3" name="TextBox 2">
            <a:extLst>
              <a:ext uri="{FF2B5EF4-FFF2-40B4-BE49-F238E27FC236}">
                <a16:creationId xmlns:a16="http://schemas.microsoft.com/office/drawing/2014/main" id="{A1DEA1D4-0190-89E8-1B84-FB767A062089}"/>
              </a:ext>
            </a:extLst>
          </p:cNvPr>
          <p:cNvSpPr txBox="1"/>
          <p:nvPr/>
        </p:nvSpPr>
        <p:spPr>
          <a:xfrm>
            <a:off x="0" y="1452193"/>
            <a:ext cx="6620490" cy="5324535"/>
          </a:xfrm>
          <a:prstGeom prst="rect">
            <a:avLst/>
          </a:prstGeom>
          <a:noFill/>
        </p:spPr>
        <p:txBody>
          <a:bodyPr wrap="square" rtlCol="0">
            <a:spAutoFit/>
          </a:bodyPr>
          <a:lstStyle/>
          <a:p>
            <a:pPr algn="just">
              <a:spcBef>
                <a:spcPts val="600"/>
              </a:spcBef>
            </a:pPr>
            <a:r>
              <a:rPr lang="en-GB" sz="2000" b="1" i="1" dirty="0">
                <a:solidFill>
                  <a:schemeClr val="bg1"/>
                </a:solidFill>
                <a:effectLst/>
              </a:rPr>
              <a:t>Equifax Inc.</a:t>
            </a:r>
          </a:p>
          <a:p>
            <a:pPr algn="just"/>
            <a:r>
              <a:rPr lang="en-GB" sz="2000" b="0" i="0" dirty="0">
                <a:solidFill>
                  <a:srgbClr val="E4E1E9"/>
                </a:solidFill>
                <a:effectLst/>
              </a:rPr>
              <a:t>In September 2017, Equifax, a consumer credit reporting agency in the United States, publicly announced a data breach event: Attackers had been able to exploit a vulnerability in its web application software to gain access to the sensitive personal data of millions of customers.</a:t>
            </a:r>
          </a:p>
          <a:p>
            <a:pPr algn="just"/>
            <a:r>
              <a:rPr lang="en-GB" sz="2000" b="0" i="0" dirty="0">
                <a:solidFill>
                  <a:srgbClr val="E4E1E9"/>
                </a:solidFill>
                <a:effectLst/>
              </a:rPr>
              <a:t>In response to this breach, Equifax established a dedicated website that allowed Equifax customers to determine if their information was compromised. However, instead of using a subdomain of </a:t>
            </a:r>
            <a:r>
              <a:rPr lang="en-GB" sz="2000" b="0" i="0" dirty="0" err="1">
                <a:solidFill>
                  <a:srgbClr val="E4E1E9"/>
                </a:solidFill>
                <a:effectLst/>
              </a:rPr>
              <a:t>equifax.com</a:t>
            </a:r>
            <a:r>
              <a:rPr lang="en-GB" sz="2000" b="0" i="0" dirty="0">
                <a:solidFill>
                  <a:srgbClr val="E4E1E9"/>
                </a:solidFill>
                <a:effectLst/>
              </a:rPr>
              <a:t>, the company set up a new domain name, which allowed cybercriminals to create unauthorized websites with similar names. These websites were used to try and trick customers into providing personal information.</a:t>
            </a:r>
          </a:p>
          <a:p>
            <a:pPr algn="just"/>
            <a:r>
              <a:rPr lang="en-GB" sz="2000" b="0" i="0" dirty="0">
                <a:solidFill>
                  <a:srgbClr val="E4E1E9"/>
                </a:solidFill>
                <a:effectLst/>
              </a:rPr>
              <a:t>Attackers could use this information to assume a customer’s identity. In such cases, it would be very difficult for the customer to prove otherwise, given that the hacker is also privy to their personal information.</a:t>
            </a:r>
          </a:p>
        </p:txBody>
      </p:sp>
      <p:sp>
        <p:nvSpPr>
          <p:cNvPr id="6" name="TextBox 5">
            <a:extLst>
              <a:ext uri="{FF2B5EF4-FFF2-40B4-BE49-F238E27FC236}">
                <a16:creationId xmlns:a16="http://schemas.microsoft.com/office/drawing/2014/main" id="{35979275-3C44-3F2B-8B96-A8973942B253}"/>
              </a:ext>
            </a:extLst>
          </p:cNvPr>
          <p:cNvSpPr txBox="1"/>
          <p:nvPr/>
        </p:nvSpPr>
        <p:spPr>
          <a:xfrm>
            <a:off x="477399" y="-1414514"/>
            <a:ext cx="9535174" cy="400110"/>
          </a:xfrm>
          <a:prstGeom prst="rect">
            <a:avLst/>
          </a:prstGeom>
          <a:noFill/>
        </p:spPr>
        <p:txBody>
          <a:bodyPr wrap="none" rtlCol="0">
            <a:spAutoFit/>
          </a:bodyPr>
          <a:lstStyle/>
          <a:p>
            <a:pPr algn="l" rtl="0"/>
            <a:r>
              <a:rPr lang="en-GB" sz="2000" b="0" i="0" dirty="0">
                <a:solidFill>
                  <a:srgbClr val="FFFFFF"/>
                </a:solidFill>
                <a:effectLst/>
                <a:latin typeface="CiscoSansTT"/>
              </a:rPr>
              <a:t>These examples show that the potential consequences of a security breach can be severe.</a:t>
            </a:r>
          </a:p>
        </p:txBody>
      </p:sp>
    </p:spTree>
    <p:extLst>
      <p:ext uri="{BB962C8B-B14F-4D97-AF65-F5344CB8AC3E}">
        <p14:creationId xmlns:p14="http://schemas.microsoft.com/office/powerpoint/2010/main" val="181252434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A0D5E7-8621-2AC2-D6E5-5543F673BD1A}"/>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E6BA369C-11D2-3488-FAE4-D7D1E853EF51}"/>
              </a:ext>
            </a:extLst>
          </p:cNvPr>
          <p:cNvSpPr txBox="1"/>
          <p:nvPr/>
        </p:nvSpPr>
        <p:spPr>
          <a:xfrm>
            <a:off x="310206" y="402700"/>
            <a:ext cx="4590407"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Consequences of Security Breach</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1E4264D9-BFF7-9FCC-0B19-15E9436007B6}"/>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005F1CCD-C0FA-E8CC-9DC0-4AC0DF63F094}"/>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4846B1F9-A5D6-B6E2-F787-219F2F8B1F2F}"/>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5" name="TextBox 4">
            <a:extLst>
              <a:ext uri="{FF2B5EF4-FFF2-40B4-BE49-F238E27FC236}">
                <a16:creationId xmlns:a16="http://schemas.microsoft.com/office/drawing/2014/main" id="{0BEC16C4-F15E-81EA-D892-5A2F7CCFE54D}"/>
              </a:ext>
            </a:extLst>
          </p:cNvPr>
          <p:cNvSpPr txBox="1"/>
          <p:nvPr/>
        </p:nvSpPr>
        <p:spPr>
          <a:xfrm>
            <a:off x="463111" y="1100094"/>
            <a:ext cx="9535174" cy="400110"/>
          </a:xfrm>
          <a:prstGeom prst="rect">
            <a:avLst/>
          </a:prstGeom>
          <a:noFill/>
        </p:spPr>
        <p:txBody>
          <a:bodyPr wrap="none" rtlCol="0">
            <a:spAutoFit/>
          </a:bodyPr>
          <a:lstStyle/>
          <a:p>
            <a:pPr algn="l" rtl="0"/>
            <a:r>
              <a:rPr lang="en-GB" sz="2000" b="0" i="0" dirty="0">
                <a:solidFill>
                  <a:srgbClr val="FFFFFF"/>
                </a:solidFill>
                <a:effectLst/>
                <a:latin typeface="CiscoSansTT"/>
              </a:rPr>
              <a:t>These examples show that the potential consequences of a security breach can be severe.</a:t>
            </a:r>
          </a:p>
        </p:txBody>
      </p:sp>
      <p:pic>
        <p:nvPicPr>
          <p:cNvPr id="9" name="Picture 8">
            <a:extLst>
              <a:ext uri="{FF2B5EF4-FFF2-40B4-BE49-F238E27FC236}">
                <a16:creationId xmlns:a16="http://schemas.microsoft.com/office/drawing/2014/main" id="{CF24C3A9-7332-B72E-6A92-7D5D6AC7AF8C}"/>
              </a:ext>
            </a:extLst>
          </p:cNvPr>
          <p:cNvPicPr>
            <a:picLocks noChangeAspect="1"/>
          </p:cNvPicPr>
          <p:nvPr/>
        </p:nvPicPr>
        <p:blipFill>
          <a:blip r:embed="rId2"/>
          <a:stretch>
            <a:fillRect/>
          </a:stretch>
        </p:blipFill>
        <p:spPr>
          <a:xfrm>
            <a:off x="13992853" y="2163779"/>
            <a:ext cx="5366732" cy="4192760"/>
          </a:xfrm>
          <a:prstGeom prst="rect">
            <a:avLst/>
          </a:prstGeom>
        </p:spPr>
      </p:pic>
      <p:sp>
        <p:nvSpPr>
          <p:cNvPr id="3" name="TextBox 2">
            <a:extLst>
              <a:ext uri="{FF2B5EF4-FFF2-40B4-BE49-F238E27FC236}">
                <a16:creationId xmlns:a16="http://schemas.microsoft.com/office/drawing/2014/main" id="{324BF95D-7F8A-59F6-A0F2-9647038FC599}"/>
              </a:ext>
            </a:extLst>
          </p:cNvPr>
          <p:cNvSpPr txBox="1"/>
          <p:nvPr/>
        </p:nvSpPr>
        <p:spPr>
          <a:xfrm>
            <a:off x="-7943858" y="1452193"/>
            <a:ext cx="6620490" cy="5324535"/>
          </a:xfrm>
          <a:prstGeom prst="rect">
            <a:avLst/>
          </a:prstGeom>
          <a:noFill/>
        </p:spPr>
        <p:txBody>
          <a:bodyPr wrap="square" rtlCol="0">
            <a:spAutoFit/>
          </a:bodyPr>
          <a:lstStyle/>
          <a:p>
            <a:pPr algn="just">
              <a:spcBef>
                <a:spcPts val="600"/>
              </a:spcBef>
            </a:pPr>
            <a:r>
              <a:rPr lang="en-GB" sz="2000" b="1" i="1" dirty="0">
                <a:solidFill>
                  <a:schemeClr val="bg1"/>
                </a:solidFill>
                <a:effectLst/>
              </a:rPr>
              <a:t>Equifax Inc.</a:t>
            </a:r>
          </a:p>
          <a:p>
            <a:pPr algn="just"/>
            <a:r>
              <a:rPr lang="en-GB" sz="2000" b="0" i="0" dirty="0">
                <a:solidFill>
                  <a:srgbClr val="E4E1E9"/>
                </a:solidFill>
                <a:effectLst/>
              </a:rPr>
              <a:t>In September 2017, Equifax, a consumer credit reporting agency in the United States, publicly announced a data breach event: Attackers had been able to exploit a vulnerability in its web application software to gain access to the sensitive personal data of millions of customers.</a:t>
            </a:r>
          </a:p>
          <a:p>
            <a:pPr algn="just"/>
            <a:r>
              <a:rPr lang="en-GB" sz="2000" b="0" i="0" dirty="0">
                <a:solidFill>
                  <a:srgbClr val="E4E1E9"/>
                </a:solidFill>
                <a:effectLst/>
              </a:rPr>
              <a:t>In response to this breach, Equifax established a dedicated website that allowed Equifax customers to determine if their information was compromised. However, instead of using a subdomain of </a:t>
            </a:r>
            <a:r>
              <a:rPr lang="en-GB" sz="2000" b="0" i="0" dirty="0" err="1">
                <a:solidFill>
                  <a:srgbClr val="E4E1E9"/>
                </a:solidFill>
                <a:effectLst/>
              </a:rPr>
              <a:t>equifax.com</a:t>
            </a:r>
            <a:r>
              <a:rPr lang="en-GB" sz="2000" b="0" i="0" dirty="0">
                <a:solidFill>
                  <a:srgbClr val="E4E1E9"/>
                </a:solidFill>
                <a:effectLst/>
              </a:rPr>
              <a:t>, the company set up a new domain name, which allowed cybercriminals to create unauthorized websites with similar names. These websites were used to try and trick customers into providing personal information.</a:t>
            </a:r>
          </a:p>
          <a:p>
            <a:pPr algn="just"/>
            <a:r>
              <a:rPr lang="en-GB" sz="2000" b="0" i="0" dirty="0">
                <a:solidFill>
                  <a:srgbClr val="E4E1E9"/>
                </a:solidFill>
                <a:effectLst/>
              </a:rPr>
              <a:t>Attackers could use this information to assume a customer’s identity. In such cases, it would be very difficult for the customer to prove otherwise, given that the hacker is also privy to their personal information.</a:t>
            </a:r>
          </a:p>
        </p:txBody>
      </p:sp>
      <p:sp>
        <p:nvSpPr>
          <p:cNvPr id="6" name="TextBox 5">
            <a:extLst>
              <a:ext uri="{FF2B5EF4-FFF2-40B4-BE49-F238E27FC236}">
                <a16:creationId xmlns:a16="http://schemas.microsoft.com/office/drawing/2014/main" id="{6D9D08D3-120B-501B-F5DF-D3161A761B02}"/>
              </a:ext>
            </a:extLst>
          </p:cNvPr>
          <p:cNvSpPr txBox="1"/>
          <p:nvPr/>
        </p:nvSpPr>
        <p:spPr>
          <a:xfrm>
            <a:off x="4032719" y="2715006"/>
            <a:ext cx="2474460" cy="400110"/>
          </a:xfrm>
          <a:prstGeom prst="rect">
            <a:avLst/>
          </a:prstGeom>
          <a:noFill/>
        </p:spPr>
        <p:txBody>
          <a:bodyPr wrap="none" rtlCol="0">
            <a:spAutoFit/>
          </a:bodyPr>
          <a:lstStyle/>
          <a:p>
            <a:r>
              <a:rPr lang="en-GB" sz="2000" dirty="0">
                <a:solidFill>
                  <a:schemeClr val="bg1"/>
                </a:solidFill>
              </a:rPr>
              <a:t>Reputational damage.</a:t>
            </a:r>
          </a:p>
        </p:txBody>
      </p:sp>
      <p:sp>
        <p:nvSpPr>
          <p:cNvPr id="7" name="TextBox 6">
            <a:extLst>
              <a:ext uri="{FF2B5EF4-FFF2-40B4-BE49-F238E27FC236}">
                <a16:creationId xmlns:a16="http://schemas.microsoft.com/office/drawing/2014/main" id="{9CB0DD50-07B3-6D84-BDE0-60E45DEC1B5E}"/>
              </a:ext>
            </a:extLst>
          </p:cNvPr>
          <p:cNvSpPr txBox="1"/>
          <p:nvPr/>
        </p:nvSpPr>
        <p:spPr>
          <a:xfrm>
            <a:off x="4032719" y="3115116"/>
            <a:ext cx="1205779" cy="369332"/>
          </a:xfrm>
          <a:prstGeom prst="rect">
            <a:avLst/>
          </a:prstGeom>
          <a:noFill/>
        </p:spPr>
        <p:txBody>
          <a:bodyPr wrap="none" rtlCol="0">
            <a:spAutoFit/>
          </a:bodyPr>
          <a:lstStyle/>
          <a:p>
            <a:r>
              <a:rPr lang="en-GB" sz="1800" dirty="0">
                <a:solidFill>
                  <a:schemeClr val="bg1"/>
                </a:solidFill>
              </a:rPr>
              <a:t>Vandalism.</a:t>
            </a:r>
          </a:p>
        </p:txBody>
      </p:sp>
      <p:sp>
        <p:nvSpPr>
          <p:cNvPr id="8" name="TextBox 7">
            <a:extLst>
              <a:ext uri="{FF2B5EF4-FFF2-40B4-BE49-F238E27FC236}">
                <a16:creationId xmlns:a16="http://schemas.microsoft.com/office/drawing/2014/main" id="{69FC622A-D7A7-24C1-88FE-97A7187033BC}"/>
              </a:ext>
            </a:extLst>
          </p:cNvPr>
          <p:cNvSpPr txBox="1"/>
          <p:nvPr/>
        </p:nvSpPr>
        <p:spPr>
          <a:xfrm>
            <a:off x="4032719" y="3478845"/>
            <a:ext cx="737253" cy="369332"/>
          </a:xfrm>
          <a:prstGeom prst="rect">
            <a:avLst/>
          </a:prstGeom>
          <a:noFill/>
        </p:spPr>
        <p:txBody>
          <a:bodyPr wrap="none" rtlCol="0">
            <a:spAutoFit/>
          </a:bodyPr>
          <a:lstStyle/>
          <a:p>
            <a:r>
              <a:rPr lang="en-GB" sz="1800" dirty="0">
                <a:solidFill>
                  <a:schemeClr val="bg1"/>
                </a:solidFill>
              </a:rPr>
              <a:t>Theft.</a:t>
            </a:r>
          </a:p>
        </p:txBody>
      </p:sp>
      <p:sp>
        <p:nvSpPr>
          <p:cNvPr id="10" name="TextBox 9">
            <a:extLst>
              <a:ext uri="{FF2B5EF4-FFF2-40B4-BE49-F238E27FC236}">
                <a16:creationId xmlns:a16="http://schemas.microsoft.com/office/drawing/2014/main" id="{992F4BBD-8A52-A6C0-C362-5A013CF5EFC7}"/>
              </a:ext>
            </a:extLst>
          </p:cNvPr>
          <p:cNvSpPr txBox="1"/>
          <p:nvPr/>
        </p:nvSpPr>
        <p:spPr>
          <a:xfrm>
            <a:off x="4032719" y="3842574"/>
            <a:ext cx="1707519" cy="369332"/>
          </a:xfrm>
          <a:prstGeom prst="rect">
            <a:avLst/>
          </a:prstGeom>
          <a:noFill/>
        </p:spPr>
        <p:txBody>
          <a:bodyPr wrap="none" rtlCol="0">
            <a:spAutoFit/>
          </a:bodyPr>
          <a:lstStyle/>
          <a:p>
            <a:r>
              <a:rPr lang="en-GB" sz="1800" dirty="0">
                <a:solidFill>
                  <a:schemeClr val="bg1"/>
                </a:solidFill>
              </a:rPr>
              <a:t>Loss of revenue.</a:t>
            </a:r>
          </a:p>
        </p:txBody>
      </p:sp>
      <p:sp>
        <p:nvSpPr>
          <p:cNvPr id="15" name="TextBox 14">
            <a:extLst>
              <a:ext uri="{FF2B5EF4-FFF2-40B4-BE49-F238E27FC236}">
                <a16:creationId xmlns:a16="http://schemas.microsoft.com/office/drawing/2014/main" id="{4354B4AA-A4A0-9591-8B1D-AA11C5E4C952}"/>
              </a:ext>
            </a:extLst>
          </p:cNvPr>
          <p:cNvSpPr txBox="1"/>
          <p:nvPr/>
        </p:nvSpPr>
        <p:spPr>
          <a:xfrm>
            <a:off x="4046853" y="4262486"/>
            <a:ext cx="3087897" cy="369332"/>
          </a:xfrm>
          <a:prstGeom prst="rect">
            <a:avLst/>
          </a:prstGeom>
          <a:noFill/>
        </p:spPr>
        <p:txBody>
          <a:bodyPr wrap="none" rtlCol="0">
            <a:spAutoFit/>
          </a:bodyPr>
          <a:lstStyle/>
          <a:p>
            <a:r>
              <a:rPr lang="en-GB" sz="1800" dirty="0">
                <a:solidFill>
                  <a:schemeClr val="bg1"/>
                </a:solidFill>
              </a:rPr>
              <a:t>Damaged intellectual property.</a:t>
            </a:r>
          </a:p>
        </p:txBody>
      </p:sp>
      <p:sp>
        <p:nvSpPr>
          <p:cNvPr id="16" name="TextBox 15">
            <a:extLst>
              <a:ext uri="{FF2B5EF4-FFF2-40B4-BE49-F238E27FC236}">
                <a16:creationId xmlns:a16="http://schemas.microsoft.com/office/drawing/2014/main" id="{B3ADEF47-CD99-4D77-8ACA-51762074357A}"/>
              </a:ext>
            </a:extLst>
          </p:cNvPr>
          <p:cNvSpPr txBox="1"/>
          <p:nvPr/>
        </p:nvSpPr>
        <p:spPr>
          <a:xfrm>
            <a:off x="463111" y="-1414514"/>
            <a:ext cx="9887194" cy="400110"/>
          </a:xfrm>
          <a:prstGeom prst="rect">
            <a:avLst/>
          </a:prstGeom>
          <a:noFill/>
        </p:spPr>
        <p:txBody>
          <a:bodyPr wrap="none" rtlCol="0">
            <a:spAutoFit/>
          </a:bodyPr>
          <a:lstStyle/>
          <a:p>
            <a:pPr algn="just"/>
            <a:r>
              <a:rPr lang="en-GB" sz="2000" b="0" i="0" dirty="0">
                <a:solidFill>
                  <a:srgbClr val="FFFFFF"/>
                </a:solidFill>
                <a:effectLst/>
                <a:latin typeface="CiscoSansTT"/>
              </a:rPr>
              <a:t>The implications of a data security breach are severe, but they are becoming all too common.</a:t>
            </a:r>
            <a:endParaRPr lang="fr-FR" sz="2000" dirty="0"/>
          </a:p>
        </p:txBody>
      </p:sp>
      <p:sp>
        <p:nvSpPr>
          <p:cNvPr id="17" name="TextBox 16">
            <a:extLst>
              <a:ext uri="{FF2B5EF4-FFF2-40B4-BE49-F238E27FC236}">
                <a16:creationId xmlns:a16="http://schemas.microsoft.com/office/drawing/2014/main" id="{3A6A8E19-EF55-8715-322C-CDE7B738EB50}"/>
              </a:ext>
            </a:extLst>
          </p:cNvPr>
          <p:cNvSpPr txBox="1"/>
          <p:nvPr/>
        </p:nvSpPr>
        <p:spPr>
          <a:xfrm>
            <a:off x="13361736" y="2656382"/>
            <a:ext cx="7800974" cy="2554545"/>
          </a:xfrm>
          <a:prstGeom prst="rect">
            <a:avLst/>
          </a:prstGeom>
          <a:noFill/>
        </p:spPr>
        <p:txBody>
          <a:bodyPr wrap="square" rtlCol="0">
            <a:spAutoFit/>
          </a:bodyPr>
          <a:lstStyle/>
          <a:p>
            <a:pPr algn="just"/>
            <a:r>
              <a:rPr lang="en-GB" sz="2000" b="0" i="0" dirty="0">
                <a:solidFill>
                  <a:schemeClr val="bg1"/>
                </a:solidFill>
                <a:effectLst/>
              </a:rPr>
              <a:t>A security breach can have a negative long-term impact on an organization’s reputation that has taken years to build. Customers, particularly those who have been adversely affected by the breach, will need to be notified and may seek compensation and/or turn to a reliable and secure competitor. Employees may also choose to leave in light of a scandal.</a:t>
            </a:r>
          </a:p>
          <a:p>
            <a:pPr algn="just"/>
            <a:r>
              <a:rPr lang="en-GB" sz="2000" b="0" i="0" dirty="0">
                <a:solidFill>
                  <a:schemeClr val="bg1"/>
                </a:solidFill>
                <a:effectLst/>
              </a:rPr>
              <a:t>Depending on the severity of a breach, it can take a long time to repair an organization’s reputation.</a:t>
            </a:r>
          </a:p>
        </p:txBody>
      </p:sp>
      <p:pic>
        <p:nvPicPr>
          <p:cNvPr id="18" name="Picture 17">
            <a:extLst>
              <a:ext uri="{FF2B5EF4-FFF2-40B4-BE49-F238E27FC236}">
                <a16:creationId xmlns:a16="http://schemas.microsoft.com/office/drawing/2014/main" id="{B4F48EDE-DA83-13A8-59BF-B5D17068B254}"/>
              </a:ext>
            </a:extLst>
          </p:cNvPr>
          <p:cNvPicPr>
            <a:picLocks noChangeAspect="1"/>
          </p:cNvPicPr>
          <p:nvPr/>
        </p:nvPicPr>
        <p:blipFill>
          <a:blip r:embed="rId3"/>
          <a:srcRect l="18872" t="9638" r="18719" b="12356"/>
          <a:stretch/>
        </p:blipFill>
        <p:spPr>
          <a:xfrm>
            <a:off x="-5490527" y="2235196"/>
            <a:ext cx="3191508" cy="3116450"/>
          </a:xfrm>
          <a:prstGeom prst="rect">
            <a:avLst/>
          </a:prstGeom>
        </p:spPr>
      </p:pic>
    </p:spTree>
    <p:extLst>
      <p:ext uri="{BB962C8B-B14F-4D97-AF65-F5344CB8AC3E}">
        <p14:creationId xmlns:p14="http://schemas.microsoft.com/office/powerpoint/2010/main" val="425609249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ppt_y</p:attrName>
                                        </p:attrNameLst>
                                      </p:cBhvr>
                                      <p:tavLst>
                                        <p:tav tm="0">
                                          <p:val>
                                            <p:strVal val="#ppt_y+#ppt_h*1.125000"/>
                                          </p:val>
                                        </p:tav>
                                        <p:tav tm="100000">
                                          <p:val>
                                            <p:strVal val="#ppt_y"/>
                                          </p:val>
                                        </p:tav>
                                      </p:tavLst>
                                    </p:anim>
                                    <p:animEffect transition="in" filter="wipe(up)">
                                      <p:cBhvr>
                                        <p:cTn id="8" dur="500"/>
                                        <p:tgtEl>
                                          <p:spTgt spid="6"/>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p:tgtEl>
                                          <p:spTgt spid="7"/>
                                        </p:tgtEl>
                                        <p:attrNameLst>
                                          <p:attrName>ppt_y</p:attrName>
                                        </p:attrNameLst>
                                      </p:cBhvr>
                                      <p:tavLst>
                                        <p:tav tm="0">
                                          <p:val>
                                            <p:strVal val="#ppt_y+#ppt_h*1.125000"/>
                                          </p:val>
                                        </p:tav>
                                        <p:tav tm="100000">
                                          <p:val>
                                            <p:strVal val="#ppt_y"/>
                                          </p:val>
                                        </p:tav>
                                      </p:tavLst>
                                    </p:anim>
                                    <p:animEffect transition="in" filter="wipe(up)">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p:tgtEl>
                                          <p:spTgt spid="8"/>
                                        </p:tgtEl>
                                        <p:attrNameLst>
                                          <p:attrName>ppt_y</p:attrName>
                                        </p:attrNameLst>
                                      </p:cBhvr>
                                      <p:tavLst>
                                        <p:tav tm="0">
                                          <p:val>
                                            <p:strVal val="#ppt_y+#ppt_h*1.125000"/>
                                          </p:val>
                                        </p:tav>
                                        <p:tav tm="100000">
                                          <p:val>
                                            <p:strVal val="#ppt_y"/>
                                          </p:val>
                                        </p:tav>
                                      </p:tavLst>
                                    </p:anim>
                                    <p:animEffect transition="in" filter="wipe(up)">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p:tgtEl>
                                          <p:spTgt spid="10"/>
                                        </p:tgtEl>
                                        <p:attrNameLst>
                                          <p:attrName>ppt_y</p:attrName>
                                        </p:attrNameLst>
                                      </p:cBhvr>
                                      <p:tavLst>
                                        <p:tav tm="0">
                                          <p:val>
                                            <p:strVal val="#ppt_y+#ppt_h*1.125000"/>
                                          </p:val>
                                        </p:tav>
                                        <p:tav tm="100000">
                                          <p:val>
                                            <p:strVal val="#ppt_y"/>
                                          </p:val>
                                        </p:tav>
                                      </p:tavLst>
                                    </p:anim>
                                    <p:animEffect transition="in" filter="wipe(up)">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500"/>
                                        <p:tgtEl>
                                          <p:spTgt spid="15"/>
                                        </p:tgtEl>
                                        <p:attrNameLst>
                                          <p:attrName>ppt_y</p:attrName>
                                        </p:attrNameLst>
                                      </p:cBhvr>
                                      <p:tavLst>
                                        <p:tav tm="0">
                                          <p:val>
                                            <p:strVal val="#ppt_y+#ppt_h*1.125000"/>
                                          </p:val>
                                        </p:tav>
                                        <p:tav tm="100000">
                                          <p:val>
                                            <p:strVal val="#ppt_y"/>
                                          </p:val>
                                        </p:tav>
                                      </p:tavLst>
                                    </p:anim>
                                    <p:animEffect transition="in" filter="wipe(up)">
                                      <p:cBhvr>
                                        <p:cTn id="3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10" grpId="0"/>
      <p:bldP spid="15"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16A187-475E-93D9-65C5-0927EDF5A3FC}"/>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13C9902-1A4B-1DA0-BC41-EF061C24387E}"/>
              </a:ext>
            </a:extLst>
          </p:cNvPr>
          <p:cNvSpPr txBox="1"/>
          <p:nvPr/>
        </p:nvSpPr>
        <p:spPr>
          <a:xfrm>
            <a:off x="310206" y="402700"/>
            <a:ext cx="4590407"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Consequences of Security Breach</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8F2DF832-E3C8-B9CE-02B0-2891CA7FCEDE}"/>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12F394F0-704B-B961-C86F-E2E17931F455}"/>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7050792B-18F4-126D-C9A5-4C4F83E4211B}"/>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5" name="TextBox 4">
            <a:extLst>
              <a:ext uri="{FF2B5EF4-FFF2-40B4-BE49-F238E27FC236}">
                <a16:creationId xmlns:a16="http://schemas.microsoft.com/office/drawing/2014/main" id="{80A525B1-5C8E-BABB-F45E-E6CA6EAE0EF7}"/>
              </a:ext>
            </a:extLst>
          </p:cNvPr>
          <p:cNvSpPr txBox="1"/>
          <p:nvPr/>
        </p:nvSpPr>
        <p:spPr>
          <a:xfrm>
            <a:off x="463111" y="1100094"/>
            <a:ext cx="9535174" cy="400110"/>
          </a:xfrm>
          <a:prstGeom prst="rect">
            <a:avLst/>
          </a:prstGeom>
          <a:noFill/>
        </p:spPr>
        <p:txBody>
          <a:bodyPr wrap="none" rtlCol="0">
            <a:spAutoFit/>
          </a:bodyPr>
          <a:lstStyle/>
          <a:p>
            <a:pPr algn="l" rtl="0"/>
            <a:r>
              <a:rPr lang="en-GB" sz="2000" b="0" i="0" dirty="0">
                <a:solidFill>
                  <a:srgbClr val="FFFFFF"/>
                </a:solidFill>
                <a:effectLst/>
                <a:latin typeface="CiscoSansTT"/>
              </a:rPr>
              <a:t>These examples show that the potential consequences of a security breach can be severe.</a:t>
            </a:r>
          </a:p>
        </p:txBody>
      </p:sp>
      <p:sp>
        <p:nvSpPr>
          <p:cNvPr id="6" name="TextBox 5">
            <a:extLst>
              <a:ext uri="{FF2B5EF4-FFF2-40B4-BE49-F238E27FC236}">
                <a16:creationId xmlns:a16="http://schemas.microsoft.com/office/drawing/2014/main" id="{397CD003-A47B-33C6-AB33-54CCC2689F5B}"/>
              </a:ext>
            </a:extLst>
          </p:cNvPr>
          <p:cNvSpPr txBox="1"/>
          <p:nvPr/>
        </p:nvSpPr>
        <p:spPr>
          <a:xfrm>
            <a:off x="846606" y="1594066"/>
            <a:ext cx="2556726" cy="400110"/>
          </a:xfrm>
          <a:prstGeom prst="rect">
            <a:avLst/>
          </a:prstGeom>
          <a:noFill/>
        </p:spPr>
        <p:txBody>
          <a:bodyPr wrap="none" rtlCol="0">
            <a:spAutoFit/>
          </a:bodyPr>
          <a:lstStyle/>
          <a:p>
            <a:r>
              <a:rPr lang="en-GB" sz="2000" b="1" i="1" dirty="0">
                <a:solidFill>
                  <a:schemeClr val="bg1"/>
                </a:solidFill>
              </a:rPr>
              <a:t>Reputational damage.</a:t>
            </a:r>
          </a:p>
        </p:txBody>
      </p:sp>
      <p:sp>
        <p:nvSpPr>
          <p:cNvPr id="7" name="TextBox 6">
            <a:extLst>
              <a:ext uri="{FF2B5EF4-FFF2-40B4-BE49-F238E27FC236}">
                <a16:creationId xmlns:a16="http://schemas.microsoft.com/office/drawing/2014/main" id="{18C28C4C-45BB-CEA5-5B30-9926A3AD1DC6}"/>
              </a:ext>
            </a:extLst>
          </p:cNvPr>
          <p:cNvSpPr txBox="1"/>
          <p:nvPr/>
        </p:nvSpPr>
        <p:spPr>
          <a:xfrm>
            <a:off x="9089969" y="5341298"/>
            <a:ext cx="1205779" cy="369332"/>
          </a:xfrm>
          <a:prstGeom prst="rect">
            <a:avLst/>
          </a:prstGeom>
          <a:noFill/>
        </p:spPr>
        <p:txBody>
          <a:bodyPr wrap="none" rtlCol="0">
            <a:spAutoFit/>
          </a:bodyPr>
          <a:lstStyle/>
          <a:p>
            <a:r>
              <a:rPr lang="en-GB" sz="1800" dirty="0">
                <a:solidFill>
                  <a:schemeClr val="bg1"/>
                </a:solidFill>
              </a:rPr>
              <a:t>Vandalism.</a:t>
            </a:r>
          </a:p>
        </p:txBody>
      </p:sp>
      <p:sp>
        <p:nvSpPr>
          <p:cNvPr id="8" name="TextBox 7">
            <a:extLst>
              <a:ext uri="{FF2B5EF4-FFF2-40B4-BE49-F238E27FC236}">
                <a16:creationId xmlns:a16="http://schemas.microsoft.com/office/drawing/2014/main" id="{6B8136E0-1FD4-980A-0FFA-89814AB55DFD}"/>
              </a:ext>
            </a:extLst>
          </p:cNvPr>
          <p:cNvSpPr txBox="1"/>
          <p:nvPr/>
        </p:nvSpPr>
        <p:spPr>
          <a:xfrm>
            <a:off x="9089969" y="5705027"/>
            <a:ext cx="737253" cy="369332"/>
          </a:xfrm>
          <a:prstGeom prst="rect">
            <a:avLst/>
          </a:prstGeom>
          <a:noFill/>
        </p:spPr>
        <p:txBody>
          <a:bodyPr wrap="none" rtlCol="0">
            <a:spAutoFit/>
          </a:bodyPr>
          <a:lstStyle/>
          <a:p>
            <a:r>
              <a:rPr lang="en-GB" sz="1800" dirty="0">
                <a:solidFill>
                  <a:schemeClr val="bg1"/>
                </a:solidFill>
              </a:rPr>
              <a:t>Theft.</a:t>
            </a:r>
          </a:p>
        </p:txBody>
      </p:sp>
      <p:sp>
        <p:nvSpPr>
          <p:cNvPr id="10" name="TextBox 9">
            <a:extLst>
              <a:ext uri="{FF2B5EF4-FFF2-40B4-BE49-F238E27FC236}">
                <a16:creationId xmlns:a16="http://schemas.microsoft.com/office/drawing/2014/main" id="{7200EDF5-580C-E769-221C-DAC85181789D}"/>
              </a:ext>
            </a:extLst>
          </p:cNvPr>
          <p:cNvSpPr txBox="1"/>
          <p:nvPr/>
        </p:nvSpPr>
        <p:spPr>
          <a:xfrm>
            <a:off x="9089969" y="6068756"/>
            <a:ext cx="1707519" cy="369332"/>
          </a:xfrm>
          <a:prstGeom prst="rect">
            <a:avLst/>
          </a:prstGeom>
          <a:noFill/>
        </p:spPr>
        <p:txBody>
          <a:bodyPr wrap="none" rtlCol="0">
            <a:spAutoFit/>
          </a:bodyPr>
          <a:lstStyle/>
          <a:p>
            <a:r>
              <a:rPr lang="en-GB" sz="1800" dirty="0">
                <a:solidFill>
                  <a:schemeClr val="bg1"/>
                </a:solidFill>
              </a:rPr>
              <a:t>Loss of revenue.</a:t>
            </a:r>
          </a:p>
        </p:txBody>
      </p:sp>
      <p:sp>
        <p:nvSpPr>
          <p:cNvPr id="15" name="TextBox 14">
            <a:extLst>
              <a:ext uri="{FF2B5EF4-FFF2-40B4-BE49-F238E27FC236}">
                <a16:creationId xmlns:a16="http://schemas.microsoft.com/office/drawing/2014/main" id="{75E64291-B15B-F72F-B1A5-AEC80D8CD3E6}"/>
              </a:ext>
            </a:extLst>
          </p:cNvPr>
          <p:cNvSpPr txBox="1"/>
          <p:nvPr/>
        </p:nvSpPr>
        <p:spPr>
          <a:xfrm>
            <a:off x="9104103" y="6488668"/>
            <a:ext cx="3087897" cy="369332"/>
          </a:xfrm>
          <a:prstGeom prst="rect">
            <a:avLst/>
          </a:prstGeom>
          <a:noFill/>
        </p:spPr>
        <p:txBody>
          <a:bodyPr wrap="none" rtlCol="0">
            <a:spAutoFit/>
          </a:bodyPr>
          <a:lstStyle/>
          <a:p>
            <a:r>
              <a:rPr lang="en-GB" sz="1800" dirty="0">
                <a:solidFill>
                  <a:schemeClr val="bg1"/>
                </a:solidFill>
              </a:rPr>
              <a:t>Damaged intellectual property.</a:t>
            </a:r>
          </a:p>
        </p:txBody>
      </p:sp>
      <p:sp>
        <p:nvSpPr>
          <p:cNvPr id="16" name="TextBox 15">
            <a:extLst>
              <a:ext uri="{FF2B5EF4-FFF2-40B4-BE49-F238E27FC236}">
                <a16:creationId xmlns:a16="http://schemas.microsoft.com/office/drawing/2014/main" id="{BAAFE9D9-BC9B-9752-86EF-E50908F72238}"/>
              </a:ext>
            </a:extLst>
          </p:cNvPr>
          <p:cNvSpPr txBox="1"/>
          <p:nvPr/>
        </p:nvSpPr>
        <p:spPr>
          <a:xfrm>
            <a:off x="3846253" y="2656382"/>
            <a:ext cx="7800974" cy="2554545"/>
          </a:xfrm>
          <a:prstGeom prst="rect">
            <a:avLst/>
          </a:prstGeom>
          <a:noFill/>
        </p:spPr>
        <p:txBody>
          <a:bodyPr wrap="square" rtlCol="0">
            <a:spAutoFit/>
          </a:bodyPr>
          <a:lstStyle/>
          <a:p>
            <a:pPr algn="just"/>
            <a:r>
              <a:rPr lang="en-GB" sz="2000" b="0" i="0" dirty="0">
                <a:solidFill>
                  <a:schemeClr val="bg1"/>
                </a:solidFill>
                <a:effectLst/>
              </a:rPr>
              <a:t>A security breach can have a negative long-term impact on an organization’s reputation that has taken years to build. Customers, particularly those who have been adversely affected by the breach, will need to be notified and may seek compensation and/or turn to a reliable and secure competitor. Employees may also choose to leave in light of a scandal.</a:t>
            </a:r>
          </a:p>
          <a:p>
            <a:pPr algn="just"/>
            <a:r>
              <a:rPr lang="en-GB" sz="2000" b="0" i="0" dirty="0">
                <a:solidFill>
                  <a:schemeClr val="bg1"/>
                </a:solidFill>
                <a:effectLst/>
              </a:rPr>
              <a:t>Depending on the severity of a breach, it can take a long time to repair an organization’s reputation.</a:t>
            </a:r>
          </a:p>
        </p:txBody>
      </p:sp>
      <p:pic>
        <p:nvPicPr>
          <p:cNvPr id="18" name="Picture 17">
            <a:extLst>
              <a:ext uri="{FF2B5EF4-FFF2-40B4-BE49-F238E27FC236}">
                <a16:creationId xmlns:a16="http://schemas.microsoft.com/office/drawing/2014/main" id="{32B57751-3501-5522-B011-9AF80F786A1F}"/>
              </a:ext>
            </a:extLst>
          </p:cNvPr>
          <p:cNvPicPr>
            <a:picLocks noChangeAspect="1"/>
          </p:cNvPicPr>
          <p:nvPr/>
        </p:nvPicPr>
        <p:blipFill>
          <a:blip r:embed="rId2"/>
          <a:srcRect l="18872" t="9638" r="18719" b="12356"/>
          <a:stretch/>
        </p:blipFill>
        <p:spPr>
          <a:xfrm>
            <a:off x="310206" y="2235196"/>
            <a:ext cx="3191508" cy="3116450"/>
          </a:xfrm>
          <a:prstGeom prst="rect">
            <a:avLst/>
          </a:prstGeom>
        </p:spPr>
      </p:pic>
      <p:sp>
        <p:nvSpPr>
          <p:cNvPr id="19" name="TextBox 18">
            <a:extLst>
              <a:ext uri="{FF2B5EF4-FFF2-40B4-BE49-F238E27FC236}">
                <a16:creationId xmlns:a16="http://schemas.microsoft.com/office/drawing/2014/main" id="{8881523B-2673-DAD3-3EB7-42B0EFF70B4F}"/>
              </a:ext>
            </a:extLst>
          </p:cNvPr>
          <p:cNvSpPr txBox="1"/>
          <p:nvPr/>
        </p:nvSpPr>
        <p:spPr>
          <a:xfrm>
            <a:off x="13927434" y="3077903"/>
            <a:ext cx="6899887" cy="2246769"/>
          </a:xfrm>
          <a:prstGeom prst="rect">
            <a:avLst/>
          </a:prstGeom>
          <a:noFill/>
        </p:spPr>
        <p:txBody>
          <a:bodyPr wrap="square" rtlCol="0">
            <a:spAutoFit/>
          </a:bodyPr>
          <a:lstStyle/>
          <a:p>
            <a:pPr algn="just"/>
            <a:r>
              <a:rPr lang="en-GB" sz="2000" b="0" i="0" dirty="0">
                <a:solidFill>
                  <a:schemeClr val="bg1"/>
                </a:solidFill>
                <a:effectLst/>
              </a:rPr>
              <a:t>A hacker or hacking group may vandalize an organization’s website by posting untrue information. They might even just make a few minor edits to your organization’s phone number or address, which can be trickier to detect.</a:t>
            </a:r>
          </a:p>
          <a:p>
            <a:pPr algn="just"/>
            <a:r>
              <a:rPr lang="en-GB" sz="2000" b="0" i="0" dirty="0">
                <a:solidFill>
                  <a:schemeClr val="bg1"/>
                </a:solidFill>
                <a:effectLst/>
              </a:rPr>
              <a:t>In either case, online vandalism can portray unprofessionalism and have a negative impact on your organization’s reputation and credibility.</a:t>
            </a:r>
            <a:endParaRPr lang="fr-FR" sz="2000" dirty="0">
              <a:solidFill>
                <a:schemeClr val="bg1"/>
              </a:solidFill>
            </a:endParaRPr>
          </a:p>
        </p:txBody>
      </p:sp>
      <p:pic>
        <p:nvPicPr>
          <p:cNvPr id="20" name="Picture 19">
            <a:extLst>
              <a:ext uri="{FF2B5EF4-FFF2-40B4-BE49-F238E27FC236}">
                <a16:creationId xmlns:a16="http://schemas.microsoft.com/office/drawing/2014/main" id="{A32C9B90-CDC4-A608-F44F-2C5B0A864CF1}"/>
              </a:ext>
            </a:extLst>
          </p:cNvPr>
          <p:cNvPicPr>
            <a:picLocks noChangeAspect="1"/>
          </p:cNvPicPr>
          <p:nvPr/>
        </p:nvPicPr>
        <p:blipFill>
          <a:blip r:embed="rId3"/>
          <a:srcRect l="18066" t="8051" r="19971" b="11750"/>
          <a:stretch/>
        </p:blipFill>
        <p:spPr>
          <a:xfrm>
            <a:off x="-4908997" y="2530746"/>
            <a:ext cx="3191508" cy="3227160"/>
          </a:xfrm>
          <a:prstGeom prst="rect">
            <a:avLst/>
          </a:prstGeom>
        </p:spPr>
      </p:pic>
    </p:spTree>
    <p:extLst>
      <p:ext uri="{BB962C8B-B14F-4D97-AF65-F5344CB8AC3E}">
        <p14:creationId xmlns:p14="http://schemas.microsoft.com/office/powerpoint/2010/main" val="219836365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7BE178-3CB7-B82B-65B5-AEDBB489951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155C5AC-6B93-8276-A569-DAA6CBA011FC}"/>
              </a:ext>
            </a:extLst>
          </p:cNvPr>
          <p:cNvSpPr txBox="1"/>
          <p:nvPr/>
        </p:nvSpPr>
        <p:spPr>
          <a:xfrm>
            <a:off x="310206" y="402700"/>
            <a:ext cx="4590407"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Consequences of Security Breach</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C3617273-6B0C-CFDD-0C47-89E0BF077168}"/>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D775B745-1F75-9E18-F68B-72A4DFC5BB9C}"/>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04D3A0E4-F229-0360-B5D4-B13D9953B5BC}"/>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5" name="TextBox 4">
            <a:extLst>
              <a:ext uri="{FF2B5EF4-FFF2-40B4-BE49-F238E27FC236}">
                <a16:creationId xmlns:a16="http://schemas.microsoft.com/office/drawing/2014/main" id="{0B12879A-A334-840D-7F52-0F4ADEE1655D}"/>
              </a:ext>
            </a:extLst>
          </p:cNvPr>
          <p:cNvSpPr txBox="1"/>
          <p:nvPr/>
        </p:nvSpPr>
        <p:spPr>
          <a:xfrm>
            <a:off x="463111" y="1100094"/>
            <a:ext cx="9535174" cy="400110"/>
          </a:xfrm>
          <a:prstGeom prst="rect">
            <a:avLst/>
          </a:prstGeom>
          <a:noFill/>
        </p:spPr>
        <p:txBody>
          <a:bodyPr wrap="none" rtlCol="0">
            <a:spAutoFit/>
          </a:bodyPr>
          <a:lstStyle/>
          <a:p>
            <a:pPr algn="l" rtl="0"/>
            <a:r>
              <a:rPr lang="en-GB" sz="2000" b="0" i="0" dirty="0">
                <a:solidFill>
                  <a:srgbClr val="FFFFFF"/>
                </a:solidFill>
                <a:effectLst/>
                <a:latin typeface="CiscoSansTT"/>
              </a:rPr>
              <a:t>These examples show that the potential consequences of a security breach can be severe.</a:t>
            </a:r>
          </a:p>
        </p:txBody>
      </p:sp>
      <p:sp>
        <p:nvSpPr>
          <p:cNvPr id="6" name="TextBox 5">
            <a:extLst>
              <a:ext uri="{FF2B5EF4-FFF2-40B4-BE49-F238E27FC236}">
                <a16:creationId xmlns:a16="http://schemas.microsoft.com/office/drawing/2014/main" id="{227993B7-5D8A-99B1-E34A-75E62195E992}"/>
              </a:ext>
            </a:extLst>
          </p:cNvPr>
          <p:cNvSpPr txBox="1"/>
          <p:nvPr/>
        </p:nvSpPr>
        <p:spPr>
          <a:xfrm>
            <a:off x="846606" y="1594066"/>
            <a:ext cx="2326599" cy="369332"/>
          </a:xfrm>
          <a:prstGeom prst="rect">
            <a:avLst/>
          </a:prstGeom>
          <a:noFill/>
        </p:spPr>
        <p:txBody>
          <a:bodyPr wrap="none" rtlCol="0">
            <a:spAutoFit/>
          </a:bodyPr>
          <a:lstStyle/>
          <a:p>
            <a:r>
              <a:rPr lang="en-GB" dirty="0">
                <a:solidFill>
                  <a:schemeClr val="bg1"/>
                </a:solidFill>
              </a:rPr>
              <a:t>Reputational damage.</a:t>
            </a:r>
          </a:p>
        </p:txBody>
      </p:sp>
      <p:sp>
        <p:nvSpPr>
          <p:cNvPr id="7" name="TextBox 6">
            <a:extLst>
              <a:ext uri="{FF2B5EF4-FFF2-40B4-BE49-F238E27FC236}">
                <a16:creationId xmlns:a16="http://schemas.microsoft.com/office/drawing/2014/main" id="{78091D15-EB84-B455-5B1A-16D4CB297C7C}"/>
              </a:ext>
            </a:extLst>
          </p:cNvPr>
          <p:cNvSpPr txBox="1"/>
          <p:nvPr/>
        </p:nvSpPr>
        <p:spPr>
          <a:xfrm>
            <a:off x="846606" y="1963398"/>
            <a:ext cx="1364797" cy="400110"/>
          </a:xfrm>
          <a:prstGeom prst="rect">
            <a:avLst/>
          </a:prstGeom>
          <a:noFill/>
        </p:spPr>
        <p:txBody>
          <a:bodyPr wrap="none" rtlCol="0">
            <a:spAutoFit/>
          </a:bodyPr>
          <a:lstStyle/>
          <a:p>
            <a:r>
              <a:rPr lang="en-GB" sz="2000" b="1" i="1" dirty="0">
                <a:solidFill>
                  <a:schemeClr val="bg1"/>
                </a:solidFill>
              </a:rPr>
              <a:t>Vandalism.</a:t>
            </a:r>
          </a:p>
        </p:txBody>
      </p:sp>
      <p:sp>
        <p:nvSpPr>
          <p:cNvPr id="8" name="TextBox 7">
            <a:extLst>
              <a:ext uri="{FF2B5EF4-FFF2-40B4-BE49-F238E27FC236}">
                <a16:creationId xmlns:a16="http://schemas.microsoft.com/office/drawing/2014/main" id="{0E2698CF-D87D-C84B-4E02-4506603F43E6}"/>
              </a:ext>
            </a:extLst>
          </p:cNvPr>
          <p:cNvSpPr txBox="1"/>
          <p:nvPr/>
        </p:nvSpPr>
        <p:spPr>
          <a:xfrm>
            <a:off x="9089969" y="5705027"/>
            <a:ext cx="737253" cy="369332"/>
          </a:xfrm>
          <a:prstGeom prst="rect">
            <a:avLst/>
          </a:prstGeom>
          <a:noFill/>
        </p:spPr>
        <p:txBody>
          <a:bodyPr wrap="none" rtlCol="0">
            <a:spAutoFit/>
          </a:bodyPr>
          <a:lstStyle/>
          <a:p>
            <a:r>
              <a:rPr lang="en-GB" sz="1800" dirty="0">
                <a:solidFill>
                  <a:schemeClr val="bg1"/>
                </a:solidFill>
              </a:rPr>
              <a:t>Theft.</a:t>
            </a:r>
          </a:p>
        </p:txBody>
      </p:sp>
      <p:sp>
        <p:nvSpPr>
          <p:cNvPr id="10" name="TextBox 9">
            <a:extLst>
              <a:ext uri="{FF2B5EF4-FFF2-40B4-BE49-F238E27FC236}">
                <a16:creationId xmlns:a16="http://schemas.microsoft.com/office/drawing/2014/main" id="{201784E5-DE36-5CFE-30E6-79CCCC08A856}"/>
              </a:ext>
            </a:extLst>
          </p:cNvPr>
          <p:cNvSpPr txBox="1"/>
          <p:nvPr/>
        </p:nvSpPr>
        <p:spPr>
          <a:xfrm>
            <a:off x="9089969" y="6068756"/>
            <a:ext cx="1707519" cy="369332"/>
          </a:xfrm>
          <a:prstGeom prst="rect">
            <a:avLst/>
          </a:prstGeom>
          <a:noFill/>
        </p:spPr>
        <p:txBody>
          <a:bodyPr wrap="none" rtlCol="0">
            <a:spAutoFit/>
          </a:bodyPr>
          <a:lstStyle/>
          <a:p>
            <a:r>
              <a:rPr lang="en-GB" sz="1800" dirty="0">
                <a:solidFill>
                  <a:schemeClr val="bg1"/>
                </a:solidFill>
              </a:rPr>
              <a:t>Loss of revenue.</a:t>
            </a:r>
          </a:p>
        </p:txBody>
      </p:sp>
      <p:sp>
        <p:nvSpPr>
          <p:cNvPr id="15" name="TextBox 14">
            <a:extLst>
              <a:ext uri="{FF2B5EF4-FFF2-40B4-BE49-F238E27FC236}">
                <a16:creationId xmlns:a16="http://schemas.microsoft.com/office/drawing/2014/main" id="{72691BC5-0A86-F5F3-F50F-9A4ADA7D5C7F}"/>
              </a:ext>
            </a:extLst>
          </p:cNvPr>
          <p:cNvSpPr txBox="1"/>
          <p:nvPr/>
        </p:nvSpPr>
        <p:spPr>
          <a:xfrm>
            <a:off x="9104103" y="6488668"/>
            <a:ext cx="3087897" cy="369332"/>
          </a:xfrm>
          <a:prstGeom prst="rect">
            <a:avLst/>
          </a:prstGeom>
          <a:noFill/>
        </p:spPr>
        <p:txBody>
          <a:bodyPr wrap="none" rtlCol="0">
            <a:spAutoFit/>
          </a:bodyPr>
          <a:lstStyle/>
          <a:p>
            <a:r>
              <a:rPr lang="en-GB" sz="1800" dirty="0">
                <a:solidFill>
                  <a:schemeClr val="bg1"/>
                </a:solidFill>
              </a:rPr>
              <a:t>Damaged intellectual property.</a:t>
            </a:r>
          </a:p>
        </p:txBody>
      </p:sp>
      <p:sp>
        <p:nvSpPr>
          <p:cNvPr id="16" name="TextBox 15">
            <a:extLst>
              <a:ext uri="{FF2B5EF4-FFF2-40B4-BE49-F238E27FC236}">
                <a16:creationId xmlns:a16="http://schemas.microsoft.com/office/drawing/2014/main" id="{24D1E726-92D6-9EE3-8DBB-0AC621D93BEE}"/>
              </a:ext>
            </a:extLst>
          </p:cNvPr>
          <p:cNvSpPr txBox="1"/>
          <p:nvPr/>
        </p:nvSpPr>
        <p:spPr>
          <a:xfrm>
            <a:off x="14647611" y="2906374"/>
            <a:ext cx="7800974" cy="2554545"/>
          </a:xfrm>
          <a:prstGeom prst="rect">
            <a:avLst/>
          </a:prstGeom>
          <a:noFill/>
        </p:spPr>
        <p:txBody>
          <a:bodyPr wrap="square" rtlCol="0">
            <a:spAutoFit/>
          </a:bodyPr>
          <a:lstStyle/>
          <a:p>
            <a:pPr algn="just"/>
            <a:r>
              <a:rPr lang="en-GB" sz="2000" b="0" i="0" dirty="0">
                <a:solidFill>
                  <a:srgbClr val="E4E1E9"/>
                </a:solidFill>
                <a:effectLst/>
              </a:rPr>
              <a:t>A security breach can have a negative long-term impact on an organization’s reputation that has taken years to build. Customers, particularly those who have been adversely affected by the breach, will need to be notified and may seek compensation and/or turn to a reliable and secure competitor. Employees may also choose to leave in light of a scandal.</a:t>
            </a:r>
          </a:p>
          <a:p>
            <a:pPr algn="just"/>
            <a:r>
              <a:rPr lang="en-GB" sz="2000" b="0" i="0" dirty="0">
                <a:solidFill>
                  <a:schemeClr val="bg1"/>
                </a:solidFill>
                <a:effectLst/>
              </a:rPr>
              <a:t>Depending on the severity of a breach, it can take a long time to repair an organization’s reputation.</a:t>
            </a:r>
          </a:p>
        </p:txBody>
      </p:sp>
      <p:pic>
        <p:nvPicPr>
          <p:cNvPr id="18" name="Picture 17">
            <a:extLst>
              <a:ext uri="{FF2B5EF4-FFF2-40B4-BE49-F238E27FC236}">
                <a16:creationId xmlns:a16="http://schemas.microsoft.com/office/drawing/2014/main" id="{C5D3FF37-61B2-4C21-311F-A9A49D1AD15A}"/>
              </a:ext>
            </a:extLst>
          </p:cNvPr>
          <p:cNvPicPr>
            <a:picLocks noChangeAspect="1"/>
          </p:cNvPicPr>
          <p:nvPr/>
        </p:nvPicPr>
        <p:blipFill>
          <a:blip r:embed="rId2"/>
          <a:srcRect l="18872" t="9638" r="18719" b="12356"/>
          <a:stretch/>
        </p:blipFill>
        <p:spPr>
          <a:xfrm>
            <a:off x="-5061902" y="2235196"/>
            <a:ext cx="3191508" cy="3116450"/>
          </a:xfrm>
          <a:prstGeom prst="rect">
            <a:avLst/>
          </a:prstGeom>
        </p:spPr>
      </p:pic>
      <p:sp>
        <p:nvSpPr>
          <p:cNvPr id="9" name="TextBox 8">
            <a:extLst>
              <a:ext uri="{FF2B5EF4-FFF2-40B4-BE49-F238E27FC236}">
                <a16:creationId xmlns:a16="http://schemas.microsoft.com/office/drawing/2014/main" id="{21B17A9E-52E3-A2A6-249F-28745B770B90}"/>
              </a:ext>
            </a:extLst>
          </p:cNvPr>
          <p:cNvSpPr txBox="1"/>
          <p:nvPr/>
        </p:nvSpPr>
        <p:spPr>
          <a:xfrm>
            <a:off x="4554826" y="3077903"/>
            <a:ext cx="6899887" cy="2246769"/>
          </a:xfrm>
          <a:prstGeom prst="rect">
            <a:avLst/>
          </a:prstGeom>
          <a:noFill/>
        </p:spPr>
        <p:txBody>
          <a:bodyPr wrap="square" rtlCol="0">
            <a:spAutoFit/>
          </a:bodyPr>
          <a:lstStyle/>
          <a:p>
            <a:pPr algn="just"/>
            <a:r>
              <a:rPr lang="en-GB" sz="2000" b="0" i="0" dirty="0">
                <a:solidFill>
                  <a:schemeClr val="bg1"/>
                </a:solidFill>
                <a:effectLst/>
              </a:rPr>
              <a:t>A hacker or hacking group may vandalize an organization’s website by posting untrue information. They might even just make a few minor edits to your organization’s phone number or address, which can be trickier to detect.</a:t>
            </a:r>
          </a:p>
          <a:p>
            <a:pPr algn="just"/>
            <a:r>
              <a:rPr lang="en-GB" sz="2000" b="0" i="0" dirty="0">
                <a:solidFill>
                  <a:schemeClr val="bg1"/>
                </a:solidFill>
                <a:effectLst/>
              </a:rPr>
              <a:t>In either case, online vandalism can portray unprofessionalism and have a negative impact on your organization’s reputation and credibility.</a:t>
            </a:r>
            <a:endParaRPr lang="fr-FR" sz="2000" dirty="0">
              <a:solidFill>
                <a:schemeClr val="bg1"/>
              </a:solidFill>
            </a:endParaRPr>
          </a:p>
        </p:txBody>
      </p:sp>
      <p:pic>
        <p:nvPicPr>
          <p:cNvPr id="19" name="Picture 18">
            <a:extLst>
              <a:ext uri="{FF2B5EF4-FFF2-40B4-BE49-F238E27FC236}">
                <a16:creationId xmlns:a16="http://schemas.microsoft.com/office/drawing/2014/main" id="{33CA29C2-BA23-14CC-2D41-B9E470E7BC72}"/>
              </a:ext>
            </a:extLst>
          </p:cNvPr>
          <p:cNvPicPr>
            <a:picLocks noChangeAspect="1"/>
          </p:cNvPicPr>
          <p:nvPr/>
        </p:nvPicPr>
        <p:blipFill>
          <a:blip r:embed="rId3"/>
          <a:srcRect l="18066" t="8051" r="19971" b="11750"/>
          <a:stretch/>
        </p:blipFill>
        <p:spPr>
          <a:xfrm>
            <a:off x="463111" y="2530746"/>
            <a:ext cx="3191508" cy="3227160"/>
          </a:xfrm>
          <a:prstGeom prst="rect">
            <a:avLst/>
          </a:prstGeom>
        </p:spPr>
      </p:pic>
      <p:sp>
        <p:nvSpPr>
          <p:cNvPr id="3" name="TextBox 2">
            <a:extLst>
              <a:ext uri="{FF2B5EF4-FFF2-40B4-BE49-F238E27FC236}">
                <a16:creationId xmlns:a16="http://schemas.microsoft.com/office/drawing/2014/main" id="{AD9E6219-158C-A3A0-650A-E8E3A4E109FE}"/>
              </a:ext>
            </a:extLst>
          </p:cNvPr>
          <p:cNvSpPr txBox="1"/>
          <p:nvPr/>
        </p:nvSpPr>
        <p:spPr>
          <a:xfrm>
            <a:off x="14999316" y="3745918"/>
            <a:ext cx="7332063" cy="1015663"/>
          </a:xfrm>
          <a:prstGeom prst="rect">
            <a:avLst/>
          </a:prstGeom>
          <a:noFill/>
        </p:spPr>
        <p:txBody>
          <a:bodyPr wrap="square" rtlCol="0">
            <a:spAutoFit/>
          </a:bodyPr>
          <a:lstStyle/>
          <a:p>
            <a:pPr algn="just"/>
            <a:r>
              <a:rPr lang="en-GB" sz="2000" b="0" i="0" dirty="0">
                <a:solidFill>
                  <a:srgbClr val="FFFFFF"/>
                </a:solidFill>
                <a:effectLst/>
              </a:rPr>
              <a:t>A data breach often involves an incident where sensitive personal data has been stolen. Cybercriminals can make this information public or exploit it to steal an individual’s money and/or identity.</a:t>
            </a:r>
            <a:endParaRPr lang="fr-FR" sz="2000" dirty="0"/>
          </a:p>
        </p:txBody>
      </p:sp>
      <p:pic>
        <p:nvPicPr>
          <p:cNvPr id="11" name="Graphic 10">
            <a:extLst>
              <a:ext uri="{FF2B5EF4-FFF2-40B4-BE49-F238E27FC236}">
                <a16:creationId xmlns:a16="http://schemas.microsoft.com/office/drawing/2014/main" id="{65F00B7C-15C5-7956-F33A-E1A074A25F45}"/>
              </a:ext>
            </a:extLst>
          </p:cNvPr>
          <p:cNvPicPr>
            <a:picLocks noChangeAspect="1"/>
          </p:cNvPicPr>
          <p:nvPr/>
        </p:nvPicPr>
        <p:blipFill>
          <a:blip r:embed="rId4">
            <a:extLst>
              <a:ext uri="{96DAC541-7B7A-43D3-8B79-37D633B846F1}">
                <asvg:svgBlip xmlns:asvg="http://schemas.microsoft.com/office/drawing/2016/SVG/main" r:embed="rId5"/>
              </a:ext>
            </a:extLst>
          </a:blip>
          <a:srcRect l="16494" t="8157" r="20312" b="11750"/>
          <a:stretch/>
        </p:blipFill>
        <p:spPr>
          <a:xfrm>
            <a:off x="-5204777" y="2727992"/>
            <a:ext cx="3081842" cy="3051517"/>
          </a:xfrm>
          <a:prstGeom prst="rect">
            <a:avLst/>
          </a:prstGeom>
        </p:spPr>
      </p:pic>
    </p:spTree>
    <p:extLst>
      <p:ext uri="{BB962C8B-B14F-4D97-AF65-F5344CB8AC3E}">
        <p14:creationId xmlns:p14="http://schemas.microsoft.com/office/powerpoint/2010/main" val="247145574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50F3BD-C9F4-78CE-DABA-D5B0D377B4B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8E8C044-103A-A9CD-3A07-ECD3367D88BD}"/>
              </a:ext>
            </a:extLst>
          </p:cNvPr>
          <p:cNvSpPr txBox="1"/>
          <p:nvPr/>
        </p:nvSpPr>
        <p:spPr>
          <a:xfrm>
            <a:off x="310206" y="402700"/>
            <a:ext cx="4590407"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Consequences of Security Breach</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B5187962-5F53-8E84-979D-70B7555AE73B}"/>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651680E9-FA88-77F6-3006-BBE090CAA2A1}"/>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1D6C1706-55CD-6190-1DE0-E636CC327F24}"/>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5" name="TextBox 4">
            <a:extLst>
              <a:ext uri="{FF2B5EF4-FFF2-40B4-BE49-F238E27FC236}">
                <a16:creationId xmlns:a16="http://schemas.microsoft.com/office/drawing/2014/main" id="{EA8F69AA-81F5-7016-9CAA-EADDFA30E5BD}"/>
              </a:ext>
            </a:extLst>
          </p:cNvPr>
          <p:cNvSpPr txBox="1"/>
          <p:nvPr/>
        </p:nvSpPr>
        <p:spPr>
          <a:xfrm>
            <a:off x="463111" y="1100094"/>
            <a:ext cx="9535174" cy="400110"/>
          </a:xfrm>
          <a:prstGeom prst="rect">
            <a:avLst/>
          </a:prstGeom>
          <a:noFill/>
        </p:spPr>
        <p:txBody>
          <a:bodyPr wrap="none" rtlCol="0">
            <a:spAutoFit/>
          </a:bodyPr>
          <a:lstStyle/>
          <a:p>
            <a:pPr algn="l" rtl="0"/>
            <a:r>
              <a:rPr lang="en-GB" sz="2000" b="0" i="0" dirty="0">
                <a:solidFill>
                  <a:srgbClr val="FFFFFF"/>
                </a:solidFill>
                <a:effectLst/>
                <a:latin typeface="CiscoSansTT"/>
              </a:rPr>
              <a:t>These examples show that the potential consequences of a security breach can be severe.</a:t>
            </a:r>
          </a:p>
        </p:txBody>
      </p:sp>
      <p:sp>
        <p:nvSpPr>
          <p:cNvPr id="6" name="TextBox 5">
            <a:extLst>
              <a:ext uri="{FF2B5EF4-FFF2-40B4-BE49-F238E27FC236}">
                <a16:creationId xmlns:a16="http://schemas.microsoft.com/office/drawing/2014/main" id="{319C2B75-B3ED-5375-7B80-767EE49396C6}"/>
              </a:ext>
            </a:extLst>
          </p:cNvPr>
          <p:cNvSpPr txBox="1"/>
          <p:nvPr/>
        </p:nvSpPr>
        <p:spPr>
          <a:xfrm>
            <a:off x="846606" y="1465476"/>
            <a:ext cx="2326599" cy="369332"/>
          </a:xfrm>
          <a:prstGeom prst="rect">
            <a:avLst/>
          </a:prstGeom>
          <a:noFill/>
        </p:spPr>
        <p:txBody>
          <a:bodyPr wrap="none" rtlCol="0">
            <a:spAutoFit/>
          </a:bodyPr>
          <a:lstStyle/>
          <a:p>
            <a:r>
              <a:rPr lang="en-GB" dirty="0">
                <a:solidFill>
                  <a:schemeClr val="bg1"/>
                </a:solidFill>
              </a:rPr>
              <a:t>Reputational damage.</a:t>
            </a:r>
          </a:p>
        </p:txBody>
      </p:sp>
      <p:sp>
        <p:nvSpPr>
          <p:cNvPr id="7" name="TextBox 6">
            <a:extLst>
              <a:ext uri="{FF2B5EF4-FFF2-40B4-BE49-F238E27FC236}">
                <a16:creationId xmlns:a16="http://schemas.microsoft.com/office/drawing/2014/main" id="{1307A230-AA3F-DA03-3BDB-70CBD6640993}"/>
              </a:ext>
            </a:extLst>
          </p:cNvPr>
          <p:cNvSpPr txBox="1"/>
          <p:nvPr/>
        </p:nvSpPr>
        <p:spPr>
          <a:xfrm>
            <a:off x="846606" y="1834808"/>
            <a:ext cx="1247393" cy="369332"/>
          </a:xfrm>
          <a:prstGeom prst="rect">
            <a:avLst/>
          </a:prstGeom>
          <a:noFill/>
        </p:spPr>
        <p:txBody>
          <a:bodyPr wrap="none" rtlCol="0">
            <a:spAutoFit/>
          </a:bodyPr>
          <a:lstStyle/>
          <a:p>
            <a:r>
              <a:rPr lang="en-GB" dirty="0">
                <a:solidFill>
                  <a:schemeClr val="bg1"/>
                </a:solidFill>
              </a:rPr>
              <a:t>Vandalism.</a:t>
            </a:r>
          </a:p>
        </p:txBody>
      </p:sp>
      <p:sp>
        <p:nvSpPr>
          <p:cNvPr id="8" name="TextBox 7">
            <a:extLst>
              <a:ext uri="{FF2B5EF4-FFF2-40B4-BE49-F238E27FC236}">
                <a16:creationId xmlns:a16="http://schemas.microsoft.com/office/drawing/2014/main" id="{2C6A4FC4-9F6B-A047-8418-64F6AF43AC3F}"/>
              </a:ext>
            </a:extLst>
          </p:cNvPr>
          <p:cNvSpPr txBox="1"/>
          <p:nvPr/>
        </p:nvSpPr>
        <p:spPr>
          <a:xfrm>
            <a:off x="846606" y="2204140"/>
            <a:ext cx="810799" cy="400110"/>
          </a:xfrm>
          <a:prstGeom prst="rect">
            <a:avLst/>
          </a:prstGeom>
          <a:noFill/>
        </p:spPr>
        <p:txBody>
          <a:bodyPr wrap="none" rtlCol="0">
            <a:spAutoFit/>
          </a:bodyPr>
          <a:lstStyle/>
          <a:p>
            <a:r>
              <a:rPr lang="en-GB" sz="2000" b="1" i="1" dirty="0">
                <a:solidFill>
                  <a:schemeClr val="bg1"/>
                </a:solidFill>
              </a:rPr>
              <a:t>Theft.</a:t>
            </a:r>
          </a:p>
        </p:txBody>
      </p:sp>
      <p:sp>
        <p:nvSpPr>
          <p:cNvPr id="10" name="TextBox 9">
            <a:extLst>
              <a:ext uri="{FF2B5EF4-FFF2-40B4-BE49-F238E27FC236}">
                <a16:creationId xmlns:a16="http://schemas.microsoft.com/office/drawing/2014/main" id="{03D18C03-89A6-40A0-8A52-E7C662EFEE12}"/>
              </a:ext>
            </a:extLst>
          </p:cNvPr>
          <p:cNvSpPr txBox="1"/>
          <p:nvPr/>
        </p:nvSpPr>
        <p:spPr>
          <a:xfrm>
            <a:off x="9089969" y="6068756"/>
            <a:ext cx="1707519" cy="369332"/>
          </a:xfrm>
          <a:prstGeom prst="rect">
            <a:avLst/>
          </a:prstGeom>
          <a:noFill/>
        </p:spPr>
        <p:txBody>
          <a:bodyPr wrap="none" rtlCol="0">
            <a:spAutoFit/>
          </a:bodyPr>
          <a:lstStyle/>
          <a:p>
            <a:r>
              <a:rPr lang="en-GB" sz="1800" dirty="0">
                <a:solidFill>
                  <a:schemeClr val="bg1"/>
                </a:solidFill>
              </a:rPr>
              <a:t>Loss of revenue.</a:t>
            </a:r>
          </a:p>
        </p:txBody>
      </p:sp>
      <p:sp>
        <p:nvSpPr>
          <p:cNvPr id="15" name="TextBox 14">
            <a:extLst>
              <a:ext uri="{FF2B5EF4-FFF2-40B4-BE49-F238E27FC236}">
                <a16:creationId xmlns:a16="http://schemas.microsoft.com/office/drawing/2014/main" id="{1DC166D6-2E2F-2B59-23B6-CA0684C75DC0}"/>
              </a:ext>
            </a:extLst>
          </p:cNvPr>
          <p:cNvSpPr txBox="1"/>
          <p:nvPr/>
        </p:nvSpPr>
        <p:spPr>
          <a:xfrm>
            <a:off x="9104103" y="6488668"/>
            <a:ext cx="3087897" cy="369332"/>
          </a:xfrm>
          <a:prstGeom prst="rect">
            <a:avLst/>
          </a:prstGeom>
          <a:noFill/>
        </p:spPr>
        <p:txBody>
          <a:bodyPr wrap="none" rtlCol="0">
            <a:spAutoFit/>
          </a:bodyPr>
          <a:lstStyle/>
          <a:p>
            <a:r>
              <a:rPr lang="en-GB" sz="1800" dirty="0">
                <a:solidFill>
                  <a:schemeClr val="bg1"/>
                </a:solidFill>
              </a:rPr>
              <a:t>Damaged intellectual property.</a:t>
            </a:r>
          </a:p>
        </p:txBody>
      </p:sp>
      <p:sp>
        <p:nvSpPr>
          <p:cNvPr id="9" name="TextBox 8">
            <a:extLst>
              <a:ext uri="{FF2B5EF4-FFF2-40B4-BE49-F238E27FC236}">
                <a16:creationId xmlns:a16="http://schemas.microsoft.com/office/drawing/2014/main" id="{661259CD-32DB-9C52-B2BD-CD6A13BEEDC6}"/>
              </a:ext>
            </a:extLst>
          </p:cNvPr>
          <p:cNvSpPr txBox="1"/>
          <p:nvPr/>
        </p:nvSpPr>
        <p:spPr>
          <a:xfrm>
            <a:off x="13784559" y="3077903"/>
            <a:ext cx="6899887" cy="2246769"/>
          </a:xfrm>
          <a:prstGeom prst="rect">
            <a:avLst/>
          </a:prstGeom>
          <a:noFill/>
        </p:spPr>
        <p:txBody>
          <a:bodyPr wrap="square" rtlCol="0">
            <a:spAutoFit/>
          </a:bodyPr>
          <a:lstStyle/>
          <a:p>
            <a:pPr algn="just"/>
            <a:r>
              <a:rPr lang="en-GB" sz="2000" b="0" i="0" dirty="0">
                <a:solidFill>
                  <a:schemeClr val="bg1"/>
                </a:solidFill>
                <a:effectLst/>
              </a:rPr>
              <a:t>A hacker or hacking group may vandalize an organization’s website by posting untrue information. They might even just make a few minor edits to your organization’s phone number or address, which can be trickier to detect.</a:t>
            </a:r>
          </a:p>
          <a:p>
            <a:pPr algn="just"/>
            <a:r>
              <a:rPr lang="en-GB" sz="2000" b="0" i="0" dirty="0">
                <a:solidFill>
                  <a:schemeClr val="bg1"/>
                </a:solidFill>
                <a:effectLst/>
              </a:rPr>
              <a:t>In either case, online vandalism can portray unprofessionalism and have a negative impact on your organization’s reputation and credibility.</a:t>
            </a:r>
            <a:endParaRPr lang="fr-FR" sz="2000" dirty="0">
              <a:solidFill>
                <a:schemeClr val="bg1"/>
              </a:solidFill>
            </a:endParaRPr>
          </a:p>
        </p:txBody>
      </p:sp>
      <p:pic>
        <p:nvPicPr>
          <p:cNvPr id="19" name="Picture 18">
            <a:extLst>
              <a:ext uri="{FF2B5EF4-FFF2-40B4-BE49-F238E27FC236}">
                <a16:creationId xmlns:a16="http://schemas.microsoft.com/office/drawing/2014/main" id="{B07F787D-6367-2B46-7157-86E833055DCA}"/>
              </a:ext>
            </a:extLst>
          </p:cNvPr>
          <p:cNvPicPr>
            <a:picLocks noChangeAspect="1"/>
          </p:cNvPicPr>
          <p:nvPr/>
        </p:nvPicPr>
        <p:blipFill>
          <a:blip r:embed="rId2"/>
          <a:srcRect l="18066" t="8051" r="19971" b="11750"/>
          <a:stretch/>
        </p:blipFill>
        <p:spPr>
          <a:xfrm>
            <a:off x="-4623247" y="2530746"/>
            <a:ext cx="3191508" cy="3227160"/>
          </a:xfrm>
          <a:prstGeom prst="rect">
            <a:avLst/>
          </a:prstGeom>
        </p:spPr>
      </p:pic>
      <p:sp>
        <p:nvSpPr>
          <p:cNvPr id="3" name="TextBox 2">
            <a:extLst>
              <a:ext uri="{FF2B5EF4-FFF2-40B4-BE49-F238E27FC236}">
                <a16:creationId xmlns:a16="http://schemas.microsoft.com/office/drawing/2014/main" id="{547E4D88-B8D3-1EE6-43C2-BDE93817D0B5}"/>
              </a:ext>
            </a:extLst>
          </p:cNvPr>
          <p:cNvSpPr txBox="1"/>
          <p:nvPr/>
        </p:nvSpPr>
        <p:spPr>
          <a:xfrm>
            <a:off x="4255100" y="3745918"/>
            <a:ext cx="7332063" cy="1015663"/>
          </a:xfrm>
          <a:prstGeom prst="rect">
            <a:avLst/>
          </a:prstGeom>
          <a:noFill/>
        </p:spPr>
        <p:txBody>
          <a:bodyPr wrap="square" rtlCol="0">
            <a:spAutoFit/>
          </a:bodyPr>
          <a:lstStyle/>
          <a:p>
            <a:pPr algn="just"/>
            <a:r>
              <a:rPr lang="en-GB" sz="2000" b="0" i="0" dirty="0">
                <a:solidFill>
                  <a:srgbClr val="FFFFFF"/>
                </a:solidFill>
                <a:effectLst/>
              </a:rPr>
              <a:t>A data breach often involves an incident where sensitive personal data has been stolen. Cybercriminals can make this information public or exploit it to steal an individual’s money and/or identity.</a:t>
            </a:r>
            <a:endParaRPr lang="fr-FR" sz="2000" dirty="0"/>
          </a:p>
        </p:txBody>
      </p:sp>
      <p:pic>
        <p:nvPicPr>
          <p:cNvPr id="12" name="Graphic 11">
            <a:extLst>
              <a:ext uri="{FF2B5EF4-FFF2-40B4-BE49-F238E27FC236}">
                <a16:creationId xmlns:a16="http://schemas.microsoft.com/office/drawing/2014/main" id="{8FBC7C60-F503-9DAB-3643-5B4731592751}"/>
              </a:ext>
            </a:extLst>
          </p:cNvPr>
          <p:cNvPicPr>
            <a:picLocks noChangeAspect="1"/>
          </p:cNvPicPr>
          <p:nvPr/>
        </p:nvPicPr>
        <p:blipFill>
          <a:blip r:embed="rId3">
            <a:extLst>
              <a:ext uri="{96DAC541-7B7A-43D3-8B79-37D633B846F1}">
                <asvg:svgBlip xmlns:asvg="http://schemas.microsoft.com/office/drawing/2016/SVG/main" r:embed="rId4"/>
              </a:ext>
            </a:extLst>
          </a:blip>
          <a:srcRect l="16494" t="8157" r="20312" b="11750"/>
          <a:stretch/>
        </p:blipFill>
        <p:spPr>
          <a:xfrm>
            <a:off x="310206" y="2727992"/>
            <a:ext cx="3081842" cy="3051517"/>
          </a:xfrm>
          <a:prstGeom prst="rect">
            <a:avLst/>
          </a:prstGeom>
        </p:spPr>
      </p:pic>
      <p:sp>
        <p:nvSpPr>
          <p:cNvPr id="11" name="TextBox 10">
            <a:extLst>
              <a:ext uri="{FF2B5EF4-FFF2-40B4-BE49-F238E27FC236}">
                <a16:creationId xmlns:a16="http://schemas.microsoft.com/office/drawing/2014/main" id="{4616B976-1F10-8198-8ADC-57F2F30778F6}"/>
              </a:ext>
            </a:extLst>
          </p:cNvPr>
          <p:cNvSpPr txBox="1"/>
          <p:nvPr/>
        </p:nvSpPr>
        <p:spPr>
          <a:xfrm>
            <a:off x="13764046" y="3757936"/>
            <a:ext cx="6757988" cy="2246769"/>
          </a:xfrm>
          <a:prstGeom prst="rect">
            <a:avLst/>
          </a:prstGeom>
          <a:noFill/>
        </p:spPr>
        <p:txBody>
          <a:bodyPr wrap="square" rtlCol="0">
            <a:spAutoFit/>
          </a:bodyPr>
          <a:lstStyle/>
          <a:p>
            <a:pPr algn="just"/>
            <a:r>
              <a:rPr lang="en-GB" sz="2000" b="0" i="0" dirty="0">
                <a:solidFill>
                  <a:srgbClr val="FFFFFF"/>
                </a:solidFill>
                <a:effectLst/>
              </a:rPr>
              <a:t>The financial impact of a security breach can be devastating. For example, hackers can take down an organization’s website, preventing it from doing business online. A loss of customer information may impede company growth and expansion. It may demand further investment in an organization’s security infrastructure. And let’s not forget that organizations may face large fines or penalties if they do not protect online data.</a:t>
            </a:r>
            <a:endParaRPr lang="fr-FR" sz="2000" dirty="0"/>
          </a:p>
        </p:txBody>
      </p:sp>
      <p:pic>
        <p:nvPicPr>
          <p:cNvPr id="17" name="Picture 16">
            <a:extLst>
              <a:ext uri="{FF2B5EF4-FFF2-40B4-BE49-F238E27FC236}">
                <a16:creationId xmlns:a16="http://schemas.microsoft.com/office/drawing/2014/main" id="{3BFD578D-8524-C6C7-B443-DD22E340F418}"/>
              </a:ext>
            </a:extLst>
          </p:cNvPr>
          <p:cNvPicPr>
            <a:picLocks noChangeAspect="1"/>
          </p:cNvPicPr>
          <p:nvPr/>
        </p:nvPicPr>
        <p:blipFill>
          <a:blip r:embed="rId5"/>
          <a:srcRect l="18618" t="11348" r="20703" b="11349"/>
          <a:stretch/>
        </p:blipFill>
        <p:spPr>
          <a:xfrm>
            <a:off x="-4783810" y="2941930"/>
            <a:ext cx="3512633" cy="3496158"/>
          </a:xfrm>
          <a:prstGeom prst="rect">
            <a:avLst/>
          </a:prstGeom>
        </p:spPr>
      </p:pic>
    </p:spTree>
    <p:extLst>
      <p:ext uri="{BB962C8B-B14F-4D97-AF65-F5344CB8AC3E}">
        <p14:creationId xmlns:p14="http://schemas.microsoft.com/office/powerpoint/2010/main" val="247025039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1F5FC5-E39E-CDEA-76E1-8EA49D52DA2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0DD86A6-B3EE-DFED-C792-91D83B5C1E31}"/>
              </a:ext>
            </a:extLst>
          </p:cNvPr>
          <p:cNvSpPr txBox="1"/>
          <p:nvPr/>
        </p:nvSpPr>
        <p:spPr>
          <a:xfrm>
            <a:off x="310206" y="402700"/>
            <a:ext cx="4590407"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Consequences of Security Breach</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30AF3409-27C2-1AE6-1DD7-3C69026229EB}"/>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70652FBA-1FDF-26C0-E960-266494A82E22}"/>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8BFE0057-B87C-50EB-A498-CB5270C0A3F3}"/>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5" name="TextBox 4">
            <a:extLst>
              <a:ext uri="{FF2B5EF4-FFF2-40B4-BE49-F238E27FC236}">
                <a16:creationId xmlns:a16="http://schemas.microsoft.com/office/drawing/2014/main" id="{1945110C-8C25-2EE9-A1E6-AEC15420609F}"/>
              </a:ext>
            </a:extLst>
          </p:cNvPr>
          <p:cNvSpPr txBox="1"/>
          <p:nvPr/>
        </p:nvSpPr>
        <p:spPr>
          <a:xfrm>
            <a:off x="463111" y="1100094"/>
            <a:ext cx="9535174" cy="400110"/>
          </a:xfrm>
          <a:prstGeom prst="rect">
            <a:avLst/>
          </a:prstGeom>
          <a:noFill/>
        </p:spPr>
        <p:txBody>
          <a:bodyPr wrap="none" rtlCol="0">
            <a:spAutoFit/>
          </a:bodyPr>
          <a:lstStyle/>
          <a:p>
            <a:pPr algn="l" rtl="0"/>
            <a:r>
              <a:rPr lang="en-GB" sz="2000" b="0" i="0" dirty="0">
                <a:solidFill>
                  <a:srgbClr val="FFFFFF"/>
                </a:solidFill>
                <a:effectLst/>
                <a:latin typeface="CiscoSansTT"/>
              </a:rPr>
              <a:t>These examples show that the potential consequences of a security breach can be severe.</a:t>
            </a:r>
          </a:p>
        </p:txBody>
      </p:sp>
      <p:sp>
        <p:nvSpPr>
          <p:cNvPr id="6" name="TextBox 5">
            <a:extLst>
              <a:ext uri="{FF2B5EF4-FFF2-40B4-BE49-F238E27FC236}">
                <a16:creationId xmlns:a16="http://schemas.microsoft.com/office/drawing/2014/main" id="{E5986209-D48D-B323-5C18-B770C08A904D}"/>
              </a:ext>
            </a:extLst>
          </p:cNvPr>
          <p:cNvSpPr txBox="1"/>
          <p:nvPr/>
        </p:nvSpPr>
        <p:spPr>
          <a:xfrm>
            <a:off x="846606" y="1465476"/>
            <a:ext cx="2326599" cy="369332"/>
          </a:xfrm>
          <a:prstGeom prst="rect">
            <a:avLst/>
          </a:prstGeom>
          <a:noFill/>
        </p:spPr>
        <p:txBody>
          <a:bodyPr wrap="none" rtlCol="0">
            <a:spAutoFit/>
          </a:bodyPr>
          <a:lstStyle/>
          <a:p>
            <a:r>
              <a:rPr lang="en-GB" dirty="0">
                <a:solidFill>
                  <a:schemeClr val="bg1"/>
                </a:solidFill>
              </a:rPr>
              <a:t>Reputational damage.</a:t>
            </a:r>
          </a:p>
        </p:txBody>
      </p:sp>
      <p:sp>
        <p:nvSpPr>
          <p:cNvPr id="7" name="TextBox 6">
            <a:extLst>
              <a:ext uri="{FF2B5EF4-FFF2-40B4-BE49-F238E27FC236}">
                <a16:creationId xmlns:a16="http://schemas.microsoft.com/office/drawing/2014/main" id="{C3A053D4-3759-6DDC-B02C-8AFAEA263AC0}"/>
              </a:ext>
            </a:extLst>
          </p:cNvPr>
          <p:cNvSpPr txBox="1"/>
          <p:nvPr/>
        </p:nvSpPr>
        <p:spPr>
          <a:xfrm>
            <a:off x="846606" y="1834808"/>
            <a:ext cx="1247393" cy="369332"/>
          </a:xfrm>
          <a:prstGeom prst="rect">
            <a:avLst/>
          </a:prstGeom>
          <a:noFill/>
        </p:spPr>
        <p:txBody>
          <a:bodyPr wrap="none" rtlCol="0">
            <a:spAutoFit/>
          </a:bodyPr>
          <a:lstStyle/>
          <a:p>
            <a:r>
              <a:rPr lang="en-GB" dirty="0">
                <a:solidFill>
                  <a:schemeClr val="bg1"/>
                </a:solidFill>
              </a:rPr>
              <a:t>Vandalism.</a:t>
            </a:r>
          </a:p>
        </p:txBody>
      </p:sp>
      <p:sp>
        <p:nvSpPr>
          <p:cNvPr id="8" name="TextBox 7">
            <a:extLst>
              <a:ext uri="{FF2B5EF4-FFF2-40B4-BE49-F238E27FC236}">
                <a16:creationId xmlns:a16="http://schemas.microsoft.com/office/drawing/2014/main" id="{F96CF1C7-3731-9849-0BE7-F44CC1B2E3E3}"/>
              </a:ext>
            </a:extLst>
          </p:cNvPr>
          <p:cNvSpPr txBox="1"/>
          <p:nvPr/>
        </p:nvSpPr>
        <p:spPr>
          <a:xfrm>
            <a:off x="846606" y="2200190"/>
            <a:ext cx="810799" cy="400110"/>
          </a:xfrm>
          <a:prstGeom prst="rect">
            <a:avLst/>
          </a:prstGeom>
          <a:noFill/>
        </p:spPr>
        <p:txBody>
          <a:bodyPr wrap="none" rtlCol="0">
            <a:spAutoFit/>
          </a:bodyPr>
          <a:lstStyle/>
          <a:p>
            <a:r>
              <a:rPr lang="en-GB" sz="2000" dirty="0">
                <a:solidFill>
                  <a:schemeClr val="bg1"/>
                </a:solidFill>
              </a:rPr>
              <a:t>Theft.</a:t>
            </a:r>
          </a:p>
        </p:txBody>
      </p:sp>
      <p:sp>
        <p:nvSpPr>
          <p:cNvPr id="10" name="TextBox 9">
            <a:extLst>
              <a:ext uri="{FF2B5EF4-FFF2-40B4-BE49-F238E27FC236}">
                <a16:creationId xmlns:a16="http://schemas.microsoft.com/office/drawing/2014/main" id="{AFB6FBCD-5866-4EB0-98AE-65916BA70CE8}"/>
              </a:ext>
            </a:extLst>
          </p:cNvPr>
          <p:cNvSpPr txBox="1"/>
          <p:nvPr/>
        </p:nvSpPr>
        <p:spPr>
          <a:xfrm>
            <a:off x="846606" y="2596350"/>
            <a:ext cx="1888146" cy="400110"/>
          </a:xfrm>
          <a:prstGeom prst="rect">
            <a:avLst/>
          </a:prstGeom>
          <a:noFill/>
        </p:spPr>
        <p:txBody>
          <a:bodyPr wrap="none" rtlCol="0">
            <a:spAutoFit/>
          </a:bodyPr>
          <a:lstStyle/>
          <a:p>
            <a:r>
              <a:rPr lang="en-GB" sz="2000" b="1" i="1" dirty="0">
                <a:solidFill>
                  <a:schemeClr val="bg1"/>
                </a:solidFill>
              </a:rPr>
              <a:t>Loss of revenue.</a:t>
            </a:r>
          </a:p>
        </p:txBody>
      </p:sp>
      <p:sp>
        <p:nvSpPr>
          <p:cNvPr id="15" name="TextBox 14">
            <a:extLst>
              <a:ext uri="{FF2B5EF4-FFF2-40B4-BE49-F238E27FC236}">
                <a16:creationId xmlns:a16="http://schemas.microsoft.com/office/drawing/2014/main" id="{0C83DC53-CC83-B47D-7F34-16DBA365361F}"/>
              </a:ext>
            </a:extLst>
          </p:cNvPr>
          <p:cNvSpPr txBox="1"/>
          <p:nvPr/>
        </p:nvSpPr>
        <p:spPr>
          <a:xfrm>
            <a:off x="9104103" y="6488668"/>
            <a:ext cx="3087897" cy="369332"/>
          </a:xfrm>
          <a:prstGeom prst="rect">
            <a:avLst/>
          </a:prstGeom>
          <a:noFill/>
        </p:spPr>
        <p:txBody>
          <a:bodyPr wrap="none" rtlCol="0">
            <a:spAutoFit/>
          </a:bodyPr>
          <a:lstStyle/>
          <a:p>
            <a:r>
              <a:rPr lang="en-GB" sz="1800" dirty="0">
                <a:solidFill>
                  <a:schemeClr val="bg1"/>
                </a:solidFill>
              </a:rPr>
              <a:t>Damaged intellectual property.</a:t>
            </a:r>
          </a:p>
        </p:txBody>
      </p:sp>
      <p:sp>
        <p:nvSpPr>
          <p:cNvPr id="3" name="TextBox 2">
            <a:extLst>
              <a:ext uri="{FF2B5EF4-FFF2-40B4-BE49-F238E27FC236}">
                <a16:creationId xmlns:a16="http://schemas.microsoft.com/office/drawing/2014/main" id="{1079D852-9831-4917-67B7-AED3BF4C12BE}"/>
              </a:ext>
            </a:extLst>
          </p:cNvPr>
          <p:cNvSpPr txBox="1"/>
          <p:nvPr/>
        </p:nvSpPr>
        <p:spPr>
          <a:xfrm>
            <a:off x="14099196" y="3745918"/>
            <a:ext cx="7332063" cy="1015663"/>
          </a:xfrm>
          <a:prstGeom prst="rect">
            <a:avLst/>
          </a:prstGeom>
          <a:noFill/>
        </p:spPr>
        <p:txBody>
          <a:bodyPr wrap="square" rtlCol="0">
            <a:spAutoFit/>
          </a:bodyPr>
          <a:lstStyle/>
          <a:p>
            <a:pPr algn="just"/>
            <a:r>
              <a:rPr lang="en-GB" sz="2000" b="0" i="0" dirty="0">
                <a:solidFill>
                  <a:srgbClr val="FFFFFF"/>
                </a:solidFill>
                <a:effectLst/>
              </a:rPr>
              <a:t>A data breach often involves an incident where sensitive personal data has been stolen. Cybercriminals can make this information public or exploit it to steal an individual’s money and/or identity.</a:t>
            </a:r>
            <a:endParaRPr lang="fr-FR" sz="2000" dirty="0"/>
          </a:p>
        </p:txBody>
      </p:sp>
      <p:pic>
        <p:nvPicPr>
          <p:cNvPr id="12" name="Graphic 11">
            <a:extLst>
              <a:ext uri="{FF2B5EF4-FFF2-40B4-BE49-F238E27FC236}">
                <a16:creationId xmlns:a16="http://schemas.microsoft.com/office/drawing/2014/main" id="{05B8BD30-A616-2E4D-9C22-530425160AD3}"/>
              </a:ext>
            </a:extLst>
          </p:cNvPr>
          <p:cNvPicPr>
            <a:picLocks noChangeAspect="1"/>
          </p:cNvPicPr>
          <p:nvPr/>
        </p:nvPicPr>
        <p:blipFill>
          <a:blip r:embed="rId2">
            <a:extLst>
              <a:ext uri="{96DAC541-7B7A-43D3-8B79-37D633B846F1}">
                <asvg:svgBlip xmlns:asvg="http://schemas.microsoft.com/office/drawing/2016/SVG/main" r:embed="rId3"/>
              </a:ext>
            </a:extLst>
          </a:blip>
          <a:srcRect l="16494" t="8157" r="20312" b="11750"/>
          <a:stretch/>
        </p:blipFill>
        <p:spPr>
          <a:xfrm>
            <a:off x="-4633277" y="2727992"/>
            <a:ext cx="3081842" cy="3051517"/>
          </a:xfrm>
          <a:prstGeom prst="rect">
            <a:avLst/>
          </a:prstGeom>
        </p:spPr>
      </p:pic>
      <p:sp>
        <p:nvSpPr>
          <p:cNvPr id="11" name="TextBox 10">
            <a:extLst>
              <a:ext uri="{FF2B5EF4-FFF2-40B4-BE49-F238E27FC236}">
                <a16:creationId xmlns:a16="http://schemas.microsoft.com/office/drawing/2014/main" id="{B34CDFF8-0395-BB85-3DAC-4B1DF8A98467}"/>
              </a:ext>
            </a:extLst>
          </p:cNvPr>
          <p:cNvSpPr txBox="1"/>
          <p:nvPr/>
        </p:nvSpPr>
        <p:spPr>
          <a:xfrm>
            <a:off x="4534313" y="3757936"/>
            <a:ext cx="6757988" cy="2246769"/>
          </a:xfrm>
          <a:prstGeom prst="rect">
            <a:avLst/>
          </a:prstGeom>
          <a:noFill/>
        </p:spPr>
        <p:txBody>
          <a:bodyPr wrap="square" rtlCol="0">
            <a:spAutoFit/>
          </a:bodyPr>
          <a:lstStyle/>
          <a:p>
            <a:pPr algn="just"/>
            <a:r>
              <a:rPr lang="en-GB" sz="2000" b="0" i="0" dirty="0">
                <a:solidFill>
                  <a:srgbClr val="FFFFFF"/>
                </a:solidFill>
                <a:effectLst/>
              </a:rPr>
              <a:t>The financial impact of a security breach can be devastating. For example, hackers can take down an organization’s website, preventing it from doing business online. A loss of customer information may impede company growth and expansion. It may demand further investment in an organization’s security infrastructure. And let’s not forget that organizations may face large fines or penalties if they do not protect online data.</a:t>
            </a:r>
            <a:endParaRPr lang="fr-FR" sz="2000" dirty="0"/>
          </a:p>
        </p:txBody>
      </p:sp>
      <p:pic>
        <p:nvPicPr>
          <p:cNvPr id="20" name="Picture 19">
            <a:extLst>
              <a:ext uri="{FF2B5EF4-FFF2-40B4-BE49-F238E27FC236}">
                <a16:creationId xmlns:a16="http://schemas.microsoft.com/office/drawing/2014/main" id="{27234B50-64EB-1AF7-F416-F3EA41020521}"/>
              </a:ext>
            </a:extLst>
          </p:cNvPr>
          <p:cNvPicPr>
            <a:picLocks noChangeAspect="1"/>
          </p:cNvPicPr>
          <p:nvPr/>
        </p:nvPicPr>
        <p:blipFill>
          <a:blip r:embed="rId4"/>
          <a:srcRect l="18618" t="11348" r="20703" b="11349"/>
          <a:stretch/>
        </p:blipFill>
        <p:spPr>
          <a:xfrm>
            <a:off x="256597" y="3133242"/>
            <a:ext cx="3512633" cy="3496158"/>
          </a:xfrm>
          <a:prstGeom prst="rect">
            <a:avLst/>
          </a:prstGeom>
        </p:spPr>
      </p:pic>
      <p:sp>
        <p:nvSpPr>
          <p:cNvPr id="9" name="TextBox 8">
            <a:extLst>
              <a:ext uri="{FF2B5EF4-FFF2-40B4-BE49-F238E27FC236}">
                <a16:creationId xmlns:a16="http://schemas.microsoft.com/office/drawing/2014/main" id="{C5C4A4B2-319E-2E45-9CEB-DC8DD952A3ED}"/>
              </a:ext>
            </a:extLst>
          </p:cNvPr>
          <p:cNvSpPr txBox="1"/>
          <p:nvPr/>
        </p:nvSpPr>
        <p:spPr>
          <a:xfrm>
            <a:off x="13187372" y="4377464"/>
            <a:ext cx="7543800" cy="1323439"/>
          </a:xfrm>
          <a:prstGeom prst="rect">
            <a:avLst/>
          </a:prstGeom>
          <a:noFill/>
        </p:spPr>
        <p:txBody>
          <a:bodyPr wrap="square" rtlCol="0">
            <a:spAutoFit/>
          </a:bodyPr>
          <a:lstStyle/>
          <a:p>
            <a:pPr algn="just"/>
            <a:r>
              <a:rPr lang="en-GB" sz="2000" b="0" i="0" dirty="0">
                <a:solidFill>
                  <a:srgbClr val="FFFFFF"/>
                </a:solidFill>
                <a:effectLst/>
                <a:latin typeface="CiscoSansTT"/>
              </a:rPr>
              <a:t>A security breach could also have a devastating impact on the competitiveness of an organization, particularly if hackers are able to get their hands on confidential documents, trade secrets and intellectual property.</a:t>
            </a:r>
            <a:endParaRPr lang="fr-FR" sz="2000" dirty="0"/>
          </a:p>
        </p:txBody>
      </p:sp>
      <p:pic>
        <p:nvPicPr>
          <p:cNvPr id="16" name="Graphic 15">
            <a:extLst>
              <a:ext uri="{FF2B5EF4-FFF2-40B4-BE49-F238E27FC236}">
                <a16:creationId xmlns:a16="http://schemas.microsoft.com/office/drawing/2014/main" id="{F4A4508E-9601-9977-1B80-6FC60FFF7318}"/>
              </a:ext>
            </a:extLst>
          </p:cNvPr>
          <p:cNvPicPr>
            <a:picLocks noChangeAspect="1"/>
          </p:cNvPicPr>
          <p:nvPr/>
        </p:nvPicPr>
        <p:blipFill>
          <a:blip r:embed="rId5">
            <a:extLst>
              <a:ext uri="{96DAC541-7B7A-43D3-8B79-37D633B846F1}">
                <asvg:svgBlip xmlns:asvg="http://schemas.microsoft.com/office/drawing/2016/SVG/main" r:embed="rId6"/>
              </a:ext>
            </a:extLst>
          </a:blip>
          <a:srcRect l="17172" t="9817" r="25030" b="12412"/>
          <a:stretch/>
        </p:blipFill>
        <p:spPr>
          <a:xfrm>
            <a:off x="-4919027" y="3557639"/>
            <a:ext cx="3024188" cy="2963091"/>
          </a:xfrm>
          <a:prstGeom prst="rect">
            <a:avLst/>
          </a:prstGeom>
        </p:spPr>
      </p:pic>
    </p:spTree>
    <p:extLst>
      <p:ext uri="{BB962C8B-B14F-4D97-AF65-F5344CB8AC3E}">
        <p14:creationId xmlns:p14="http://schemas.microsoft.com/office/powerpoint/2010/main" val="10964202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6F7425-8F7C-D2BB-4010-7242D10977F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8EA88E1-E71A-330D-AB38-65A0782B50D1}"/>
              </a:ext>
            </a:extLst>
          </p:cNvPr>
          <p:cNvSpPr txBox="1"/>
          <p:nvPr/>
        </p:nvSpPr>
        <p:spPr>
          <a:xfrm>
            <a:off x="310206" y="402700"/>
            <a:ext cx="4590407"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Consequences of Security Breach</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CDE4BA6F-33F4-855E-9B37-C34FB7F492D0}"/>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C88F3486-4D71-742D-A463-3335BFFD6718}"/>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4F6E8B1B-60DC-72B1-C5C2-0C7CE34A69C9}"/>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5" name="TextBox 4">
            <a:extLst>
              <a:ext uri="{FF2B5EF4-FFF2-40B4-BE49-F238E27FC236}">
                <a16:creationId xmlns:a16="http://schemas.microsoft.com/office/drawing/2014/main" id="{95D97609-7B25-7AE0-D883-D1ED969AFAFE}"/>
              </a:ext>
            </a:extLst>
          </p:cNvPr>
          <p:cNvSpPr txBox="1"/>
          <p:nvPr/>
        </p:nvSpPr>
        <p:spPr>
          <a:xfrm>
            <a:off x="463111" y="1100094"/>
            <a:ext cx="9535174" cy="400110"/>
          </a:xfrm>
          <a:prstGeom prst="rect">
            <a:avLst/>
          </a:prstGeom>
          <a:noFill/>
        </p:spPr>
        <p:txBody>
          <a:bodyPr wrap="none" rtlCol="0">
            <a:spAutoFit/>
          </a:bodyPr>
          <a:lstStyle/>
          <a:p>
            <a:pPr algn="l" rtl="0"/>
            <a:r>
              <a:rPr lang="en-GB" sz="2000" b="0" i="0" dirty="0">
                <a:solidFill>
                  <a:srgbClr val="FFFFFF"/>
                </a:solidFill>
                <a:effectLst/>
                <a:latin typeface="CiscoSansTT"/>
              </a:rPr>
              <a:t>These examples show that the potential consequences of a security breach can be severe.</a:t>
            </a:r>
          </a:p>
        </p:txBody>
      </p:sp>
      <p:sp>
        <p:nvSpPr>
          <p:cNvPr id="6" name="TextBox 5">
            <a:extLst>
              <a:ext uri="{FF2B5EF4-FFF2-40B4-BE49-F238E27FC236}">
                <a16:creationId xmlns:a16="http://schemas.microsoft.com/office/drawing/2014/main" id="{17903A66-9881-49A9-6E2E-910370F587E2}"/>
              </a:ext>
            </a:extLst>
          </p:cNvPr>
          <p:cNvSpPr txBox="1"/>
          <p:nvPr/>
        </p:nvSpPr>
        <p:spPr>
          <a:xfrm>
            <a:off x="846606" y="1465476"/>
            <a:ext cx="2326599" cy="369332"/>
          </a:xfrm>
          <a:prstGeom prst="rect">
            <a:avLst/>
          </a:prstGeom>
          <a:noFill/>
        </p:spPr>
        <p:txBody>
          <a:bodyPr wrap="none" rtlCol="0">
            <a:spAutoFit/>
          </a:bodyPr>
          <a:lstStyle/>
          <a:p>
            <a:r>
              <a:rPr lang="en-GB" dirty="0">
                <a:solidFill>
                  <a:schemeClr val="bg1"/>
                </a:solidFill>
              </a:rPr>
              <a:t>Reputational damage.</a:t>
            </a:r>
          </a:p>
        </p:txBody>
      </p:sp>
      <p:sp>
        <p:nvSpPr>
          <p:cNvPr id="7" name="TextBox 6">
            <a:extLst>
              <a:ext uri="{FF2B5EF4-FFF2-40B4-BE49-F238E27FC236}">
                <a16:creationId xmlns:a16="http://schemas.microsoft.com/office/drawing/2014/main" id="{E2EE19EB-E8CC-85B1-90AD-3EDF01862D7F}"/>
              </a:ext>
            </a:extLst>
          </p:cNvPr>
          <p:cNvSpPr txBox="1"/>
          <p:nvPr/>
        </p:nvSpPr>
        <p:spPr>
          <a:xfrm>
            <a:off x="846606" y="1834808"/>
            <a:ext cx="1247393" cy="369332"/>
          </a:xfrm>
          <a:prstGeom prst="rect">
            <a:avLst/>
          </a:prstGeom>
          <a:noFill/>
        </p:spPr>
        <p:txBody>
          <a:bodyPr wrap="none" rtlCol="0">
            <a:spAutoFit/>
          </a:bodyPr>
          <a:lstStyle/>
          <a:p>
            <a:r>
              <a:rPr lang="en-GB" dirty="0">
                <a:solidFill>
                  <a:schemeClr val="bg1"/>
                </a:solidFill>
              </a:rPr>
              <a:t>Vandalism.</a:t>
            </a:r>
          </a:p>
        </p:txBody>
      </p:sp>
      <p:sp>
        <p:nvSpPr>
          <p:cNvPr id="8" name="TextBox 7">
            <a:extLst>
              <a:ext uri="{FF2B5EF4-FFF2-40B4-BE49-F238E27FC236}">
                <a16:creationId xmlns:a16="http://schemas.microsoft.com/office/drawing/2014/main" id="{664485AA-C9E7-5115-F198-E1057C66DE51}"/>
              </a:ext>
            </a:extLst>
          </p:cNvPr>
          <p:cNvSpPr txBox="1"/>
          <p:nvPr/>
        </p:nvSpPr>
        <p:spPr>
          <a:xfrm>
            <a:off x="846606" y="2200190"/>
            <a:ext cx="810799" cy="400110"/>
          </a:xfrm>
          <a:prstGeom prst="rect">
            <a:avLst/>
          </a:prstGeom>
          <a:noFill/>
        </p:spPr>
        <p:txBody>
          <a:bodyPr wrap="none" rtlCol="0">
            <a:spAutoFit/>
          </a:bodyPr>
          <a:lstStyle/>
          <a:p>
            <a:r>
              <a:rPr lang="en-GB" sz="2000" dirty="0">
                <a:solidFill>
                  <a:schemeClr val="bg1"/>
                </a:solidFill>
              </a:rPr>
              <a:t>Theft.</a:t>
            </a:r>
          </a:p>
        </p:txBody>
      </p:sp>
      <p:sp>
        <p:nvSpPr>
          <p:cNvPr id="10" name="TextBox 9">
            <a:extLst>
              <a:ext uri="{FF2B5EF4-FFF2-40B4-BE49-F238E27FC236}">
                <a16:creationId xmlns:a16="http://schemas.microsoft.com/office/drawing/2014/main" id="{7BBF344C-3CFC-34E3-2D28-6361759A2FCD}"/>
              </a:ext>
            </a:extLst>
          </p:cNvPr>
          <p:cNvSpPr txBox="1"/>
          <p:nvPr/>
        </p:nvSpPr>
        <p:spPr>
          <a:xfrm>
            <a:off x="846606" y="2596350"/>
            <a:ext cx="1707519" cy="369332"/>
          </a:xfrm>
          <a:prstGeom prst="rect">
            <a:avLst/>
          </a:prstGeom>
          <a:noFill/>
        </p:spPr>
        <p:txBody>
          <a:bodyPr wrap="none" rtlCol="0">
            <a:spAutoFit/>
          </a:bodyPr>
          <a:lstStyle/>
          <a:p>
            <a:r>
              <a:rPr lang="en-GB" dirty="0">
                <a:solidFill>
                  <a:schemeClr val="bg1"/>
                </a:solidFill>
              </a:rPr>
              <a:t>Loss of revenue.</a:t>
            </a:r>
          </a:p>
        </p:txBody>
      </p:sp>
      <p:sp>
        <p:nvSpPr>
          <p:cNvPr id="15" name="TextBox 14">
            <a:extLst>
              <a:ext uri="{FF2B5EF4-FFF2-40B4-BE49-F238E27FC236}">
                <a16:creationId xmlns:a16="http://schemas.microsoft.com/office/drawing/2014/main" id="{895F5878-1D02-7F3C-D981-D2E12369F4A2}"/>
              </a:ext>
            </a:extLst>
          </p:cNvPr>
          <p:cNvSpPr txBox="1"/>
          <p:nvPr/>
        </p:nvSpPr>
        <p:spPr>
          <a:xfrm>
            <a:off x="846606" y="2965682"/>
            <a:ext cx="3493777" cy="400110"/>
          </a:xfrm>
          <a:prstGeom prst="rect">
            <a:avLst/>
          </a:prstGeom>
          <a:noFill/>
        </p:spPr>
        <p:txBody>
          <a:bodyPr wrap="none" rtlCol="0">
            <a:spAutoFit/>
          </a:bodyPr>
          <a:lstStyle/>
          <a:p>
            <a:r>
              <a:rPr lang="en-GB" sz="2000" b="1" i="1" dirty="0">
                <a:solidFill>
                  <a:schemeClr val="bg1"/>
                </a:solidFill>
              </a:rPr>
              <a:t>Damaged intellectual property.</a:t>
            </a:r>
          </a:p>
        </p:txBody>
      </p:sp>
      <p:sp>
        <p:nvSpPr>
          <p:cNvPr id="11" name="TextBox 10">
            <a:extLst>
              <a:ext uri="{FF2B5EF4-FFF2-40B4-BE49-F238E27FC236}">
                <a16:creationId xmlns:a16="http://schemas.microsoft.com/office/drawing/2014/main" id="{C923D62A-C90B-3D97-6288-FD08718E7596}"/>
              </a:ext>
            </a:extLst>
          </p:cNvPr>
          <p:cNvSpPr txBox="1"/>
          <p:nvPr/>
        </p:nvSpPr>
        <p:spPr>
          <a:xfrm>
            <a:off x="13764046" y="3757936"/>
            <a:ext cx="6757988" cy="2246769"/>
          </a:xfrm>
          <a:prstGeom prst="rect">
            <a:avLst/>
          </a:prstGeom>
          <a:noFill/>
        </p:spPr>
        <p:txBody>
          <a:bodyPr wrap="square" rtlCol="0">
            <a:spAutoFit/>
          </a:bodyPr>
          <a:lstStyle/>
          <a:p>
            <a:pPr algn="just"/>
            <a:r>
              <a:rPr lang="en-GB" sz="2000" b="0" i="0" dirty="0">
                <a:solidFill>
                  <a:srgbClr val="FFFFFF"/>
                </a:solidFill>
                <a:effectLst/>
              </a:rPr>
              <a:t>The financial impact of a security breach can be devastating. For example, hackers can take down an organization’s website, preventing it from doing business online. A loss of customer information may impede company growth and expansion. It may demand further investment in an organization’s security infrastructure. And let’s not forget that organizations may face large fines or penalties if they do not protect online data.</a:t>
            </a:r>
            <a:endParaRPr lang="fr-FR" sz="2000" dirty="0"/>
          </a:p>
        </p:txBody>
      </p:sp>
      <p:pic>
        <p:nvPicPr>
          <p:cNvPr id="20" name="Picture 19">
            <a:extLst>
              <a:ext uri="{FF2B5EF4-FFF2-40B4-BE49-F238E27FC236}">
                <a16:creationId xmlns:a16="http://schemas.microsoft.com/office/drawing/2014/main" id="{AB88DF79-E47E-B3F9-8D6F-BB68DF6025D5}"/>
              </a:ext>
            </a:extLst>
          </p:cNvPr>
          <p:cNvPicPr>
            <a:picLocks noChangeAspect="1"/>
          </p:cNvPicPr>
          <p:nvPr/>
        </p:nvPicPr>
        <p:blipFill>
          <a:blip r:embed="rId2"/>
          <a:srcRect l="18618" t="11348" r="20703" b="11349"/>
          <a:stretch/>
        </p:blipFill>
        <p:spPr>
          <a:xfrm>
            <a:off x="-5115511" y="3133242"/>
            <a:ext cx="3512633" cy="3496158"/>
          </a:xfrm>
          <a:prstGeom prst="rect">
            <a:avLst/>
          </a:prstGeom>
        </p:spPr>
      </p:pic>
      <p:sp>
        <p:nvSpPr>
          <p:cNvPr id="9" name="TextBox 8">
            <a:extLst>
              <a:ext uri="{FF2B5EF4-FFF2-40B4-BE49-F238E27FC236}">
                <a16:creationId xmlns:a16="http://schemas.microsoft.com/office/drawing/2014/main" id="{FBF1FB6C-9A3B-0FF8-5197-FC64381FCD1F}"/>
              </a:ext>
            </a:extLst>
          </p:cNvPr>
          <p:cNvSpPr txBox="1"/>
          <p:nvPr/>
        </p:nvSpPr>
        <p:spPr>
          <a:xfrm>
            <a:off x="3957639" y="4377464"/>
            <a:ext cx="7543800" cy="1323439"/>
          </a:xfrm>
          <a:prstGeom prst="rect">
            <a:avLst/>
          </a:prstGeom>
          <a:noFill/>
        </p:spPr>
        <p:txBody>
          <a:bodyPr wrap="square" rtlCol="0">
            <a:spAutoFit/>
          </a:bodyPr>
          <a:lstStyle/>
          <a:p>
            <a:pPr algn="just"/>
            <a:r>
              <a:rPr lang="en-GB" sz="2000" b="0" i="0" dirty="0">
                <a:solidFill>
                  <a:srgbClr val="FFFFFF"/>
                </a:solidFill>
                <a:effectLst/>
                <a:latin typeface="CiscoSansTT"/>
              </a:rPr>
              <a:t>A security breach could also have a devastating impact on the competitiveness of an organization, particularly if hackers are able to get their hands on confidential documents, trade secrets and intellectual property.</a:t>
            </a:r>
            <a:endParaRPr lang="fr-FR" sz="2000" dirty="0"/>
          </a:p>
        </p:txBody>
      </p:sp>
      <p:pic>
        <p:nvPicPr>
          <p:cNvPr id="17" name="Graphic 16">
            <a:extLst>
              <a:ext uri="{FF2B5EF4-FFF2-40B4-BE49-F238E27FC236}">
                <a16:creationId xmlns:a16="http://schemas.microsoft.com/office/drawing/2014/main" id="{44FA4028-1F41-C941-06D2-52D084DD6092}"/>
              </a:ext>
            </a:extLst>
          </p:cNvPr>
          <p:cNvPicPr>
            <a:picLocks noChangeAspect="1"/>
          </p:cNvPicPr>
          <p:nvPr/>
        </p:nvPicPr>
        <p:blipFill>
          <a:blip r:embed="rId3">
            <a:extLst>
              <a:ext uri="{96DAC541-7B7A-43D3-8B79-37D633B846F1}">
                <asvg:svgBlip xmlns:asvg="http://schemas.microsoft.com/office/drawing/2016/SVG/main" r:embed="rId4"/>
              </a:ext>
            </a:extLst>
          </a:blip>
          <a:srcRect l="17172" t="9817" r="25030" b="12412"/>
          <a:stretch/>
        </p:blipFill>
        <p:spPr>
          <a:xfrm>
            <a:off x="310206" y="3557639"/>
            <a:ext cx="3024188" cy="2963091"/>
          </a:xfrm>
          <a:prstGeom prst="rect">
            <a:avLst/>
          </a:prstGeom>
        </p:spPr>
      </p:pic>
      <p:sp>
        <p:nvSpPr>
          <p:cNvPr id="3" name="TextBox 2">
            <a:extLst>
              <a:ext uri="{FF2B5EF4-FFF2-40B4-BE49-F238E27FC236}">
                <a16:creationId xmlns:a16="http://schemas.microsoft.com/office/drawing/2014/main" id="{D92A4996-D871-32A6-9F57-4CC0070A4A65}"/>
              </a:ext>
            </a:extLst>
          </p:cNvPr>
          <p:cNvSpPr txBox="1"/>
          <p:nvPr/>
        </p:nvSpPr>
        <p:spPr>
          <a:xfrm>
            <a:off x="929388" y="8186309"/>
            <a:ext cx="10360734" cy="1785104"/>
          </a:xfrm>
          <a:prstGeom prst="rect">
            <a:avLst/>
          </a:prstGeom>
          <a:noFill/>
        </p:spPr>
        <p:txBody>
          <a:bodyPr wrap="square" rtlCol="0">
            <a:spAutoFit/>
          </a:bodyPr>
          <a:lstStyle/>
          <a:p>
            <a:pPr algn="just">
              <a:spcBef>
                <a:spcPts val="600"/>
              </a:spcBef>
            </a:pPr>
            <a:r>
              <a:rPr lang="en-GB" sz="2000" b="0" i="0" dirty="0">
                <a:solidFill>
                  <a:srgbClr val="FFFFFF"/>
                </a:solidFill>
                <a:effectLst/>
              </a:rPr>
              <a:t>Despite the best of intentions and all the safeguards you can put in place, protecting organizations from every cyberattack is not feasible.</a:t>
            </a:r>
          </a:p>
          <a:p>
            <a:pPr algn="just">
              <a:spcBef>
                <a:spcPts val="600"/>
              </a:spcBef>
            </a:pPr>
            <a:r>
              <a:rPr lang="en-GB" sz="2000" b="0" i="0" dirty="0">
                <a:solidFill>
                  <a:srgbClr val="FFFFFF"/>
                </a:solidFill>
                <a:effectLst/>
              </a:rPr>
              <a:t>Cybercriminals are constantly finding new ways to attack and, eventually, they will succeed.</a:t>
            </a:r>
          </a:p>
          <a:p>
            <a:pPr algn="just">
              <a:spcBef>
                <a:spcPts val="600"/>
              </a:spcBef>
            </a:pPr>
            <a:r>
              <a:rPr lang="en-GB" sz="2000" b="0" i="0" dirty="0">
                <a:solidFill>
                  <a:srgbClr val="FFFFFF"/>
                </a:solidFill>
                <a:effectLst/>
              </a:rPr>
              <a:t>When they do, it will be up to cybersecurity professionals, like you, to respond quickly to minimize its impact.</a:t>
            </a:r>
          </a:p>
        </p:txBody>
      </p:sp>
    </p:spTree>
    <p:extLst>
      <p:ext uri="{BB962C8B-B14F-4D97-AF65-F5344CB8AC3E}">
        <p14:creationId xmlns:p14="http://schemas.microsoft.com/office/powerpoint/2010/main" val="120630184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E4E5BB-CF3A-A48B-083E-CCF93B8459C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42206AF-1AD5-16B3-077F-9367F52711EA}"/>
              </a:ext>
            </a:extLst>
          </p:cNvPr>
          <p:cNvSpPr txBox="1"/>
          <p:nvPr/>
        </p:nvSpPr>
        <p:spPr>
          <a:xfrm>
            <a:off x="310206" y="402700"/>
            <a:ext cx="4590407"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Consequences of Security Breach</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E199689E-A358-47B2-6EB0-5445DD8B4074}"/>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F04E947A-0926-DDEF-F2E9-A378AEE750CE}"/>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084F3604-00AB-3B27-1BD3-426213E2E8D5}"/>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5" name="TextBox 4">
            <a:extLst>
              <a:ext uri="{FF2B5EF4-FFF2-40B4-BE49-F238E27FC236}">
                <a16:creationId xmlns:a16="http://schemas.microsoft.com/office/drawing/2014/main" id="{57F9E34F-E9A2-1796-D8EB-10889D2F720B}"/>
              </a:ext>
            </a:extLst>
          </p:cNvPr>
          <p:cNvSpPr txBox="1"/>
          <p:nvPr/>
        </p:nvSpPr>
        <p:spPr>
          <a:xfrm>
            <a:off x="-979933" y="-3700514"/>
            <a:ext cx="9535174" cy="400110"/>
          </a:xfrm>
          <a:prstGeom prst="rect">
            <a:avLst/>
          </a:prstGeom>
          <a:noFill/>
        </p:spPr>
        <p:txBody>
          <a:bodyPr wrap="none" rtlCol="0">
            <a:spAutoFit/>
          </a:bodyPr>
          <a:lstStyle/>
          <a:p>
            <a:pPr algn="l" rtl="0"/>
            <a:r>
              <a:rPr lang="en-GB" sz="2000" b="0" i="0" dirty="0">
                <a:solidFill>
                  <a:srgbClr val="FFFFFF"/>
                </a:solidFill>
                <a:effectLst/>
                <a:latin typeface="CiscoSansTT"/>
              </a:rPr>
              <a:t>These examples show that the potential consequences of a security breach can be severe.</a:t>
            </a:r>
          </a:p>
        </p:txBody>
      </p:sp>
      <p:sp>
        <p:nvSpPr>
          <p:cNvPr id="6" name="TextBox 5">
            <a:extLst>
              <a:ext uri="{FF2B5EF4-FFF2-40B4-BE49-F238E27FC236}">
                <a16:creationId xmlns:a16="http://schemas.microsoft.com/office/drawing/2014/main" id="{CB247073-09DD-C2A1-AEDA-5739C427DB7E}"/>
              </a:ext>
            </a:extLst>
          </p:cNvPr>
          <p:cNvSpPr txBox="1"/>
          <p:nvPr/>
        </p:nvSpPr>
        <p:spPr>
          <a:xfrm>
            <a:off x="-596438" y="-3335132"/>
            <a:ext cx="2326599" cy="369332"/>
          </a:xfrm>
          <a:prstGeom prst="rect">
            <a:avLst/>
          </a:prstGeom>
          <a:noFill/>
        </p:spPr>
        <p:txBody>
          <a:bodyPr wrap="none" rtlCol="0">
            <a:spAutoFit/>
          </a:bodyPr>
          <a:lstStyle/>
          <a:p>
            <a:r>
              <a:rPr lang="en-GB" dirty="0">
                <a:solidFill>
                  <a:schemeClr val="bg1"/>
                </a:solidFill>
              </a:rPr>
              <a:t>Reputational damage.</a:t>
            </a:r>
          </a:p>
        </p:txBody>
      </p:sp>
      <p:sp>
        <p:nvSpPr>
          <p:cNvPr id="7" name="TextBox 6">
            <a:extLst>
              <a:ext uri="{FF2B5EF4-FFF2-40B4-BE49-F238E27FC236}">
                <a16:creationId xmlns:a16="http://schemas.microsoft.com/office/drawing/2014/main" id="{DD8F9496-1041-5394-40C2-A9FA76861CCE}"/>
              </a:ext>
            </a:extLst>
          </p:cNvPr>
          <p:cNvSpPr txBox="1"/>
          <p:nvPr/>
        </p:nvSpPr>
        <p:spPr>
          <a:xfrm>
            <a:off x="-596438" y="-2965800"/>
            <a:ext cx="1247393" cy="369332"/>
          </a:xfrm>
          <a:prstGeom prst="rect">
            <a:avLst/>
          </a:prstGeom>
          <a:noFill/>
        </p:spPr>
        <p:txBody>
          <a:bodyPr wrap="none" rtlCol="0">
            <a:spAutoFit/>
          </a:bodyPr>
          <a:lstStyle/>
          <a:p>
            <a:r>
              <a:rPr lang="en-GB" dirty="0">
                <a:solidFill>
                  <a:schemeClr val="bg1"/>
                </a:solidFill>
              </a:rPr>
              <a:t>Vandalism.</a:t>
            </a:r>
          </a:p>
        </p:txBody>
      </p:sp>
      <p:sp>
        <p:nvSpPr>
          <p:cNvPr id="8" name="TextBox 7">
            <a:extLst>
              <a:ext uri="{FF2B5EF4-FFF2-40B4-BE49-F238E27FC236}">
                <a16:creationId xmlns:a16="http://schemas.microsoft.com/office/drawing/2014/main" id="{EA2481B1-1058-61B3-2C8D-153647E510B5}"/>
              </a:ext>
            </a:extLst>
          </p:cNvPr>
          <p:cNvSpPr txBox="1"/>
          <p:nvPr/>
        </p:nvSpPr>
        <p:spPr>
          <a:xfrm>
            <a:off x="-596438" y="-2600418"/>
            <a:ext cx="810799" cy="400110"/>
          </a:xfrm>
          <a:prstGeom prst="rect">
            <a:avLst/>
          </a:prstGeom>
          <a:noFill/>
        </p:spPr>
        <p:txBody>
          <a:bodyPr wrap="none" rtlCol="0">
            <a:spAutoFit/>
          </a:bodyPr>
          <a:lstStyle/>
          <a:p>
            <a:r>
              <a:rPr lang="en-GB" sz="2000" dirty="0">
                <a:solidFill>
                  <a:schemeClr val="bg1"/>
                </a:solidFill>
              </a:rPr>
              <a:t>Theft.</a:t>
            </a:r>
          </a:p>
        </p:txBody>
      </p:sp>
      <p:sp>
        <p:nvSpPr>
          <p:cNvPr id="10" name="TextBox 9">
            <a:extLst>
              <a:ext uri="{FF2B5EF4-FFF2-40B4-BE49-F238E27FC236}">
                <a16:creationId xmlns:a16="http://schemas.microsoft.com/office/drawing/2014/main" id="{312D5DEC-5C03-D20E-E185-A53BA9A56486}"/>
              </a:ext>
            </a:extLst>
          </p:cNvPr>
          <p:cNvSpPr txBox="1"/>
          <p:nvPr/>
        </p:nvSpPr>
        <p:spPr>
          <a:xfrm>
            <a:off x="-596438" y="-2204258"/>
            <a:ext cx="1707519" cy="369332"/>
          </a:xfrm>
          <a:prstGeom prst="rect">
            <a:avLst/>
          </a:prstGeom>
          <a:noFill/>
        </p:spPr>
        <p:txBody>
          <a:bodyPr wrap="none" rtlCol="0">
            <a:spAutoFit/>
          </a:bodyPr>
          <a:lstStyle/>
          <a:p>
            <a:r>
              <a:rPr lang="en-GB" dirty="0">
                <a:solidFill>
                  <a:schemeClr val="bg1"/>
                </a:solidFill>
              </a:rPr>
              <a:t>Loss of revenue.</a:t>
            </a:r>
          </a:p>
        </p:txBody>
      </p:sp>
      <p:sp>
        <p:nvSpPr>
          <p:cNvPr id="15" name="TextBox 14">
            <a:extLst>
              <a:ext uri="{FF2B5EF4-FFF2-40B4-BE49-F238E27FC236}">
                <a16:creationId xmlns:a16="http://schemas.microsoft.com/office/drawing/2014/main" id="{EFB54FB5-48C0-0876-4CB6-44572D49FE59}"/>
              </a:ext>
            </a:extLst>
          </p:cNvPr>
          <p:cNvSpPr txBox="1"/>
          <p:nvPr/>
        </p:nvSpPr>
        <p:spPr>
          <a:xfrm>
            <a:off x="-596438" y="-1834926"/>
            <a:ext cx="3493777" cy="400110"/>
          </a:xfrm>
          <a:prstGeom prst="rect">
            <a:avLst/>
          </a:prstGeom>
          <a:noFill/>
        </p:spPr>
        <p:txBody>
          <a:bodyPr wrap="none" rtlCol="0">
            <a:spAutoFit/>
          </a:bodyPr>
          <a:lstStyle/>
          <a:p>
            <a:r>
              <a:rPr lang="en-GB" sz="2000" b="1" i="1" dirty="0">
                <a:solidFill>
                  <a:schemeClr val="bg1"/>
                </a:solidFill>
              </a:rPr>
              <a:t>Damaged intellectual property.</a:t>
            </a:r>
          </a:p>
        </p:txBody>
      </p:sp>
      <p:sp>
        <p:nvSpPr>
          <p:cNvPr id="9" name="TextBox 8">
            <a:extLst>
              <a:ext uri="{FF2B5EF4-FFF2-40B4-BE49-F238E27FC236}">
                <a16:creationId xmlns:a16="http://schemas.microsoft.com/office/drawing/2014/main" id="{F2A2AC86-8CE8-40DF-D818-65286209A9A5}"/>
              </a:ext>
            </a:extLst>
          </p:cNvPr>
          <p:cNvSpPr txBox="1"/>
          <p:nvPr/>
        </p:nvSpPr>
        <p:spPr>
          <a:xfrm>
            <a:off x="13330247" y="4377464"/>
            <a:ext cx="7543800" cy="1323439"/>
          </a:xfrm>
          <a:prstGeom prst="rect">
            <a:avLst/>
          </a:prstGeom>
          <a:noFill/>
        </p:spPr>
        <p:txBody>
          <a:bodyPr wrap="square" rtlCol="0">
            <a:spAutoFit/>
          </a:bodyPr>
          <a:lstStyle/>
          <a:p>
            <a:pPr algn="just"/>
            <a:r>
              <a:rPr lang="en-GB" sz="2000" b="0" i="0" dirty="0">
                <a:solidFill>
                  <a:srgbClr val="FFFFFF"/>
                </a:solidFill>
                <a:effectLst/>
                <a:latin typeface="CiscoSansTT"/>
              </a:rPr>
              <a:t>A security breach could also have a devastating impact on the competitiveness of an organization, particularly if hackers are able to get their hands on confidential documents, trade secrets and intellectual property.</a:t>
            </a:r>
            <a:endParaRPr lang="fr-FR" sz="2000" dirty="0"/>
          </a:p>
        </p:txBody>
      </p:sp>
      <p:pic>
        <p:nvPicPr>
          <p:cNvPr id="17" name="Graphic 16">
            <a:extLst>
              <a:ext uri="{FF2B5EF4-FFF2-40B4-BE49-F238E27FC236}">
                <a16:creationId xmlns:a16="http://schemas.microsoft.com/office/drawing/2014/main" id="{E9920761-8FFB-5EF0-2E7B-3B78AB666ACB}"/>
              </a:ext>
            </a:extLst>
          </p:cNvPr>
          <p:cNvPicPr>
            <a:picLocks noChangeAspect="1"/>
          </p:cNvPicPr>
          <p:nvPr/>
        </p:nvPicPr>
        <p:blipFill>
          <a:blip r:embed="rId2">
            <a:extLst>
              <a:ext uri="{96DAC541-7B7A-43D3-8B79-37D633B846F1}">
                <asvg:svgBlip xmlns:asvg="http://schemas.microsoft.com/office/drawing/2016/SVG/main" r:embed="rId3"/>
              </a:ext>
            </a:extLst>
          </a:blip>
          <a:srcRect l="17172" t="9817" r="25030" b="12412"/>
          <a:stretch/>
        </p:blipFill>
        <p:spPr>
          <a:xfrm>
            <a:off x="-3963469" y="3763699"/>
            <a:ext cx="3024188" cy="2963091"/>
          </a:xfrm>
          <a:prstGeom prst="rect">
            <a:avLst/>
          </a:prstGeom>
        </p:spPr>
      </p:pic>
      <p:sp>
        <p:nvSpPr>
          <p:cNvPr id="3" name="TextBox 2">
            <a:extLst>
              <a:ext uri="{FF2B5EF4-FFF2-40B4-BE49-F238E27FC236}">
                <a16:creationId xmlns:a16="http://schemas.microsoft.com/office/drawing/2014/main" id="{7513370D-A8BE-D13E-543F-18B15FBD4568}"/>
              </a:ext>
            </a:extLst>
          </p:cNvPr>
          <p:cNvSpPr txBox="1"/>
          <p:nvPr/>
        </p:nvSpPr>
        <p:spPr>
          <a:xfrm>
            <a:off x="1015116" y="2671326"/>
            <a:ext cx="10360734" cy="1785104"/>
          </a:xfrm>
          <a:prstGeom prst="rect">
            <a:avLst/>
          </a:prstGeom>
          <a:noFill/>
        </p:spPr>
        <p:txBody>
          <a:bodyPr wrap="square" rtlCol="0">
            <a:spAutoFit/>
          </a:bodyPr>
          <a:lstStyle/>
          <a:p>
            <a:pPr algn="just">
              <a:spcBef>
                <a:spcPts val="600"/>
              </a:spcBef>
            </a:pPr>
            <a:r>
              <a:rPr lang="en-GB" sz="2000" b="0" i="0" dirty="0">
                <a:solidFill>
                  <a:srgbClr val="FFFFFF"/>
                </a:solidFill>
                <a:effectLst/>
              </a:rPr>
              <a:t>Despite the best of intentions and all the safeguards you can put in place, protecting organizations from every cyberattack is not feasible.</a:t>
            </a:r>
          </a:p>
          <a:p>
            <a:pPr algn="just">
              <a:spcBef>
                <a:spcPts val="600"/>
              </a:spcBef>
            </a:pPr>
            <a:r>
              <a:rPr lang="en-GB" sz="2000" b="0" i="0" dirty="0">
                <a:solidFill>
                  <a:srgbClr val="FFFFFF"/>
                </a:solidFill>
                <a:effectLst/>
              </a:rPr>
              <a:t>Cybercriminals are constantly finding new ways to attack and, eventually, they will succeed.</a:t>
            </a:r>
          </a:p>
          <a:p>
            <a:pPr algn="just">
              <a:spcBef>
                <a:spcPts val="600"/>
              </a:spcBef>
            </a:pPr>
            <a:r>
              <a:rPr lang="en-GB" sz="2000" b="0" i="0" dirty="0">
                <a:solidFill>
                  <a:srgbClr val="FFFFFF"/>
                </a:solidFill>
                <a:effectLst/>
              </a:rPr>
              <a:t>When they do, it will be up to cybersecurity professionals, like you, to respond quickly to minimize its impact.</a:t>
            </a:r>
          </a:p>
        </p:txBody>
      </p:sp>
      <p:sp>
        <p:nvSpPr>
          <p:cNvPr id="12" name="TextBox 11">
            <a:extLst>
              <a:ext uri="{FF2B5EF4-FFF2-40B4-BE49-F238E27FC236}">
                <a16:creationId xmlns:a16="http://schemas.microsoft.com/office/drawing/2014/main" id="{E9696C89-8D30-297A-BB4D-C54C1DF0FD44}"/>
              </a:ext>
            </a:extLst>
          </p:cNvPr>
          <p:cNvSpPr txBox="1"/>
          <p:nvPr/>
        </p:nvSpPr>
        <p:spPr>
          <a:xfrm>
            <a:off x="915632" y="-3030670"/>
            <a:ext cx="10360734" cy="707886"/>
          </a:xfrm>
          <a:prstGeom prst="rect">
            <a:avLst/>
          </a:prstGeom>
          <a:noFill/>
        </p:spPr>
        <p:txBody>
          <a:bodyPr wrap="square" rtlCol="0">
            <a:spAutoFit/>
          </a:bodyPr>
          <a:lstStyle/>
          <a:p>
            <a:pPr algn="just">
              <a:spcBef>
                <a:spcPts val="600"/>
              </a:spcBef>
            </a:pPr>
            <a:r>
              <a:rPr lang="en-GB" sz="2000" b="0" i="0" dirty="0">
                <a:solidFill>
                  <a:srgbClr val="FFFFFF"/>
                </a:solidFill>
                <a:effectLst/>
                <a:latin typeface="CiscoSansTT"/>
              </a:rPr>
              <a:t>Security breaches can have devastating consequences for an organization. Therefore, it is crucial to take appropriate steps and implement measures to protect against cyber attacks.</a:t>
            </a:r>
            <a:endParaRPr lang="en-GB" sz="2000" b="0" i="0" dirty="0">
              <a:solidFill>
                <a:srgbClr val="FFFFFF"/>
              </a:solidFill>
              <a:effectLst/>
            </a:endParaRPr>
          </a:p>
        </p:txBody>
      </p:sp>
    </p:spTree>
    <p:extLst>
      <p:ext uri="{BB962C8B-B14F-4D97-AF65-F5344CB8AC3E}">
        <p14:creationId xmlns:p14="http://schemas.microsoft.com/office/powerpoint/2010/main" val="34851033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B16343-DC17-331E-D882-45AE0A9595B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59E3284-3FB1-5131-07BF-DBE0F28D4EC7}"/>
              </a:ext>
            </a:extLst>
          </p:cNvPr>
          <p:cNvSpPr txBox="1"/>
          <p:nvPr/>
        </p:nvSpPr>
        <p:spPr>
          <a:xfrm>
            <a:off x="310206" y="402700"/>
            <a:ext cx="4590407" cy="338554"/>
          </a:xfrm>
          <a:prstGeom prst="rect">
            <a:avLst/>
          </a:prstGeom>
          <a:noFill/>
        </p:spPr>
        <p:txBody>
          <a:bodyPr wrap="square" rtlCol="0">
            <a:spAutoFit/>
          </a:bodyPr>
          <a:lstStyle/>
          <a:p>
            <a:r>
              <a:rPr lang="en-GB" sz="1600" b="1" dirty="0">
                <a:solidFill>
                  <a:srgbClr val="FFFFFF"/>
                </a:solidFill>
                <a:latin typeface="Andale Mono" panose="020B0509000000000004" pitchFamily="49" charset="0"/>
              </a:rPr>
              <a:t>Up Next</a:t>
            </a:r>
            <a:endParaRPr lang="fr-FR" sz="1600" b="1" dirty="0">
              <a:solidFill>
                <a:srgbClr val="FFFFFF"/>
              </a:solidFill>
              <a:latin typeface="Andale Mono" panose="020B0509000000000004" pitchFamily="49" charset="0"/>
            </a:endParaRPr>
          </a:p>
        </p:txBody>
      </p:sp>
      <p:cxnSp>
        <p:nvCxnSpPr>
          <p:cNvPr id="4" name="Straight Connector 3">
            <a:extLst>
              <a:ext uri="{FF2B5EF4-FFF2-40B4-BE49-F238E27FC236}">
                <a16:creationId xmlns:a16="http://schemas.microsoft.com/office/drawing/2014/main" id="{FD5245DC-780F-CB23-E90D-99850F288BB1}"/>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947EFD98-9EFD-02ED-CC62-BD1EF254F6E4}"/>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3B151641-87D2-0AF5-8D4B-FACC07EDEF11}"/>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3" name="TextBox 2">
            <a:extLst>
              <a:ext uri="{FF2B5EF4-FFF2-40B4-BE49-F238E27FC236}">
                <a16:creationId xmlns:a16="http://schemas.microsoft.com/office/drawing/2014/main" id="{AB5376BF-5689-D202-8AA9-A82360DB3EC7}"/>
              </a:ext>
            </a:extLst>
          </p:cNvPr>
          <p:cNvSpPr txBox="1"/>
          <p:nvPr/>
        </p:nvSpPr>
        <p:spPr>
          <a:xfrm>
            <a:off x="915632" y="3055813"/>
            <a:ext cx="10360734" cy="707886"/>
          </a:xfrm>
          <a:prstGeom prst="rect">
            <a:avLst/>
          </a:prstGeom>
          <a:noFill/>
        </p:spPr>
        <p:txBody>
          <a:bodyPr wrap="square" rtlCol="0">
            <a:spAutoFit/>
          </a:bodyPr>
          <a:lstStyle/>
          <a:p>
            <a:pPr algn="just">
              <a:spcBef>
                <a:spcPts val="600"/>
              </a:spcBef>
            </a:pPr>
            <a:r>
              <a:rPr lang="en-GB" sz="2000" b="0" i="0" dirty="0">
                <a:solidFill>
                  <a:srgbClr val="FFFFFF"/>
                </a:solidFill>
                <a:effectLst/>
                <a:latin typeface="CiscoSansTT"/>
              </a:rPr>
              <a:t>Security breaches can have devastating consequences for an organization. Therefore, it is crucial to take appropriate steps and implement measures to protect against cyber attacks.</a:t>
            </a:r>
            <a:endParaRPr lang="en-GB" sz="2000" b="0" i="0" dirty="0">
              <a:solidFill>
                <a:srgbClr val="FFFFFF"/>
              </a:solidFill>
              <a:effectLst/>
            </a:endParaRPr>
          </a:p>
        </p:txBody>
      </p:sp>
      <p:sp>
        <p:nvSpPr>
          <p:cNvPr id="11" name="TextBox 10">
            <a:extLst>
              <a:ext uri="{FF2B5EF4-FFF2-40B4-BE49-F238E27FC236}">
                <a16:creationId xmlns:a16="http://schemas.microsoft.com/office/drawing/2014/main" id="{1DDC1D67-7168-65FB-11C2-94889F45DFB2}"/>
              </a:ext>
            </a:extLst>
          </p:cNvPr>
          <p:cNvSpPr txBox="1"/>
          <p:nvPr/>
        </p:nvSpPr>
        <p:spPr>
          <a:xfrm>
            <a:off x="1015116" y="8586356"/>
            <a:ext cx="10360734" cy="1785104"/>
          </a:xfrm>
          <a:prstGeom prst="rect">
            <a:avLst/>
          </a:prstGeom>
          <a:noFill/>
        </p:spPr>
        <p:txBody>
          <a:bodyPr wrap="square" rtlCol="0">
            <a:spAutoFit/>
          </a:bodyPr>
          <a:lstStyle/>
          <a:p>
            <a:pPr algn="just">
              <a:spcBef>
                <a:spcPts val="600"/>
              </a:spcBef>
            </a:pPr>
            <a:r>
              <a:rPr lang="en-GB" sz="2000" b="0" i="0" dirty="0">
                <a:solidFill>
                  <a:srgbClr val="FFFFFF"/>
                </a:solidFill>
                <a:effectLst/>
              </a:rPr>
              <a:t>Despite the best of intentions and all the safeguards you can put in place, protecting organizations from every cyberattack is not feasible.</a:t>
            </a:r>
          </a:p>
          <a:p>
            <a:pPr algn="just">
              <a:spcBef>
                <a:spcPts val="600"/>
              </a:spcBef>
            </a:pPr>
            <a:r>
              <a:rPr lang="en-GB" sz="2000" b="0" i="0" dirty="0">
                <a:solidFill>
                  <a:srgbClr val="FFFFFF"/>
                </a:solidFill>
                <a:effectLst/>
              </a:rPr>
              <a:t>Cybercriminals are constantly finding new ways to attack and, eventually, they will succeed.</a:t>
            </a:r>
          </a:p>
          <a:p>
            <a:pPr algn="just">
              <a:spcBef>
                <a:spcPts val="600"/>
              </a:spcBef>
            </a:pPr>
            <a:r>
              <a:rPr lang="en-GB" sz="2000" b="0" i="0" dirty="0">
                <a:solidFill>
                  <a:srgbClr val="FFFFFF"/>
                </a:solidFill>
                <a:effectLst/>
              </a:rPr>
              <a:t>When they do, it will be up to cybersecurity professionals, like you, to respond quickly to minimize its impact.</a:t>
            </a:r>
          </a:p>
        </p:txBody>
      </p:sp>
    </p:spTree>
    <p:extLst>
      <p:ext uri="{BB962C8B-B14F-4D97-AF65-F5344CB8AC3E}">
        <p14:creationId xmlns:p14="http://schemas.microsoft.com/office/powerpoint/2010/main" val="194657822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0CB78E-FA7D-E3E8-1DB1-A32CB10C4A34}"/>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A19B6D64-5782-4BBD-E2D5-62A20C87622C}"/>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8788" b="88788" l="13518" r="89577">
                        <a14:foregroundMark x1="57003" y1="38939" x2="57003" y2="38939"/>
                        <a14:foregroundMark x1="59283" y1="57121" x2="59283" y2="57121"/>
                        <a14:foregroundMark x1="50814" y1="30152" x2="50814" y2="30152"/>
                        <a14:foregroundMark x1="85179" y1="33485" x2="85179" y2="33485"/>
                        <a14:foregroundMark x1="88274" y1="47576" x2="88274" y2="47576"/>
                        <a14:foregroundMark x1="15961" y1="47121" x2="15961" y2="47121"/>
                        <a14:foregroundMark x1="47231" y1="11061" x2="47231" y2="11061"/>
                        <a14:foregroundMark x1="51629" y1="8939" x2="51629" y2="8939"/>
                        <a14:foregroundMark x1="89577" y1="45152" x2="89577" y2="45152"/>
                        <a14:foregroundMark x1="52117" y1="75909" x2="52117" y2="75909"/>
                        <a14:foregroundMark x1="52932" y1="81667" x2="52932" y2="81667"/>
                        <a14:foregroundMark x1="57492" y1="82121" x2="57492" y2="82121"/>
                        <a14:foregroundMark x1="57003" y1="73333" x2="57003" y2="73333"/>
                        <a14:foregroundMark x1="55700" y1="87879" x2="55700" y2="87879"/>
                        <a14:foregroundMark x1="44463" y1="76667" x2="44463" y2="76667"/>
                        <a14:foregroundMark x1="60749" y1="84848" x2="60749" y2="84848"/>
                        <a14:foregroundMark x1="62704" y1="79242" x2="62704" y2="79242"/>
                        <a14:foregroundMark x1="61075" y1="75758" x2="61075" y2="75758"/>
                        <a14:foregroundMark x1="51466" y1="88182" x2="51466" y2="88182"/>
                        <a14:foregroundMark x1="52769" y1="88485" x2="52769" y2="88485"/>
                        <a14:foregroundMark x1="61564" y1="82424" x2="61564" y2="82424"/>
                        <a14:foregroundMark x1="59121" y1="73636" x2="59121" y2="73636"/>
                        <a14:foregroundMark x1="56189" y1="72121" x2="56189" y2="72121"/>
                        <a14:foregroundMark x1="52280" y1="71970" x2="52280" y2="71970"/>
                        <a14:foregroundMark x1="47883" y1="73182" x2="47883" y2="73182"/>
                        <a14:foregroundMark x1="44463" y1="80303" x2="44463" y2="80303"/>
                        <a14:foregroundMark x1="14984" y1="56970" x2="14984" y2="56970"/>
                        <a14:foregroundMark x1="13518" y1="49091" x2="13518" y2="49091"/>
                        <a14:foregroundMark x1="51954" y1="38333" x2="51954" y2="38333"/>
                        <a14:foregroundMark x1="56515" y1="38636" x2="56515" y2="38636"/>
                        <a14:foregroundMark x1="60098" y1="37576" x2="60098" y2="37576"/>
                        <a14:foregroundMark x1="62866" y1="38485" x2="62866" y2="38485"/>
                        <a14:foregroundMark x1="45603" y1="38333" x2="45603" y2="38333"/>
                        <a14:foregroundMark x1="45603" y1="55758" x2="45603" y2="55758"/>
                        <a14:foregroundMark x1="57818" y1="56667" x2="57818" y2="56667"/>
                        <a14:foregroundMark x1="62378" y1="55455" x2="62378" y2="55455"/>
                        <a14:foregroundMark x1="65309" y1="55758" x2="65309" y2="55758"/>
                        <a14:foregroundMark x1="56026" y1="55000" x2="56026" y2="55000"/>
                        <a14:foregroundMark x1="50814" y1="76818" x2="50814" y2="76818"/>
                        <a14:foregroundMark x1="52606" y1="78182" x2="52606" y2="78182"/>
                        <a14:foregroundMark x1="45765" y1="83636" x2="45765" y2="83636"/>
                        <a14:foregroundMark x1="63355" y1="78788" x2="63355" y2="78788"/>
                        <a14:foregroundMark x1="63355" y1="78788" x2="63355" y2="78788"/>
                        <a14:foregroundMark x1="63355" y1="80303" x2="63355" y2="80303"/>
                        <a14:foregroundMark x1="43648" y1="80606" x2="43648" y2="80606"/>
                        <a14:foregroundMark x1="43648" y1="81515" x2="43648" y2="81515"/>
                        <a14:foregroundMark x1="44625" y1="84242" x2="44625" y2="84242"/>
                        <a14:foregroundMark x1="46743" y1="86818" x2="46743" y2="86818"/>
                        <a14:foregroundMark x1="50000" y1="88788" x2="50000" y2="88788"/>
                        <a14:foregroundMark x1="56189" y1="88788" x2="56189" y2="88788"/>
                        <a14:foregroundMark x1="60261" y1="87121" x2="60261" y2="87121"/>
                        <a14:foregroundMark x1="61401" y1="85606" x2="61401" y2="85606"/>
                        <a14:foregroundMark x1="62866" y1="82576" x2="62866" y2="82576"/>
                        <a14:foregroundMark x1="63355" y1="80455" x2="63355" y2="80455"/>
                        <a14:foregroundMark x1="63355" y1="79242" x2="63355" y2="79242"/>
                        <a14:foregroundMark x1="63192" y1="82121" x2="63192" y2="82121"/>
                        <a14:foregroundMark x1="61889" y1="84848" x2="61889" y2="84848"/>
                        <a14:backgroundMark x1="14658" y1="57273" x2="14658" y2="57273"/>
                        <a14:backgroundMark x1="14821" y1="57273" x2="14821" y2="57273"/>
                        <a14:backgroundMark x1="14658" y1="57121" x2="14658" y2="57121"/>
                        <a14:backgroundMark x1="14984" y1="57273" x2="14984" y2="57273"/>
                        <a14:backgroundMark x1="14821" y1="57121" x2="14821" y2="57121"/>
                        <a14:backgroundMark x1="14658" y1="57273" x2="14658" y2="57273"/>
                        <a14:backgroundMark x1="43160" y1="81364" x2="43160" y2="81364"/>
                        <a14:backgroundMark x1="43160" y1="81818" x2="43160" y2="81818"/>
                        <a14:backgroundMark x1="43160" y1="80606" x2="43160" y2="80606"/>
                        <a14:backgroundMark x1="43160" y1="81364" x2="43160" y2="81364"/>
                        <a14:backgroundMark x1="43160" y1="81515" x2="43160" y2="81515"/>
                        <a14:backgroundMark x1="43160" y1="81061" x2="43160" y2="81061"/>
                        <a14:backgroundMark x1="43322" y1="81818" x2="43322" y2="81818"/>
                        <a14:backgroundMark x1="44300" y1="84394" x2="44300" y2="84394"/>
                        <a14:backgroundMark x1="43974" y1="84242" x2="43974" y2="84242"/>
                        <a14:backgroundMark x1="46254" y1="87121" x2="46254" y2="87121"/>
                        <a14:backgroundMark x1="49674" y1="89242" x2="49674" y2="89242"/>
                        <a14:backgroundMark x1="49837" y1="88939" x2="49837" y2="88939"/>
                        <a14:backgroundMark x1="50000" y1="89242" x2="50000" y2="89242"/>
                        <a14:backgroundMark x1="49837" y1="89091" x2="49837" y2="89091"/>
                        <a14:backgroundMark x1="50000" y1="88939" x2="50000" y2="88939"/>
                        <a14:backgroundMark x1="55863" y1="89394" x2="55863" y2="89394"/>
                        <a14:backgroundMark x1="59935" y1="87424" x2="59935" y2="87424"/>
                        <a14:backgroundMark x1="60098" y1="87576" x2="60098" y2="87576"/>
                        <a14:backgroundMark x1="60098" y1="87424" x2="60098" y2="87424"/>
                        <a14:backgroundMark x1="43322" y1="81212" x2="43322" y2="81212"/>
                        <a14:backgroundMark x1="43322" y1="82121" x2="43322" y2="82121"/>
                        <a14:backgroundMark x1="43322" y1="81364" x2="43322" y2="81364"/>
                        <a14:backgroundMark x1="43160" y1="80758" x2="43160" y2="80758"/>
                        <a14:backgroundMark x1="43485" y1="82121" x2="43485" y2="82121"/>
                      </a14:backgroundRemoval>
                    </a14:imgEffect>
                  </a14:imgLayer>
                </a14:imgProps>
              </a:ext>
            </a:extLst>
          </a:blip>
          <a:srcRect l="12312" t="5632" r="7878" b="10352"/>
          <a:stretch/>
        </p:blipFill>
        <p:spPr>
          <a:xfrm>
            <a:off x="7869861" y="2307251"/>
            <a:ext cx="2206469" cy="2497832"/>
          </a:xfrm>
          <a:prstGeom prst="rect">
            <a:avLst/>
          </a:prstGeom>
        </p:spPr>
      </p:pic>
      <p:sp>
        <p:nvSpPr>
          <p:cNvPr id="2" name="TextBox 1">
            <a:extLst>
              <a:ext uri="{FF2B5EF4-FFF2-40B4-BE49-F238E27FC236}">
                <a16:creationId xmlns:a16="http://schemas.microsoft.com/office/drawing/2014/main" id="{D22D5BC5-94CA-3B7A-2C63-D7F8BBFE61C7}"/>
              </a:ext>
            </a:extLst>
          </p:cNvPr>
          <p:cNvSpPr txBox="1"/>
          <p:nvPr/>
        </p:nvSpPr>
        <p:spPr>
          <a:xfrm>
            <a:off x="310208" y="430636"/>
            <a:ext cx="1665841" cy="338554"/>
          </a:xfrm>
          <a:prstGeom prst="rect">
            <a:avLst/>
          </a:prstGeom>
          <a:noFill/>
        </p:spPr>
        <p:txBody>
          <a:bodyPr wrap="none" rtlCol="0">
            <a:spAutoFit/>
          </a:bodyPr>
          <a:lstStyle/>
          <a:p>
            <a:r>
              <a:rPr lang="fr-FR" sz="1600" dirty="0">
                <a:solidFill>
                  <a:schemeClr val="bg1"/>
                </a:solidFill>
                <a:latin typeface="Andale Mono" panose="020B0509000000000004" pitchFamily="49" charset="0"/>
              </a:rPr>
              <a:t>Introduction</a:t>
            </a:r>
          </a:p>
        </p:txBody>
      </p:sp>
      <p:cxnSp>
        <p:nvCxnSpPr>
          <p:cNvPr id="4" name="Straight Connector 3">
            <a:extLst>
              <a:ext uri="{FF2B5EF4-FFF2-40B4-BE49-F238E27FC236}">
                <a16:creationId xmlns:a16="http://schemas.microsoft.com/office/drawing/2014/main" id="{2DF94473-5076-057E-B640-CD9DD0D151AC}"/>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DAE08FF0-69BE-579C-57AA-26065E8770B0}"/>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6F73E781-21F6-7B5F-2E3A-468F53241507}"/>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15" name="TextBox 14">
            <a:extLst>
              <a:ext uri="{FF2B5EF4-FFF2-40B4-BE49-F238E27FC236}">
                <a16:creationId xmlns:a16="http://schemas.microsoft.com/office/drawing/2014/main" id="{A4D4B6A5-DEF5-04AE-D3AA-252C263310B9}"/>
              </a:ext>
            </a:extLst>
          </p:cNvPr>
          <p:cNvSpPr txBox="1"/>
          <p:nvPr/>
        </p:nvSpPr>
        <p:spPr>
          <a:xfrm>
            <a:off x="156533" y="3041519"/>
            <a:ext cx="5785792" cy="1200329"/>
          </a:xfrm>
          <a:prstGeom prst="rect">
            <a:avLst/>
          </a:prstGeom>
          <a:noFill/>
        </p:spPr>
        <p:txBody>
          <a:bodyPr wrap="square" rtlCol="0">
            <a:spAutoFit/>
          </a:bodyPr>
          <a:lstStyle/>
          <a:p>
            <a:pPr algn="just">
              <a:spcBef>
                <a:spcPts val="600"/>
              </a:spcBef>
            </a:pPr>
            <a:r>
              <a:rPr lang="en-GB" b="0" i="0" dirty="0">
                <a:solidFill>
                  <a:srgbClr val="FFFFFF"/>
                </a:solidFill>
                <a:effectLst/>
                <a:latin typeface="CiscoSansTT"/>
              </a:rPr>
              <a:t>Cybersecurity is the ongoing effort to protect </a:t>
            </a:r>
            <a:r>
              <a:rPr lang="en-GB" dirty="0">
                <a:solidFill>
                  <a:schemeClr val="bg1"/>
                </a:solidFill>
                <a:latin typeface="CiscoSansTT"/>
              </a:rPr>
              <a:t>individuals</a:t>
            </a:r>
            <a:r>
              <a:rPr lang="en-GB" b="0" i="0" dirty="0">
                <a:solidFill>
                  <a:srgbClr val="FFFFFF"/>
                </a:solidFill>
                <a:effectLst/>
                <a:latin typeface="CiscoSansTT"/>
              </a:rPr>
              <a:t>, </a:t>
            </a:r>
            <a:r>
              <a:rPr lang="en-GB" b="1" dirty="0">
                <a:solidFill>
                  <a:schemeClr val="bg1"/>
                </a:solidFill>
                <a:latin typeface="CiscoSansTT"/>
              </a:rPr>
              <a:t>organizations</a:t>
            </a:r>
            <a:r>
              <a:rPr lang="en-GB" b="0" i="0" dirty="0">
                <a:solidFill>
                  <a:srgbClr val="FFFFFF"/>
                </a:solidFill>
                <a:effectLst/>
                <a:latin typeface="CiscoSansTT"/>
              </a:rPr>
              <a:t> and </a:t>
            </a:r>
            <a:r>
              <a:rPr lang="en-GB" b="1" i="0" dirty="0">
                <a:solidFill>
                  <a:srgbClr val="C00000"/>
                </a:solidFill>
                <a:effectLst/>
                <a:highlight>
                  <a:srgbClr val="FFFF00"/>
                </a:highlight>
                <a:latin typeface="CiscoSansTT"/>
              </a:rPr>
              <a:t>governments</a:t>
            </a:r>
            <a:r>
              <a:rPr lang="en-GB" b="0" i="0" dirty="0">
                <a:solidFill>
                  <a:srgbClr val="FFFFFF"/>
                </a:solidFill>
                <a:effectLst/>
                <a:latin typeface="CiscoSansTT"/>
              </a:rPr>
              <a:t> from digital attacks by protecting networked systems and data from unauthorized use or harm.</a:t>
            </a:r>
            <a:endParaRPr lang="fr-FR" dirty="0">
              <a:solidFill>
                <a:schemeClr val="bg1"/>
              </a:solidFill>
              <a:effectLst/>
              <a:latin typeface="Times New Roman" panose="02020603050405020304" pitchFamily="18" charset="0"/>
            </a:endParaRPr>
          </a:p>
        </p:txBody>
      </p:sp>
      <p:pic>
        <p:nvPicPr>
          <p:cNvPr id="7" name="Picture 6">
            <a:extLst>
              <a:ext uri="{FF2B5EF4-FFF2-40B4-BE49-F238E27FC236}">
                <a16:creationId xmlns:a16="http://schemas.microsoft.com/office/drawing/2014/main" id="{85BD567F-2D22-98AC-5DD0-D4DCDBA46141}"/>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6250" b="89787" l="6040" r="89933">
                        <a14:foregroundMark x1="39597" y1="6402" x2="39597" y2="6402"/>
                        <a14:foregroundMark x1="6040" y1="39024" x2="6040" y2="39024"/>
                        <a14:foregroundMark x1="45302" y1="71646" x2="45302" y2="71646"/>
                        <a14:foregroundMark x1="47148" y1="75000" x2="47148" y2="75000"/>
                        <a14:foregroundMark x1="54027" y1="71189" x2="54027" y2="71189"/>
                        <a14:foregroundMark x1="53691" y1="71189" x2="53691" y2="71189"/>
                        <a14:foregroundMark x1="54698" y1="73628" x2="54698" y2="73628"/>
                        <a14:foregroundMark x1="52852" y1="78049" x2="52852" y2="78049"/>
                        <a14:foregroundMark x1="46141" y1="67835" x2="46141" y2="67835"/>
                        <a14:foregroundMark x1="40772" y1="67835" x2="40772" y2="67835"/>
                        <a14:foregroundMark x1="37752" y1="69817" x2="37752" y2="69817"/>
                        <a14:foregroundMark x1="41946" y1="68750" x2="41946" y2="68750"/>
                        <a14:foregroundMark x1="49832" y1="68140" x2="49832" y2="68140"/>
                        <a14:foregroundMark x1="51678" y1="68140" x2="51678" y2="68140"/>
                        <a14:foregroundMark x1="52181" y1="70122" x2="52181" y2="70122"/>
                        <a14:foregroundMark x1="54027" y1="71646" x2="54027" y2="71646"/>
                        <a14:foregroundMark x1="46477" y1="66463" x2="46477" y2="66463"/>
                        <a14:foregroundMark x1="44128" y1="66463" x2="44128" y2="66463"/>
                        <a14:foregroundMark x1="38591" y1="69817" x2="38591" y2="69817"/>
                        <a14:foregroundMark x1="38087" y1="70122" x2="38087" y2="70122"/>
                        <a14:foregroundMark x1="37081" y1="72256" x2="37081" y2="72256"/>
                        <a14:foregroundMark x1="37081" y1="75762" x2="37081" y2="75762"/>
                        <a14:foregroundMark x1="38087" y1="78049" x2="38087" y2="78049"/>
                        <a14:foregroundMark x1="40101" y1="81250" x2="40101" y2="81250"/>
                        <a14:foregroundMark x1="49161" y1="82165" x2="49161" y2="82165"/>
                        <a14:foregroundMark x1="55201" y1="74695" x2="55201" y2="74695"/>
                        <a14:foregroundMark x1="47651" y1="81555" x2="47651" y2="81555"/>
                        <a14:foregroundMark x1="41107" y1="81860" x2="41107" y2="81860"/>
                        <a14:foregroundMark x1="43456" y1="83537" x2="43456" y2="83537"/>
                        <a14:foregroundMark x1="42617" y1="81555" x2="42617" y2="81555"/>
                        <a14:foregroundMark x1="38591" y1="72256" x2="38591" y2="72256"/>
                        <a14:foregroundMark x1="53691" y1="78811" x2="53691" y2="78811"/>
                        <a14:foregroundMark x1="45805" y1="83232" x2="45805" y2="83232"/>
                        <a14:foregroundMark x1="43792" y1="81402" x2="43792" y2="81402"/>
                        <a14:foregroundMark x1="39094" y1="72104" x2="39094" y2="72104"/>
                        <a14:foregroundMark x1="51510" y1="81098" x2="51510" y2="81098"/>
                        <a14:foregroundMark x1="51678" y1="45732" x2="51678" y2="45732"/>
                        <a14:foregroundMark x1="62081" y1="51524" x2="62081" y2="51524"/>
                        <a14:foregroundMark x1="63591" y1="43293" x2="63591" y2="43293"/>
                        <a14:foregroundMark x1="65604" y1="51677" x2="65604" y2="51677"/>
                        <a14:backgroundMark x1="42953" y1="84146" x2="42953" y2="84146"/>
                        <a14:backgroundMark x1="42785" y1="83994" x2="42785" y2="83994"/>
                        <a14:backgroundMark x1="42617" y1="83841" x2="42617" y2="83841"/>
                        <a14:backgroundMark x1="42953" y1="84146" x2="42953" y2="84146"/>
                        <a14:backgroundMark x1="5201" y1="39329" x2="5201" y2="39329"/>
                      </a14:backgroundRemoval>
                    </a14:imgEffect>
                  </a14:imgLayer>
                </a14:imgProps>
              </a:ext>
            </a:extLst>
          </a:blip>
          <a:srcRect l="5259" t="1122" r="11509" b="16016"/>
          <a:stretch/>
        </p:blipFill>
        <p:spPr>
          <a:xfrm>
            <a:off x="13849016" y="2307250"/>
            <a:ext cx="2436689" cy="2628000"/>
          </a:xfrm>
          <a:prstGeom prst="rect">
            <a:avLst/>
          </a:prstGeom>
        </p:spPr>
      </p:pic>
      <p:sp>
        <p:nvSpPr>
          <p:cNvPr id="9" name="TextBox 8">
            <a:extLst>
              <a:ext uri="{FF2B5EF4-FFF2-40B4-BE49-F238E27FC236}">
                <a16:creationId xmlns:a16="http://schemas.microsoft.com/office/drawing/2014/main" id="{863555EE-2DC8-08AC-A043-B24D8BC5B1D0}"/>
              </a:ext>
            </a:extLst>
          </p:cNvPr>
          <p:cNvSpPr txBox="1"/>
          <p:nvPr/>
        </p:nvSpPr>
        <p:spPr>
          <a:xfrm>
            <a:off x="5721433" y="5124416"/>
            <a:ext cx="6374484" cy="1200329"/>
          </a:xfrm>
          <a:prstGeom prst="rect">
            <a:avLst/>
          </a:prstGeom>
          <a:noFill/>
        </p:spPr>
        <p:txBody>
          <a:bodyPr wrap="square" rtlCol="0">
            <a:spAutoFit/>
          </a:bodyPr>
          <a:lstStyle/>
          <a:p>
            <a:pPr algn="just"/>
            <a:r>
              <a:rPr lang="en-GB" b="0" i="0" dirty="0">
                <a:solidFill>
                  <a:srgbClr val="FFFFFF"/>
                </a:solidFill>
                <a:effectLst/>
                <a:latin typeface="Open Sans" panose="020B0606030504020204" pitchFamily="34" charset="0"/>
              </a:rPr>
              <a:t>As more digital information is being gathered and shared, its protection becomes even more vital at the government level, where national security, economic stability and the safety and wellbeing of citizens are at stake.</a:t>
            </a:r>
            <a:endParaRPr lang="fr-FR" dirty="0"/>
          </a:p>
        </p:txBody>
      </p:sp>
      <p:sp>
        <p:nvSpPr>
          <p:cNvPr id="10" name="TextBox 9">
            <a:extLst>
              <a:ext uri="{FF2B5EF4-FFF2-40B4-BE49-F238E27FC236}">
                <a16:creationId xmlns:a16="http://schemas.microsoft.com/office/drawing/2014/main" id="{66CBDA51-A97B-6D2F-424B-4F58DBEAE848}"/>
              </a:ext>
            </a:extLst>
          </p:cNvPr>
          <p:cNvSpPr txBox="1"/>
          <p:nvPr/>
        </p:nvSpPr>
        <p:spPr>
          <a:xfrm>
            <a:off x="5780962" y="7775424"/>
            <a:ext cx="6374484" cy="646331"/>
          </a:xfrm>
          <a:prstGeom prst="rect">
            <a:avLst/>
          </a:prstGeom>
          <a:noFill/>
        </p:spPr>
        <p:txBody>
          <a:bodyPr wrap="square" rtlCol="0">
            <a:spAutoFit/>
          </a:bodyPr>
          <a:lstStyle/>
          <a:p>
            <a:r>
              <a:rPr lang="en-GB" b="0" i="0" dirty="0">
                <a:solidFill>
                  <a:srgbClr val="FFFFFF"/>
                </a:solidFill>
                <a:effectLst/>
                <a:latin typeface="Open Sans" panose="020B0606030504020204" pitchFamily="34" charset="0"/>
              </a:rPr>
              <a:t>At an organizational level, it is everyone’s responsibility to protect the organization’s reputation, data and customers.</a:t>
            </a:r>
            <a:endParaRPr lang="fr-FR" dirty="0"/>
          </a:p>
        </p:txBody>
      </p:sp>
      <p:pic>
        <p:nvPicPr>
          <p:cNvPr id="11" name="Picture 10">
            <a:extLst>
              <a:ext uri="{FF2B5EF4-FFF2-40B4-BE49-F238E27FC236}">
                <a16:creationId xmlns:a16="http://schemas.microsoft.com/office/drawing/2014/main" id="{04712748-1588-D1F1-04FA-87EC4BA677BF}"/>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9444" b="91667" l="3333" r="45000">
                        <a14:foregroundMark x1="25417" y1="10278" x2="25417" y2="10278"/>
                        <a14:foregroundMark x1="25139" y1="10000" x2="25139" y2="10000"/>
                        <a14:foregroundMark x1="44444" y1="51111" x2="44444" y2="51111"/>
                        <a14:foregroundMark x1="44444" y1="51111" x2="44444" y2="51111"/>
                        <a14:foregroundMark x1="44722" y1="46389" x2="44722" y2="46389"/>
                        <a14:foregroundMark x1="44722" y1="52500" x2="44722" y2="52500"/>
                        <a14:foregroundMark x1="24444" y1="91667" x2="24444" y2="91667"/>
                        <a14:foregroundMark x1="3333" y1="49444" x2="3333" y2="49444"/>
                        <a14:foregroundMark x1="24167" y1="9444" x2="24167" y2="9444"/>
                      </a14:backgroundRemoval>
                    </a14:imgEffect>
                  </a14:imgLayer>
                </a14:imgProps>
              </a:ext>
            </a:extLst>
          </a:blip>
          <a:srcRect t="-1" r="50000" b="137"/>
          <a:stretch/>
        </p:blipFill>
        <p:spPr>
          <a:xfrm>
            <a:off x="-5745891" y="3465513"/>
            <a:ext cx="3397146" cy="3392487"/>
          </a:xfrm>
          <a:prstGeom prst="rect">
            <a:avLst/>
          </a:prstGeom>
        </p:spPr>
      </p:pic>
      <p:pic>
        <p:nvPicPr>
          <p:cNvPr id="12" name="Picture 11">
            <a:extLst>
              <a:ext uri="{FF2B5EF4-FFF2-40B4-BE49-F238E27FC236}">
                <a16:creationId xmlns:a16="http://schemas.microsoft.com/office/drawing/2014/main" id="{92739387-EE81-6943-BF6D-88EB644D7C3C}"/>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10000" b="92222" l="53333" r="94722">
                        <a14:foregroundMark x1="74583" y1="10000" x2="74583" y2="10000"/>
                        <a14:foregroundMark x1="94722" y1="50000" x2="94722" y2="50000"/>
                        <a14:foregroundMark x1="53472" y1="50556" x2="53472" y2="50556"/>
                        <a14:foregroundMark x1="74583" y1="92222" x2="74583" y2="92222"/>
                      </a14:backgroundRemoval>
                    </a14:imgEffect>
                  </a14:imgLayer>
                </a14:imgProps>
              </a:ext>
            </a:extLst>
          </a:blip>
          <a:srcRect l="49931"/>
          <a:stretch/>
        </p:blipFill>
        <p:spPr>
          <a:xfrm>
            <a:off x="16611196" y="3465512"/>
            <a:ext cx="3397147" cy="3392467"/>
          </a:xfrm>
          <a:prstGeom prst="rect">
            <a:avLst/>
          </a:prstGeom>
        </p:spPr>
      </p:pic>
    </p:spTree>
    <p:extLst>
      <p:ext uri="{BB962C8B-B14F-4D97-AF65-F5344CB8AC3E}">
        <p14:creationId xmlns:p14="http://schemas.microsoft.com/office/powerpoint/2010/main" val="211891725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30F2CF-2613-4DD4-81D5-1549FAB868CD}"/>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2507AE9-D915-555D-661C-ED602C4C5D6B}"/>
              </a:ext>
            </a:extLst>
          </p:cNvPr>
          <p:cNvSpPr txBox="1"/>
          <p:nvPr/>
        </p:nvSpPr>
        <p:spPr>
          <a:xfrm>
            <a:off x="1351264" y="1613118"/>
            <a:ext cx="9489471" cy="3631763"/>
          </a:xfrm>
          <a:prstGeom prst="rect">
            <a:avLst/>
          </a:prstGeom>
          <a:noFill/>
        </p:spPr>
        <p:txBody>
          <a:bodyPr wrap="square" rtlCol="0">
            <a:spAutoFit/>
          </a:bodyPr>
          <a:lstStyle/>
          <a:p>
            <a:pPr algn="ctr"/>
            <a:r>
              <a:rPr lang="fr-FR" sz="11500" b="1" dirty="0">
                <a:solidFill>
                  <a:schemeClr val="bg1"/>
                </a:solidFill>
                <a:latin typeface="Andale Mono" panose="020B0509000000000004" pitchFamily="49" charset="0"/>
              </a:rPr>
              <a:t>Data Protection</a:t>
            </a:r>
          </a:p>
        </p:txBody>
      </p:sp>
      <p:cxnSp>
        <p:nvCxnSpPr>
          <p:cNvPr id="3" name="Straight Connector 2">
            <a:extLst>
              <a:ext uri="{FF2B5EF4-FFF2-40B4-BE49-F238E27FC236}">
                <a16:creationId xmlns:a16="http://schemas.microsoft.com/office/drawing/2014/main" id="{1A9147AC-56DD-DF65-D6F7-501E60795417}"/>
              </a:ext>
            </a:extLst>
          </p:cNvPr>
          <p:cNvCxnSpPr>
            <a:cxnSpLocks/>
          </p:cNvCxnSpPr>
          <p:nvPr/>
        </p:nvCxnSpPr>
        <p:spPr>
          <a:xfrm>
            <a:off x="410818" y="7606759"/>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4" name="Oval 3">
            <a:extLst>
              <a:ext uri="{FF2B5EF4-FFF2-40B4-BE49-F238E27FC236}">
                <a16:creationId xmlns:a16="http://schemas.microsoft.com/office/drawing/2014/main" id="{22426412-E5BB-F9A8-16C1-441C13E29E5B}"/>
              </a:ext>
            </a:extLst>
          </p:cNvPr>
          <p:cNvSpPr/>
          <p:nvPr/>
        </p:nvSpPr>
        <p:spPr>
          <a:xfrm>
            <a:off x="5844000" y="73663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Graphic 18" descr="Tick with solid fill">
            <a:extLst>
              <a:ext uri="{FF2B5EF4-FFF2-40B4-BE49-F238E27FC236}">
                <a16:creationId xmlns:a16="http://schemas.microsoft.com/office/drawing/2014/main" id="{3FD6B038-9DF6-576B-396B-852FC684CF70}"/>
              </a:ext>
            </a:extLst>
          </p:cNvPr>
          <p:cNvSpPr/>
          <p:nvPr/>
        </p:nvSpPr>
        <p:spPr>
          <a:xfrm>
            <a:off x="5942325" y="75112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6" name="TextBox 5">
            <a:extLst>
              <a:ext uri="{FF2B5EF4-FFF2-40B4-BE49-F238E27FC236}">
                <a16:creationId xmlns:a16="http://schemas.microsoft.com/office/drawing/2014/main" id="{37E7FF28-12EA-DD2C-0579-1008B56390E3}"/>
              </a:ext>
            </a:extLst>
          </p:cNvPr>
          <p:cNvSpPr txBox="1"/>
          <p:nvPr/>
        </p:nvSpPr>
        <p:spPr>
          <a:xfrm>
            <a:off x="1529408" y="8249508"/>
            <a:ext cx="9138592" cy="1015663"/>
          </a:xfrm>
          <a:prstGeom prst="rect">
            <a:avLst/>
          </a:prstGeom>
          <a:noFill/>
        </p:spPr>
        <p:txBody>
          <a:bodyPr wrap="square" rtlCol="0">
            <a:spAutoFit/>
          </a:bodyPr>
          <a:lstStyle/>
          <a:p>
            <a:pPr algn="just" rtl="0"/>
            <a:r>
              <a:rPr lang="en-GB" sz="2000" b="0" i="0" dirty="0">
                <a:solidFill>
                  <a:srgbClr val="FFFFFF"/>
                </a:solidFill>
                <a:effectLst/>
                <a:latin typeface="CiscoSansTT"/>
              </a:rPr>
              <a:t>Personal data is any information that can be used to identify you, and it can exist both</a:t>
            </a:r>
            <a:r>
              <a:rPr lang="en-GB" sz="2000" b="1" i="0" dirty="0">
                <a:solidFill>
                  <a:srgbClr val="FFFFFF"/>
                </a:solidFill>
                <a:effectLst/>
                <a:latin typeface="CiscoSansTT"/>
              </a:rPr>
              <a:t> offline</a:t>
            </a:r>
            <a:r>
              <a:rPr lang="en-GB" sz="2000" b="0" i="0" dirty="0">
                <a:solidFill>
                  <a:srgbClr val="FFFFFF"/>
                </a:solidFill>
                <a:effectLst/>
                <a:latin typeface="CiscoSansTT"/>
              </a:rPr>
              <a:t> and</a:t>
            </a:r>
            <a:r>
              <a:rPr lang="en-GB" sz="2000" b="1" i="0" dirty="0">
                <a:solidFill>
                  <a:srgbClr val="FFFFFF"/>
                </a:solidFill>
                <a:effectLst/>
                <a:latin typeface="CiscoSansTT"/>
              </a:rPr>
              <a:t> online</a:t>
            </a:r>
            <a:r>
              <a:rPr lang="en-GB" sz="2000" b="0" i="0" dirty="0">
                <a:solidFill>
                  <a:srgbClr val="FFFFFF"/>
                </a:solidFill>
                <a:effectLst/>
                <a:latin typeface="CiscoSansTT"/>
              </a:rPr>
              <a:t>.</a:t>
            </a:r>
          </a:p>
          <a:p>
            <a:pPr algn="just" rtl="0"/>
            <a:r>
              <a:rPr lang="en-GB" sz="2000" b="1" i="0" dirty="0">
                <a:solidFill>
                  <a:srgbClr val="FFFFFF"/>
                </a:solidFill>
                <a:effectLst/>
                <a:latin typeface="CiscoSansTT"/>
              </a:rPr>
              <a:t>What is the difference between your offline and online identity.</a:t>
            </a:r>
            <a:endParaRPr lang="en-GB" sz="2000" b="0" i="0" dirty="0">
              <a:solidFill>
                <a:srgbClr val="FFFFFF"/>
              </a:solidFill>
              <a:effectLst/>
              <a:latin typeface="CiscoSansTT"/>
            </a:endParaRPr>
          </a:p>
        </p:txBody>
      </p:sp>
      <p:pic>
        <p:nvPicPr>
          <p:cNvPr id="7" name="Picture 6">
            <a:extLst>
              <a:ext uri="{FF2B5EF4-FFF2-40B4-BE49-F238E27FC236}">
                <a16:creationId xmlns:a16="http://schemas.microsoft.com/office/drawing/2014/main" id="{7B1A947D-9496-9CCD-C089-CFDFA2421393}"/>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444" b="91667" l="3333" r="45000">
                        <a14:foregroundMark x1="25417" y1="10278" x2="25417" y2="10278"/>
                        <a14:foregroundMark x1="25139" y1="10000" x2="25139" y2="10000"/>
                        <a14:foregroundMark x1="44444" y1="51111" x2="44444" y2="51111"/>
                        <a14:foregroundMark x1="44444" y1="51111" x2="44444" y2="51111"/>
                        <a14:foregroundMark x1="44722" y1="46389" x2="44722" y2="46389"/>
                        <a14:foregroundMark x1="44722" y1="52500" x2="44722" y2="52500"/>
                        <a14:foregroundMark x1="24444" y1="91667" x2="24444" y2="91667"/>
                        <a14:foregroundMark x1="3333" y1="49444" x2="3333" y2="49444"/>
                        <a14:foregroundMark x1="24167" y1="9444" x2="24167" y2="9444"/>
                      </a14:backgroundRemoval>
                    </a14:imgEffect>
                  </a14:imgLayer>
                </a14:imgProps>
              </a:ext>
            </a:extLst>
          </a:blip>
          <a:srcRect t="-1" r="50000" b="137"/>
          <a:stretch/>
        </p:blipFill>
        <p:spPr>
          <a:xfrm>
            <a:off x="1551374" y="9909187"/>
            <a:ext cx="3397146" cy="3392487"/>
          </a:xfrm>
          <a:prstGeom prst="rect">
            <a:avLst/>
          </a:prstGeom>
        </p:spPr>
      </p:pic>
      <p:pic>
        <p:nvPicPr>
          <p:cNvPr id="9" name="Picture 8">
            <a:extLst>
              <a:ext uri="{FF2B5EF4-FFF2-40B4-BE49-F238E27FC236}">
                <a16:creationId xmlns:a16="http://schemas.microsoft.com/office/drawing/2014/main" id="{3BDDA05B-1FE0-FEA4-305C-3EE8E5DFF6D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2222" l="53333" r="94722">
                        <a14:foregroundMark x1="74583" y1="10000" x2="74583" y2="10000"/>
                        <a14:foregroundMark x1="94722" y1="50000" x2="94722" y2="50000"/>
                        <a14:foregroundMark x1="53472" y1="50556" x2="53472" y2="50556"/>
                        <a14:foregroundMark x1="74583" y1="92222" x2="74583" y2="92222"/>
                      </a14:backgroundRemoval>
                    </a14:imgEffect>
                  </a14:imgLayer>
                </a14:imgProps>
              </a:ext>
            </a:extLst>
          </a:blip>
          <a:srcRect l="49931"/>
          <a:stretch/>
        </p:blipFill>
        <p:spPr>
          <a:xfrm>
            <a:off x="7359626" y="9909186"/>
            <a:ext cx="3397147" cy="3392467"/>
          </a:xfrm>
          <a:prstGeom prst="rect">
            <a:avLst/>
          </a:prstGeom>
        </p:spPr>
      </p:pic>
    </p:spTree>
    <p:extLst>
      <p:ext uri="{BB962C8B-B14F-4D97-AF65-F5344CB8AC3E}">
        <p14:creationId xmlns:p14="http://schemas.microsoft.com/office/powerpoint/2010/main" val="601546335"/>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16D9B5-4714-3B70-80F7-002E70E1141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9AED63D-6591-5353-28D3-51A92D0CD262}"/>
              </a:ext>
            </a:extLst>
          </p:cNvPr>
          <p:cNvSpPr txBox="1"/>
          <p:nvPr/>
        </p:nvSpPr>
        <p:spPr>
          <a:xfrm>
            <a:off x="310208" y="430636"/>
            <a:ext cx="2036135" cy="338554"/>
          </a:xfrm>
          <a:prstGeom prst="rect">
            <a:avLst/>
          </a:prstGeom>
          <a:noFill/>
        </p:spPr>
        <p:txBody>
          <a:bodyPr wrap="none" rtlCol="0">
            <a:spAutoFit/>
          </a:bodyPr>
          <a:lstStyle/>
          <a:p>
            <a:r>
              <a:rPr lang="fr-FR" sz="1600" dirty="0">
                <a:solidFill>
                  <a:schemeClr val="bg1"/>
                </a:solidFill>
                <a:latin typeface="Andale Mono" panose="020B0509000000000004" pitchFamily="49" charset="0"/>
              </a:rPr>
              <a:t>Data Protection</a:t>
            </a:r>
          </a:p>
        </p:txBody>
      </p:sp>
      <p:cxnSp>
        <p:nvCxnSpPr>
          <p:cNvPr id="4" name="Straight Connector 3">
            <a:extLst>
              <a:ext uri="{FF2B5EF4-FFF2-40B4-BE49-F238E27FC236}">
                <a16:creationId xmlns:a16="http://schemas.microsoft.com/office/drawing/2014/main" id="{9B8166D4-4233-0607-678D-429F1EC2CC08}"/>
              </a:ext>
            </a:extLst>
          </p:cNvPr>
          <p:cNvCxnSpPr>
            <a:cxnSpLocks/>
          </p:cNvCxnSpPr>
          <p:nvPr/>
        </p:nvCxnSpPr>
        <p:spPr>
          <a:xfrm>
            <a:off x="410818" y="874643"/>
            <a:ext cx="11410121"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Oval 12">
            <a:extLst>
              <a:ext uri="{FF2B5EF4-FFF2-40B4-BE49-F238E27FC236}">
                <a16:creationId xmlns:a16="http://schemas.microsoft.com/office/drawing/2014/main" id="{139FD542-6DDF-26F4-346F-D67DEDE70F12}"/>
              </a:ext>
            </a:extLst>
          </p:cNvPr>
          <p:cNvSpPr/>
          <p:nvPr/>
        </p:nvSpPr>
        <p:spPr>
          <a:xfrm>
            <a:off x="5844000" y="622643"/>
            <a:ext cx="504000" cy="504000"/>
          </a:xfrm>
          <a:prstGeom prst="ellipse">
            <a:avLst/>
          </a:prstGeom>
          <a:ln w="0">
            <a:solidFill>
              <a:schemeClr val="bg1"/>
            </a:solidFill>
          </a:ln>
          <a:effectLst>
            <a:innerShdw blurRad="3175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Graphic 18" descr="Tick with solid fill">
            <a:extLst>
              <a:ext uri="{FF2B5EF4-FFF2-40B4-BE49-F238E27FC236}">
                <a16:creationId xmlns:a16="http://schemas.microsoft.com/office/drawing/2014/main" id="{03B67952-E513-29B6-8CBB-D8AC8DF18498}"/>
              </a:ext>
            </a:extLst>
          </p:cNvPr>
          <p:cNvSpPr/>
          <p:nvPr/>
        </p:nvSpPr>
        <p:spPr>
          <a:xfrm>
            <a:off x="5942325" y="767536"/>
            <a:ext cx="307349" cy="215876"/>
          </a:xfrm>
          <a:custGeom>
            <a:avLst/>
            <a:gdLst>
              <a:gd name="connsiteX0" fmla="*/ 280406 w 307349"/>
              <a:gd name="connsiteY0" fmla="*/ 0 h 215876"/>
              <a:gd name="connsiteX1" fmla="*/ 110100 w 307349"/>
              <a:gd name="connsiteY1" fmla="*/ 160993 h 215876"/>
              <a:gd name="connsiteX2" fmla="*/ 28273 w 307349"/>
              <a:gd name="connsiteY2" fmla="*/ 77170 h 215876"/>
              <a:gd name="connsiteX3" fmla="*/ 0 w 307349"/>
              <a:gd name="connsiteY3" fmla="*/ 104113 h 215876"/>
              <a:gd name="connsiteX4" fmla="*/ 108770 w 307349"/>
              <a:gd name="connsiteY4" fmla="*/ 215876 h 215876"/>
              <a:gd name="connsiteX5" fmla="*/ 137376 w 307349"/>
              <a:gd name="connsiteY5" fmla="*/ 189266 h 215876"/>
              <a:gd name="connsiteX6" fmla="*/ 307349 w 307349"/>
              <a:gd name="connsiteY6" fmla="*/ 27941 h 21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349" h="215876">
                <a:moveTo>
                  <a:pt x="280406" y="0"/>
                </a:moveTo>
                <a:lnTo>
                  <a:pt x="110100" y="160993"/>
                </a:lnTo>
                <a:lnTo>
                  <a:pt x="28273" y="77170"/>
                </a:lnTo>
                <a:lnTo>
                  <a:pt x="0" y="104113"/>
                </a:lnTo>
                <a:lnTo>
                  <a:pt x="108770" y="215876"/>
                </a:lnTo>
                <a:lnTo>
                  <a:pt x="137376" y="189266"/>
                </a:lnTo>
                <a:lnTo>
                  <a:pt x="307349" y="27941"/>
                </a:lnTo>
                <a:close/>
              </a:path>
            </a:pathLst>
          </a:custGeom>
          <a:solidFill>
            <a:schemeClr val="bg1"/>
          </a:solidFill>
          <a:ln w="3274" cap="flat">
            <a:noFill/>
            <a:prstDash val="solid"/>
            <a:miter/>
          </a:ln>
        </p:spPr>
        <p:txBody>
          <a:bodyPr rtlCol="0" anchor="ctr"/>
          <a:lstStyle/>
          <a:p>
            <a:endParaRPr lang="fr-FR"/>
          </a:p>
        </p:txBody>
      </p:sp>
      <p:sp>
        <p:nvSpPr>
          <p:cNvPr id="3" name="TextBox 2">
            <a:extLst>
              <a:ext uri="{FF2B5EF4-FFF2-40B4-BE49-F238E27FC236}">
                <a16:creationId xmlns:a16="http://schemas.microsoft.com/office/drawing/2014/main" id="{4E517E67-DB7E-913F-359E-F9D3ACFDD4C3}"/>
              </a:ext>
            </a:extLst>
          </p:cNvPr>
          <p:cNvSpPr txBox="1"/>
          <p:nvPr/>
        </p:nvSpPr>
        <p:spPr>
          <a:xfrm>
            <a:off x="1529408" y="1805834"/>
            <a:ext cx="9138592" cy="1015663"/>
          </a:xfrm>
          <a:prstGeom prst="rect">
            <a:avLst/>
          </a:prstGeom>
          <a:noFill/>
        </p:spPr>
        <p:txBody>
          <a:bodyPr wrap="square" rtlCol="0">
            <a:spAutoFit/>
          </a:bodyPr>
          <a:lstStyle/>
          <a:p>
            <a:pPr algn="just" rtl="0"/>
            <a:r>
              <a:rPr lang="en-GB" sz="2000" b="0" i="0" dirty="0">
                <a:solidFill>
                  <a:srgbClr val="FFFFFF"/>
                </a:solidFill>
                <a:effectLst/>
                <a:latin typeface="CiscoSansTT"/>
              </a:rPr>
              <a:t>Personal data is any information that can be used to identify you, and it can exist both</a:t>
            </a:r>
            <a:r>
              <a:rPr lang="en-GB" sz="2000" b="1" i="0" dirty="0">
                <a:solidFill>
                  <a:srgbClr val="FFFFFF"/>
                </a:solidFill>
                <a:effectLst/>
                <a:latin typeface="CiscoSansTT"/>
              </a:rPr>
              <a:t> offline</a:t>
            </a:r>
            <a:r>
              <a:rPr lang="en-GB" sz="2000" b="0" i="0" dirty="0">
                <a:solidFill>
                  <a:srgbClr val="FFFFFF"/>
                </a:solidFill>
                <a:effectLst/>
                <a:latin typeface="CiscoSansTT"/>
              </a:rPr>
              <a:t> and</a:t>
            </a:r>
            <a:r>
              <a:rPr lang="en-GB" sz="2000" b="1" i="0" dirty="0">
                <a:solidFill>
                  <a:srgbClr val="FFFFFF"/>
                </a:solidFill>
                <a:effectLst/>
                <a:latin typeface="CiscoSansTT"/>
              </a:rPr>
              <a:t> online</a:t>
            </a:r>
            <a:r>
              <a:rPr lang="en-GB" sz="2000" b="0" i="0" dirty="0">
                <a:solidFill>
                  <a:srgbClr val="FFFFFF"/>
                </a:solidFill>
                <a:effectLst/>
                <a:latin typeface="CiscoSansTT"/>
              </a:rPr>
              <a:t>.</a:t>
            </a:r>
          </a:p>
          <a:p>
            <a:pPr algn="just" rtl="0"/>
            <a:r>
              <a:rPr lang="en-GB" sz="2000" b="1" i="0" dirty="0">
                <a:solidFill>
                  <a:srgbClr val="FFFFFF"/>
                </a:solidFill>
                <a:effectLst/>
                <a:latin typeface="CiscoSansTT"/>
              </a:rPr>
              <a:t>What is the difference between your offline and online identity.</a:t>
            </a:r>
            <a:endParaRPr lang="en-GB" sz="2000" b="0" i="0" dirty="0">
              <a:solidFill>
                <a:srgbClr val="FFFFFF"/>
              </a:solidFill>
              <a:effectLst/>
              <a:latin typeface="CiscoSansTT"/>
            </a:endParaRPr>
          </a:p>
        </p:txBody>
      </p:sp>
      <p:pic>
        <p:nvPicPr>
          <p:cNvPr id="6" name="Picture 5">
            <a:extLst>
              <a:ext uri="{FF2B5EF4-FFF2-40B4-BE49-F238E27FC236}">
                <a16:creationId xmlns:a16="http://schemas.microsoft.com/office/drawing/2014/main" id="{39AF30C7-EBDD-11D8-338B-38A63B9BC38A}"/>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444" b="91667" l="3333" r="45000">
                        <a14:foregroundMark x1="25417" y1="10278" x2="25417" y2="10278"/>
                        <a14:foregroundMark x1="25139" y1="10000" x2="25139" y2="10000"/>
                        <a14:foregroundMark x1="44444" y1="51111" x2="44444" y2="51111"/>
                        <a14:foregroundMark x1="44444" y1="51111" x2="44444" y2="51111"/>
                        <a14:foregroundMark x1="44722" y1="46389" x2="44722" y2="46389"/>
                        <a14:foregroundMark x1="44722" y1="52500" x2="44722" y2="52500"/>
                        <a14:foregroundMark x1="24444" y1="91667" x2="24444" y2="91667"/>
                        <a14:foregroundMark x1="3333" y1="49444" x2="3333" y2="49444"/>
                        <a14:foregroundMark x1="24167" y1="9444" x2="24167" y2="9444"/>
                      </a14:backgroundRemoval>
                    </a14:imgEffect>
                  </a14:imgLayer>
                </a14:imgProps>
              </a:ext>
            </a:extLst>
          </a:blip>
          <a:srcRect t="-1" r="50000" b="137"/>
          <a:stretch/>
        </p:blipFill>
        <p:spPr>
          <a:xfrm>
            <a:off x="1551374" y="3465513"/>
            <a:ext cx="3397146" cy="3392487"/>
          </a:xfrm>
          <a:prstGeom prst="rect">
            <a:avLst/>
          </a:prstGeom>
        </p:spPr>
      </p:pic>
      <p:pic>
        <p:nvPicPr>
          <p:cNvPr id="7" name="Picture 6">
            <a:extLst>
              <a:ext uri="{FF2B5EF4-FFF2-40B4-BE49-F238E27FC236}">
                <a16:creationId xmlns:a16="http://schemas.microsoft.com/office/drawing/2014/main" id="{5CF121BE-9F92-D681-8806-A1B01940C1B1}"/>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2222" l="53333" r="94722">
                        <a14:foregroundMark x1="74583" y1="10000" x2="74583" y2="10000"/>
                        <a14:foregroundMark x1="94722" y1="50000" x2="94722" y2="50000"/>
                        <a14:foregroundMark x1="53472" y1="50556" x2="53472" y2="50556"/>
                        <a14:foregroundMark x1="74583" y1="92222" x2="74583" y2="92222"/>
                      </a14:backgroundRemoval>
                    </a14:imgEffect>
                  </a14:imgLayer>
                </a14:imgProps>
              </a:ext>
            </a:extLst>
          </a:blip>
          <a:srcRect l="49931"/>
          <a:stretch/>
        </p:blipFill>
        <p:spPr>
          <a:xfrm>
            <a:off x="7359626" y="3465512"/>
            <a:ext cx="3397147" cy="3392467"/>
          </a:xfrm>
          <a:prstGeom prst="rect">
            <a:avLst/>
          </a:prstGeom>
        </p:spPr>
      </p:pic>
      <p:pic>
        <p:nvPicPr>
          <p:cNvPr id="10" name="Picture 9">
            <a:extLst>
              <a:ext uri="{FF2B5EF4-FFF2-40B4-BE49-F238E27FC236}">
                <a16:creationId xmlns:a16="http://schemas.microsoft.com/office/drawing/2014/main" id="{3EE68728-0841-B506-2E9E-EBAD4CAA1D30}"/>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8788" b="88788" l="13518" r="89577">
                        <a14:foregroundMark x1="57003" y1="38939" x2="57003" y2="38939"/>
                        <a14:foregroundMark x1="59283" y1="57121" x2="59283" y2="57121"/>
                        <a14:foregroundMark x1="50814" y1="30152" x2="50814" y2="30152"/>
                        <a14:foregroundMark x1="85179" y1="33485" x2="85179" y2="33485"/>
                        <a14:foregroundMark x1="88274" y1="47576" x2="88274" y2="47576"/>
                        <a14:foregroundMark x1="15961" y1="47121" x2="15961" y2="47121"/>
                        <a14:foregroundMark x1="47231" y1="11061" x2="47231" y2="11061"/>
                        <a14:foregroundMark x1="51629" y1="8939" x2="51629" y2="8939"/>
                        <a14:foregroundMark x1="89577" y1="45152" x2="89577" y2="45152"/>
                        <a14:foregroundMark x1="52117" y1="75909" x2="52117" y2="75909"/>
                        <a14:foregroundMark x1="52932" y1="81667" x2="52932" y2="81667"/>
                        <a14:foregroundMark x1="57492" y1="82121" x2="57492" y2="82121"/>
                        <a14:foregroundMark x1="57003" y1="73333" x2="57003" y2="73333"/>
                        <a14:foregroundMark x1="55700" y1="87879" x2="55700" y2="87879"/>
                        <a14:foregroundMark x1="44463" y1="76667" x2="44463" y2="76667"/>
                        <a14:foregroundMark x1="60749" y1="84848" x2="60749" y2="84848"/>
                        <a14:foregroundMark x1="62704" y1="79242" x2="62704" y2="79242"/>
                        <a14:foregroundMark x1="61075" y1="75758" x2="61075" y2="75758"/>
                        <a14:foregroundMark x1="51466" y1="88182" x2="51466" y2="88182"/>
                        <a14:foregroundMark x1="52769" y1="88485" x2="52769" y2="88485"/>
                        <a14:foregroundMark x1="61564" y1="82424" x2="61564" y2="82424"/>
                        <a14:foregroundMark x1="59121" y1="73636" x2="59121" y2="73636"/>
                        <a14:foregroundMark x1="56189" y1="72121" x2="56189" y2="72121"/>
                        <a14:foregroundMark x1="52280" y1="71970" x2="52280" y2="71970"/>
                        <a14:foregroundMark x1="47883" y1="73182" x2="47883" y2="73182"/>
                        <a14:foregroundMark x1="44463" y1="80303" x2="44463" y2="80303"/>
                        <a14:foregroundMark x1="14984" y1="56970" x2="14984" y2="56970"/>
                        <a14:foregroundMark x1="13518" y1="49091" x2="13518" y2="49091"/>
                        <a14:foregroundMark x1="51954" y1="38333" x2="51954" y2="38333"/>
                        <a14:foregroundMark x1="56515" y1="38636" x2="56515" y2="38636"/>
                        <a14:foregroundMark x1="60098" y1="37576" x2="60098" y2="37576"/>
                        <a14:foregroundMark x1="62866" y1="38485" x2="62866" y2="38485"/>
                        <a14:foregroundMark x1="45603" y1="38333" x2="45603" y2="38333"/>
                        <a14:foregroundMark x1="45603" y1="55758" x2="45603" y2="55758"/>
                        <a14:foregroundMark x1="57818" y1="56667" x2="57818" y2="56667"/>
                        <a14:foregroundMark x1="62378" y1="55455" x2="62378" y2="55455"/>
                        <a14:foregroundMark x1="65309" y1="55758" x2="65309" y2="55758"/>
                        <a14:foregroundMark x1="56026" y1="55000" x2="56026" y2="55000"/>
                        <a14:foregroundMark x1="50814" y1="76818" x2="50814" y2="76818"/>
                        <a14:foregroundMark x1="52606" y1="78182" x2="52606" y2="78182"/>
                        <a14:foregroundMark x1="45765" y1="83636" x2="45765" y2="83636"/>
                        <a14:foregroundMark x1="63355" y1="78788" x2="63355" y2="78788"/>
                        <a14:foregroundMark x1="63355" y1="78788" x2="63355" y2="78788"/>
                        <a14:foregroundMark x1="63355" y1="80303" x2="63355" y2="80303"/>
                        <a14:foregroundMark x1="43648" y1="80606" x2="43648" y2="80606"/>
                        <a14:foregroundMark x1="43648" y1="81515" x2="43648" y2="81515"/>
                        <a14:foregroundMark x1="44625" y1="84242" x2="44625" y2="84242"/>
                        <a14:foregroundMark x1="46743" y1="86818" x2="46743" y2="86818"/>
                        <a14:foregroundMark x1="50000" y1="88788" x2="50000" y2="88788"/>
                        <a14:foregroundMark x1="56189" y1="88788" x2="56189" y2="88788"/>
                        <a14:foregroundMark x1="60261" y1="87121" x2="60261" y2="87121"/>
                        <a14:foregroundMark x1="61401" y1="85606" x2="61401" y2="85606"/>
                        <a14:foregroundMark x1="62866" y1="82576" x2="62866" y2="82576"/>
                        <a14:foregroundMark x1="63355" y1="80455" x2="63355" y2="80455"/>
                        <a14:foregroundMark x1="63355" y1="79242" x2="63355" y2="79242"/>
                        <a14:foregroundMark x1="63192" y1="82121" x2="63192" y2="82121"/>
                        <a14:foregroundMark x1="61889" y1="84848" x2="61889" y2="84848"/>
                        <a14:backgroundMark x1="14658" y1="57273" x2="14658" y2="57273"/>
                        <a14:backgroundMark x1="14821" y1="57273" x2="14821" y2="57273"/>
                        <a14:backgroundMark x1="14658" y1="57121" x2="14658" y2="57121"/>
                        <a14:backgroundMark x1="14984" y1="57273" x2="14984" y2="57273"/>
                        <a14:backgroundMark x1="14821" y1="57121" x2="14821" y2="57121"/>
                        <a14:backgroundMark x1="14658" y1="57273" x2="14658" y2="57273"/>
                        <a14:backgroundMark x1="43160" y1="81364" x2="43160" y2="81364"/>
                        <a14:backgroundMark x1="43160" y1="81818" x2="43160" y2="81818"/>
                        <a14:backgroundMark x1="43160" y1="80606" x2="43160" y2="80606"/>
                        <a14:backgroundMark x1="43160" y1="81364" x2="43160" y2="81364"/>
                        <a14:backgroundMark x1="43160" y1="81515" x2="43160" y2="81515"/>
                        <a14:backgroundMark x1="43160" y1="81061" x2="43160" y2="81061"/>
                        <a14:backgroundMark x1="43322" y1="81818" x2="43322" y2="81818"/>
                        <a14:backgroundMark x1="44300" y1="84394" x2="44300" y2="84394"/>
                        <a14:backgroundMark x1="43974" y1="84242" x2="43974" y2="84242"/>
                        <a14:backgroundMark x1="46254" y1="87121" x2="46254" y2="87121"/>
                        <a14:backgroundMark x1="49674" y1="89242" x2="49674" y2="89242"/>
                        <a14:backgroundMark x1="49837" y1="88939" x2="49837" y2="88939"/>
                        <a14:backgroundMark x1="50000" y1="89242" x2="50000" y2="89242"/>
                        <a14:backgroundMark x1="49837" y1="89091" x2="49837" y2="89091"/>
                        <a14:backgroundMark x1="50000" y1="88939" x2="50000" y2="88939"/>
                        <a14:backgroundMark x1="55863" y1="89394" x2="55863" y2="89394"/>
                        <a14:backgroundMark x1="59935" y1="87424" x2="59935" y2="87424"/>
                        <a14:backgroundMark x1="60098" y1="87576" x2="60098" y2="87576"/>
                        <a14:backgroundMark x1="60098" y1="87424" x2="60098" y2="87424"/>
                        <a14:backgroundMark x1="43322" y1="81212" x2="43322" y2="81212"/>
                        <a14:backgroundMark x1="43322" y1="82121" x2="43322" y2="82121"/>
                        <a14:backgroundMark x1="43322" y1="81364" x2="43322" y2="81364"/>
                        <a14:backgroundMark x1="43160" y1="80758" x2="43160" y2="80758"/>
                        <a14:backgroundMark x1="43485" y1="82121" x2="43485" y2="82121"/>
                      </a14:backgroundRemoval>
                    </a14:imgEffect>
                  </a14:imgLayer>
                </a14:imgProps>
              </a:ext>
            </a:extLst>
          </a:blip>
          <a:srcRect l="12312" t="5632" r="7878" b="10352"/>
          <a:stretch/>
        </p:blipFill>
        <p:spPr>
          <a:xfrm>
            <a:off x="13894139" y="2307251"/>
            <a:ext cx="2206469" cy="2497832"/>
          </a:xfrm>
          <a:prstGeom prst="rect">
            <a:avLst/>
          </a:prstGeom>
        </p:spPr>
      </p:pic>
      <p:sp>
        <p:nvSpPr>
          <p:cNvPr id="11" name="TextBox 10">
            <a:extLst>
              <a:ext uri="{FF2B5EF4-FFF2-40B4-BE49-F238E27FC236}">
                <a16:creationId xmlns:a16="http://schemas.microsoft.com/office/drawing/2014/main" id="{FBAA9BA4-7BEF-A79B-A6FD-AC96EBA266A9}"/>
              </a:ext>
            </a:extLst>
          </p:cNvPr>
          <p:cNvSpPr txBox="1"/>
          <p:nvPr/>
        </p:nvSpPr>
        <p:spPr>
          <a:xfrm>
            <a:off x="-5867745" y="-1422900"/>
            <a:ext cx="5785792" cy="1200329"/>
          </a:xfrm>
          <a:prstGeom prst="rect">
            <a:avLst/>
          </a:prstGeom>
          <a:noFill/>
        </p:spPr>
        <p:txBody>
          <a:bodyPr wrap="square" rtlCol="0">
            <a:spAutoFit/>
          </a:bodyPr>
          <a:lstStyle/>
          <a:p>
            <a:pPr algn="just">
              <a:spcBef>
                <a:spcPts val="600"/>
              </a:spcBef>
            </a:pPr>
            <a:r>
              <a:rPr lang="en-GB" b="0" i="0" dirty="0">
                <a:solidFill>
                  <a:srgbClr val="FFFFFF"/>
                </a:solidFill>
                <a:effectLst/>
                <a:latin typeface="CiscoSansTT"/>
              </a:rPr>
              <a:t>Cybersecurity is the ongoing effort to protect </a:t>
            </a:r>
            <a:r>
              <a:rPr lang="en-GB" dirty="0">
                <a:solidFill>
                  <a:schemeClr val="bg1"/>
                </a:solidFill>
                <a:latin typeface="CiscoSansTT"/>
              </a:rPr>
              <a:t>individuals</a:t>
            </a:r>
            <a:r>
              <a:rPr lang="en-GB" b="0" i="0" dirty="0">
                <a:solidFill>
                  <a:srgbClr val="FFFFFF"/>
                </a:solidFill>
                <a:effectLst/>
                <a:latin typeface="CiscoSansTT"/>
              </a:rPr>
              <a:t>, </a:t>
            </a:r>
            <a:r>
              <a:rPr lang="en-GB" b="1" dirty="0">
                <a:solidFill>
                  <a:schemeClr val="bg1"/>
                </a:solidFill>
                <a:latin typeface="CiscoSansTT"/>
              </a:rPr>
              <a:t>organizations</a:t>
            </a:r>
            <a:r>
              <a:rPr lang="en-GB" b="0" i="0" dirty="0">
                <a:solidFill>
                  <a:srgbClr val="FFFFFF"/>
                </a:solidFill>
                <a:effectLst/>
                <a:latin typeface="CiscoSansTT"/>
              </a:rPr>
              <a:t> and </a:t>
            </a:r>
            <a:r>
              <a:rPr lang="en-GB" b="1" i="0" dirty="0">
                <a:solidFill>
                  <a:srgbClr val="C00000"/>
                </a:solidFill>
                <a:effectLst/>
                <a:highlight>
                  <a:srgbClr val="FFFF00"/>
                </a:highlight>
                <a:latin typeface="CiscoSansTT"/>
              </a:rPr>
              <a:t>governments</a:t>
            </a:r>
            <a:r>
              <a:rPr lang="en-GB" b="0" i="0" dirty="0">
                <a:solidFill>
                  <a:srgbClr val="FFFFFF"/>
                </a:solidFill>
                <a:effectLst/>
                <a:latin typeface="CiscoSansTT"/>
              </a:rPr>
              <a:t> from digital attacks by protecting networked systems and data from unauthorized use or harm.</a:t>
            </a:r>
            <a:endParaRPr lang="fr-FR" dirty="0">
              <a:solidFill>
                <a:schemeClr val="bg1"/>
              </a:solidFill>
              <a:effectLst/>
              <a:latin typeface="Times New Roman" panose="02020603050405020304" pitchFamily="18" charset="0"/>
            </a:endParaRPr>
          </a:p>
        </p:txBody>
      </p:sp>
      <p:sp>
        <p:nvSpPr>
          <p:cNvPr id="12" name="TextBox 11">
            <a:extLst>
              <a:ext uri="{FF2B5EF4-FFF2-40B4-BE49-F238E27FC236}">
                <a16:creationId xmlns:a16="http://schemas.microsoft.com/office/drawing/2014/main" id="{2062F8FB-9CC5-32BC-F7E8-AF71A477F5BD}"/>
              </a:ext>
            </a:extLst>
          </p:cNvPr>
          <p:cNvSpPr txBox="1"/>
          <p:nvPr/>
        </p:nvSpPr>
        <p:spPr>
          <a:xfrm>
            <a:off x="13180063" y="7742108"/>
            <a:ext cx="6374484" cy="1200329"/>
          </a:xfrm>
          <a:prstGeom prst="rect">
            <a:avLst/>
          </a:prstGeom>
          <a:noFill/>
        </p:spPr>
        <p:txBody>
          <a:bodyPr wrap="square" rtlCol="0">
            <a:spAutoFit/>
          </a:bodyPr>
          <a:lstStyle/>
          <a:p>
            <a:pPr algn="just"/>
            <a:r>
              <a:rPr lang="en-GB" b="0" i="0" dirty="0">
                <a:solidFill>
                  <a:srgbClr val="FFFFFF"/>
                </a:solidFill>
                <a:effectLst/>
                <a:latin typeface="Open Sans" panose="020B0606030504020204" pitchFamily="34" charset="0"/>
              </a:rPr>
              <a:t>As more digital information is being gathered and shared, its protection becomes even more vital at the government level, where national security, economic stability and the safety and wellbeing of citizens are at stake.</a:t>
            </a:r>
            <a:endParaRPr lang="fr-FR" dirty="0"/>
          </a:p>
        </p:txBody>
      </p:sp>
      <p:sp>
        <p:nvSpPr>
          <p:cNvPr id="16" name="TextBox 15">
            <a:extLst>
              <a:ext uri="{FF2B5EF4-FFF2-40B4-BE49-F238E27FC236}">
                <a16:creationId xmlns:a16="http://schemas.microsoft.com/office/drawing/2014/main" id="{621AE75E-0EF4-4E4E-2B2C-6869C39DB48E}"/>
              </a:ext>
            </a:extLst>
          </p:cNvPr>
          <p:cNvSpPr txBox="1"/>
          <p:nvPr/>
        </p:nvSpPr>
        <p:spPr>
          <a:xfrm>
            <a:off x="14316622" y="3546804"/>
            <a:ext cx="8229600" cy="1938992"/>
          </a:xfrm>
          <a:prstGeom prst="rect">
            <a:avLst/>
          </a:prstGeom>
          <a:noFill/>
        </p:spPr>
        <p:txBody>
          <a:bodyPr wrap="square" rtlCol="0">
            <a:spAutoFit/>
          </a:bodyPr>
          <a:lstStyle/>
          <a:p>
            <a:pPr algn="just"/>
            <a:r>
              <a:rPr lang="en-GB" sz="2000" dirty="0">
                <a:solidFill>
                  <a:schemeClr val="bg1"/>
                </a:solidFill>
              </a:rPr>
              <a:t>Your offline identity is the real-life person that you present in daily basis at home, at school or at work. As a result, family and friends know details about your personal life, including your full name, your age and address.</a:t>
            </a:r>
          </a:p>
          <a:p>
            <a:pPr algn="just"/>
            <a:r>
              <a:rPr lang="en-GB" sz="2000" dirty="0">
                <a:solidFill>
                  <a:schemeClr val="bg1"/>
                </a:solidFill>
              </a:rPr>
              <a:t>It’s important to overlook the importance of securing your offline identity. Identity thieves can easily steal your data from right under your nose when you are not looking.</a:t>
            </a:r>
          </a:p>
        </p:txBody>
      </p:sp>
    </p:spTree>
    <p:extLst>
      <p:ext uri="{BB962C8B-B14F-4D97-AF65-F5344CB8AC3E}">
        <p14:creationId xmlns:p14="http://schemas.microsoft.com/office/powerpoint/2010/main" val="408119726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4700</TotalTime>
  <Words>10511</Words>
  <Application>Microsoft Office PowerPoint</Application>
  <PresentationFormat>Grand écran</PresentationFormat>
  <Paragraphs>503</Paragraphs>
  <Slides>69</Slides>
  <Notes>0</Notes>
  <HiddenSlides>0</HiddenSlides>
  <MMClips>0</MMClips>
  <ScaleCrop>false</ScaleCrop>
  <HeadingPairs>
    <vt:vector size="6" baseType="variant">
      <vt:variant>
        <vt:lpstr>Polices utilisées</vt:lpstr>
      </vt:variant>
      <vt:variant>
        <vt:i4>10</vt:i4>
      </vt:variant>
      <vt:variant>
        <vt:lpstr>Thème</vt:lpstr>
      </vt:variant>
      <vt:variant>
        <vt:i4>1</vt:i4>
      </vt:variant>
      <vt:variant>
        <vt:lpstr>Titres des diapositives</vt:lpstr>
      </vt:variant>
      <vt:variant>
        <vt:i4>69</vt:i4>
      </vt:variant>
    </vt:vector>
  </HeadingPairs>
  <TitlesOfParts>
    <vt:vector size="80" baseType="lpstr">
      <vt:lpstr>Al Nile</vt:lpstr>
      <vt:lpstr>Andale Mono</vt:lpstr>
      <vt:lpstr>Arial</vt:lpstr>
      <vt:lpstr>Calibri</vt:lpstr>
      <vt:lpstr>Calibri Light</vt:lpstr>
      <vt:lpstr>CiscoSansTT</vt:lpstr>
      <vt:lpstr>Material Icons</vt:lpstr>
      <vt:lpstr>Open Sans</vt:lpstr>
      <vt:lpstr>SignPainter-HouseScript</vt:lpstr>
      <vt:lpstr>Times New Roman</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Microsoft Office User</dc:creator>
  <cp:lastModifiedBy>BELBARAKA ADAM</cp:lastModifiedBy>
  <cp:revision>247</cp:revision>
  <dcterms:created xsi:type="dcterms:W3CDTF">2024-10-26T13:36:01Z</dcterms:created>
  <dcterms:modified xsi:type="dcterms:W3CDTF">2024-11-21T05:30:50Z</dcterms:modified>
</cp:coreProperties>
</file>

<file path=docProps/thumbnail.jpeg>
</file>